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9"/>
  </p:notesMasterIdLst>
  <p:sldIdLst>
    <p:sldId id="256" r:id="rId2"/>
    <p:sldId id="257" r:id="rId3"/>
    <p:sldId id="461" r:id="rId4"/>
    <p:sldId id="261" r:id="rId5"/>
    <p:sldId id="263" r:id="rId6"/>
    <p:sldId id="411" r:id="rId7"/>
    <p:sldId id="412" r:id="rId8"/>
    <p:sldId id="462" r:id="rId9"/>
    <p:sldId id="463" r:id="rId10"/>
    <p:sldId id="464" r:id="rId11"/>
    <p:sldId id="465" r:id="rId12"/>
    <p:sldId id="466" r:id="rId13"/>
    <p:sldId id="467" r:id="rId14"/>
    <p:sldId id="468" r:id="rId15"/>
    <p:sldId id="469" r:id="rId16"/>
    <p:sldId id="470" r:id="rId17"/>
    <p:sldId id="471" r:id="rId18"/>
    <p:sldId id="472" r:id="rId19"/>
    <p:sldId id="473" r:id="rId20"/>
    <p:sldId id="474" r:id="rId21"/>
    <p:sldId id="475" r:id="rId22"/>
    <p:sldId id="476" r:id="rId23"/>
    <p:sldId id="477" r:id="rId24"/>
    <p:sldId id="478" r:id="rId25"/>
    <p:sldId id="479" r:id="rId26"/>
    <p:sldId id="480" r:id="rId27"/>
    <p:sldId id="481" r:id="rId28"/>
    <p:sldId id="482" r:id="rId29"/>
    <p:sldId id="483" r:id="rId30"/>
    <p:sldId id="484" r:id="rId31"/>
    <p:sldId id="485" r:id="rId32"/>
    <p:sldId id="486" r:id="rId33"/>
    <p:sldId id="487" r:id="rId34"/>
    <p:sldId id="488" r:id="rId35"/>
    <p:sldId id="489" r:id="rId36"/>
    <p:sldId id="490" r:id="rId37"/>
    <p:sldId id="491" r:id="rId38"/>
    <p:sldId id="492" r:id="rId39"/>
    <p:sldId id="298" r:id="rId40"/>
    <p:sldId id="428" r:id="rId41"/>
    <p:sldId id="300" r:id="rId42"/>
    <p:sldId id="299" r:id="rId43"/>
    <p:sldId id="302" r:id="rId44"/>
    <p:sldId id="303" r:id="rId45"/>
    <p:sldId id="304" r:id="rId46"/>
    <p:sldId id="305" r:id="rId47"/>
    <p:sldId id="307" r:id="rId48"/>
    <p:sldId id="423" r:id="rId49"/>
    <p:sldId id="424" r:id="rId50"/>
    <p:sldId id="425" r:id="rId51"/>
    <p:sldId id="426" r:id="rId52"/>
    <p:sldId id="311" r:id="rId53"/>
    <p:sldId id="310" r:id="rId54"/>
    <p:sldId id="315" r:id="rId55"/>
    <p:sldId id="316" r:id="rId56"/>
    <p:sldId id="318" r:id="rId57"/>
    <p:sldId id="431" r:id="rId58"/>
    <p:sldId id="430" r:id="rId59"/>
    <p:sldId id="429" r:id="rId60"/>
    <p:sldId id="317" r:id="rId61"/>
    <p:sldId id="321" r:id="rId62"/>
    <p:sldId id="322" r:id="rId63"/>
    <p:sldId id="427" r:id="rId64"/>
    <p:sldId id="323" r:id="rId65"/>
    <p:sldId id="324" r:id="rId66"/>
    <p:sldId id="325" r:id="rId67"/>
    <p:sldId id="326" r:id="rId68"/>
    <p:sldId id="327" r:id="rId69"/>
    <p:sldId id="329" r:id="rId70"/>
    <p:sldId id="432" r:id="rId71"/>
    <p:sldId id="433" r:id="rId72"/>
    <p:sldId id="434" r:id="rId73"/>
    <p:sldId id="435" r:id="rId74"/>
    <p:sldId id="436" r:id="rId75"/>
    <p:sldId id="493" r:id="rId76"/>
    <p:sldId id="330" r:id="rId77"/>
    <p:sldId id="333" r:id="rId78"/>
    <p:sldId id="331" r:id="rId79"/>
    <p:sldId id="332" r:id="rId80"/>
    <p:sldId id="334" r:id="rId81"/>
    <p:sldId id="335" r:id="rId82"/>
    <p:sldId id="336" r:id="rId83"/>
    <p:sldId id="338" r:id="rId84"/>
    <p:sldId id="339" r:id="rId85"/>
    <p:sldId id="340" r:id="rId86"/>
    <p:sldId id="341" r:id="rId87"/>
    <p:sldId id="342" r:id="rId88"/>
    <p:sldId id="343" r:id="rId89"/>
    <p:sldId id="438" r:id="rId90"/>
    <p:sldId id="440" r:id="rId91"/>
    <p:sldId id="443" r:id="rId92"/>
    <p:sldId id="444" r:id="rId93"/>
    <p:sldId id="446" r:id="rId94"/>
    <p:sldId id="447" r:id="rId95"/>
    <p:sldId id="445" r:id="rId96"/>
    <p:sldId id="449" r:id="rId97"/>
    <p:sldId id="451" r:id="rId98"/>
    <p:sldId id="356" r:id="rId99"/>
    <p:sldId id="359" r:id="rId100"/>
    <p:sldId id="360" r:id="rId101"/>
    <p:sldId id="361" r:id="rId102"/>
    <p:sldId id="362" r:id="rId103"/>
    <p:sldId id="365" r:id="rId104"/>
    <p:sldId id="364" r:id="rId105"/>
    <p:sldId id="366" r:id="rId106"/>
    <p:sldId id="367" r:id="rId107"/>
    <p:sldId id="368" r:id="rId108"/>
    <p:sldId id="369" r:id="rId109"/>
    <p:sldId id="370" r:id="rId110"/>
    <p:sldId id="373" r:id="rId111"/>
    <p:sldId id="371" r:id="rId112"/>
    <p:sldId id="372" r:id="rId113"/>
    <p:sldId id="374" r:id="rId114"/>
    <p:sldId id="375" r:id="rId115"/>
    <p:sldId id="376" r:id="rId116"/>
    <p:sldId id="377" r:id="rId117"/>
    <p:sldId id="384" r:id="rId118"/>
    <p:sldId id="385" r:id="rId119"/>
    <p:sldId id="378" r:id="rId120"/>
    <p:sldId id="383" r:id="rId121"/>
    <p:sldId id="379" r:id="rId122"/>
    <p:sldId id="452" r:id="rId123"/>
    <p:sldId id="297" r:id="rId124"/>
    <p:sldId id="405" r:id="rId125"/>
    <p:sldId id="406" r:id="rId126"/>
    <p:sldId id="407" r:id="rId127"/>
    <p:sldId id="409" r:id="rId128"/>
    <p:sldId id="410" r:id="rId129"/>
    <p:sldId id="388" r:id="rId130"/>
    <p:sldId id="389" r:id="rId131"/>
    <p:sldId id="390" r:id="rId132"/>
    <p:sldId id="391" r:id="rId133"/>
    <p:sldId id="392" r:id="rId134"/>
    <p:sldId id="393" r:id="rId135"/>
    <p:sldId id="394" r:id="rId136"/>
    <p:sldId id="395" r:id="rId137"/>
    <p:sldId id="396" r:id="rId138"/>
    <p:sldId id="397" r:id="rId139"/>
    <p:sldId id="398" r:id="rId140"/>
    <p:sldId id="399" r:id="rId141"/>
    <p:sldId id="400" r:id="rId142"/>
    <p:sldId id="401" r:id="rId143"/>
    <p:sldId id="402" r:id="rId144"/>
    <p:sldId id="403" r:id="rId145"/>
    <p:sldId id="404" r:id="rId146"/>
    <p:sldId id="460" r:id="rId147"/>
    <p:sldId id="260" r:id="rId148"/>
  </p:sldIdLst>
  <p:sldSz cx="9144000" cy="6858000" type="screen4x3"/>
  <p:notesSz cx="6858000" cy="9144000"/>
  <p:defaultTex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00FF"/>
    <a:srgbClr val="CC66FF"/>
    <a:srgbClr val="CC3300"/>
    <a:srgbClr val="C6062F"/>
    <a:srgbClr val="692A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93" autoAdjust="0"/>
    <p:restoredTop sz="94660"/>
  </p:normalViewPr>
  <p:slideViewPr>
    <p:cSldViewPr>
      <p:cViewPr varScale="1">
        <p:scale>
          <a:sx n="69" d="100"/>
          <a:sy n="69" d="100"/>
        </p:scale>
        <p:origin x="1248" y="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68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614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CN" dirty="0"/>
          </a:p>
        </p:txBody>
      </p:sp>
      <p:sp>
        <p:nvSpPr>
          <p:cNvPr id="614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14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14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dirty="0"/>
          </a:p>
        </p:txBody>
      </p:sp>
      <p:sp>
        <p:nvSpPr>
          <p:cNvPr id="614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3065368-096E-40D8-8756-1AD2FED379B4}" type="slidenum">
              <a:rPr lang="zh-CN" altLang="en-US"/>
              <a:pPr/>
              <a:t>‹#›</a:t>
            </a:fld>
            <a:endParaRPr lang="en-US" altLang="zh-CN" dirty="0"/>
          </a:p>
        </p:txBody>
      </p:sp>
    </p:spTree>
    <p:extLst>
      <p:ext uri="{BB962C8B-B14F-4D97-AF65-F5344CB8AC3E}">
        <p14:creationId xmlns:p14="http://schemas.microsoft.com/office/powerpoint/2010/main" val="346827962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89" name="Freeform 17"/>
          <p:cNvSpPr>
            <a:spLocks/>
          </p:cNvSpPr>
          <p:nvPr/>
        </p:nvSpPr>
        <p:spPr bwMode="gray">
          <a:xfrm>
            <a:off x="-9525" y="1447800"/>
            <a:ext cx="9164638" cy="3832225"/>
          </a:xfrm>
          <a:custGeom>
            <a:avLst/>
            <a:gdLst/>
            <a:ahLst/>
            <a:cxnLst>
              <a:cxn ang="0">
                <a:pos x="12" y="124"/>
              </a:cxn>
              <a:cxn ang="0">
                <a:pos x="1381" y="12"/>
              </a:cxn>
              <a:cxn ang="0">
                <a:pos x="4064" y="581"/>
              </a:cxn>
              <a:cxn ang="0">
                <a:pos x="5773" y="118"/>
              </a:cxn>
              <a:cxn ang="0">
                <a:pos x="5766" y="2151"/>
              </a:cxn>
              <a:cxn ang="0">
                <a:pos x="3966" y="2263"/>
              </a:cxn>
              <a:cxn ang="0">
                <a:pos x="1963" y="1897"/>
              </a:cxn>
              <a:cxn ang="0">
                <a:pos x="6" y="2407"/>
              </a:cxn>
              <a:cxn ang="0">
                <a:pos x="12" y="124"/>
              </a:cxn>
            </a:cxnLst>
            <a:rect l="0" t="0" r="r" b="b"/>
            <a:pathLst>
              <a:path w="5773" h="2414">
                <a:moveTo>
                  <a:pt x="12" y="124"/>
                </a:moveTo>
                <a:cubicBezTo>
                  <a:pt x="150" y="76"/>
                  <a:pt x="581" y="0"/>
                  <a:pt x="1381" y="12"/>
                </a:cubicBezTo>
                <a:cubicBezTo>
                  <a:pt x="2181" y="23"/>
                  <a:pt x="3370" y="437"/>
                  <a:pt x="4064" y="581"/>
                </a:cubicBezTo>
                <a:cubicBezTo>
                  <a:pt x="4758" y="725"/>
                  <a:pt x="5635" y="219"/>
                  <a:pt x="5773" y="118"/>
                </a:cubicBezTo>
                <a:lnTo>
                  <a:pt x="5766" y="2151"/>
                </a:lnTo>
                <a:cubicBezTo>
                  <a:pt x="4994" y="2407"/>
                  <a:pt x="4326" y="2311"/>
                  <a:pt x="3966" y="2263"/>
                </a:cubicBezTo>
                <a:cubicBezTo>
                  <a:pt x="3606" y="2215"/>
                  <a:pt x="2715" y="1873"/>
                  <a:pt x="1963" y="1897"/>
                </a:cubicBezTo>
                <a:cubicBezTo>
                  <a:pt x="1305" y="1893"/>
                  <a:pt x="0" y="2402"/>
                  <a:pt x="6" y="2407"/>
                </a:cubicBezTo>
                <a:cubicBezTo>
                  <a:pt x="12" y="2414"/>
                  <a:pt x="12" y="568"/>
                  <a:pt x="12" y="124"/>
                </a:cubicBezTo>
                <a:close/>
              </a:path>
            </a:pathLst>
          </a:custGeom>
          <a:solidFill>
            <a:schemeClr val="accent1">
              <a:alpha val="41000"/>
            </a:schemeClr>
          </a:solidFill>
          <a:ln w="9525">
            <a:noFill/>
            <a:round/>
            <a:headEnd/>
            <a:tailEnd/>
          </a:ln>
          <a:effectLst/>
        </p:spPr>
        <p:txBody>
          <a:bodyPr/>
          <a:lstStyle/>
          <a:p>
            <a:endParaRPr lang="zh-CN" altLang="en-US"/>
          </a:p>
        </p:txBody>
      </p:sp>
      <p:sp>
        <p:nvSpPr>
          <p:cNvPr id="3090" name="Freeform 18"/>
          <p:cNvSpPr>
            <a:spLocks/>
          </p:cNvSpPr>
          <p:nvPr/>
        </p:nvSpPr>
        <p:spPr bwMode="gray">
          <a:xfrm>
            <a:off x="-9525" y="1730375"/>
            <a:ext cx="9150350" cy="3265488"/>
          </a:xfrm>
          <a:custGeom>
            <a:avLst/>
            <a:gdLst/>
            <a:ahLst/>
            <a:cxnLst>
              <a:cxn ang="0">
                <a:pos x="6" y="272"/>
              </a:cxn>
              <a:cxn ang="0">
                <a:pos x="1453" y="10"/>
              </a:cxn>
              <a:cxn ang="0">
                <a:pos x="4182" y="482"/>
              </a:cxn>
              <a:cxn ang="0">
                <a:pos x="5764" y="154"/>
              </a:cxn>
              <a:cxn ang="0">
                <a:pos x="5764" y="1806"/>
              </a:cxn>
              <a:cxn ang="0">
                <a:pos x="4005" y="1994"/>
              </a:cxn>
              <a:cxn ang="0">
                <a:pos x="1891" y="1522"/>
              </a:cxn>
              <a:cxn ang="0">
                <a:pos x="6" y="1967"/>
              </a:cxn>
              <a:cxn ang="0">
                <a:pos x="6" y="272"/>
              </a:cxn>
            </a:cxnLst>
            <a:rect l="0" t="0" r="r" b="b"/>
            <a:pathLst>
              <a:path w="5764" h="2057">
                <a:moveTo>
                  <a:pt x="6" y="272"/>
                </a:moveTo>
                <a:cubicBezTo>
                  <a:pt x="144" y="233"/>
                  <a:pt x="656" y="0"/>
                  <a:pt x="1453" y="10"/>
                </a:cubicBezTo>
                <a:cubicBezTo>
                  <a:pt x="2250" y="20"/>
                  <a:pt x="3475" y="403"/>
                  <a:pt x="4182" y="482"/>
                </a:cubicBezTo>
                <a:cubicBezTo>
                  <a:pt x="4890" y="561"/>
                  <a:pt x="5626" y="237"/>
                  <a:pt x="5764" y="154"/>
                </a:cubicBezTo>
                <a:lnTo>
                  <a:pt x="5764" y="1806"/>
                </a:lnTo>
                <a:cubicBezTo>
                  <a:pt x="4919" y="2052"/>
                  <a:pt x="4485" y="2057"/>
                  <a:pt x="4005" y="1994"/>
                </a:cubicBezTo>
                <a:cubicBezTo>
                  <a:pt x="3526" y="1929"/>
                  <a:pt x="2640" y="1502"/>
                  <a:pt x="1891" y="1522"/>
                </a:cubicBezTo>
                <a:cubicBezTo>
                  <a:pt x="1234" y="1519"/>
                  <a:pt x="0" y="1962"/>
                  <a:pt x="6" y="1967"/>
                </a:cubicBezTo>
                <a:cubicBezTo>
                  <a:pt x="12" y="1972"/>
                  <a:pt x="6" y="641"/>
                  <a:pt x="6" y="272"/>
                </a:cubicBezTo>
                <a:close/>
              </a:path>
            </a:pathLst>
          </a:custGeom>
          <a:solidFill>
            <a:schemeClr val="accent1"/>
          </a:solidFill>
          <a:ln w="9525">
            <a:noFill/>
            <a:round/>
            <a:headEnd/>
            <a:tailEnd/>
          </a:ln>
          <a:effectLst/>
        </p:spPr>
        <p:txBody>
          <a:bodyPr/>
          <a:lstStyle/>
          <a:p>
            <a:endParaRPr lang="zh-CN" altLang="en-US"/>
          </a:p>
        </p:txBody>
      </p:sp>
      <p:grpSp>
        <p:nvGrpSpPr>
          <p:cNvPr id="3091" name="Group 19"/>
          <p:cNvGrpSpPr>
            <a:grpSpLocks/>
          </p:cNvGrpSpPr>
          <p:nvPr/>
        </p:nvGrpSpPr>
        <p:grpSpPr bwMode="auto">
          <a:xfrm>
            <a:off x="7086600" y="1947863"/>
            <a:ext cx="533400" cy="533400"/>
            <a:chOff x="4752" y="1200"/>
            <a:chExt cx="288" cy="288"/>
          </a:xfrm>
        </p:grpSpPr>
        <p:sp>
          <p:nvSpPr>
            <p:cNvPr id="3092" name="Oval 20"/>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endParaRPr lang="zh-CN" altLang="en-US"/>
            </a:p>
          </p:txBody>
        </p:sp>
        <p:sp>
          <p:nvSpPr>
            <p:cNvPr id="3093" name="Oval 21"/>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3094" name="Group 22"/>
          <p:cNvGrpSpPr>
            <a:grpSpLocks/>
          </p:cNvGrpSpPr>
          <p:nvPr/>
        </p:nvGrpSpPr>
        <p:grpSpPr bwMode="auto">
          <a:xfrm>
            <a:off x="7620000" y="1371600"/>
            <a:ext cx="914400" cy="914400"/>
            <a:chOff x="4992" y="816"/>
            <a:chExt cx="576" cy="576"/>
          </a:xfrm>
        </p:grpSpPr>
        <p:sp>
          <p:nvSpPr>
            <p:cNvPr id="3095" name="Oval 23"/>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endParaRPr lang="zh-CN" altLang="en-US"/>
            </a:p>
          </p:txBody>
        </p:sp>
        <p:sp>
          <p:nvSpPr>
            <p:cNvPr id="3096" name="Oval 24"/>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3097" name="Group 25"/>
          <p:cNvGrpSpPr>
            <a:grpSpLocks/>
          </p:cNvGrpSpPr>
          <p:nvPr/>
        </p:nvGrpSpPr>
        <p:grpSpPr bwMode="auto">
          <a:xfrm>
            <a:off x="304800" y="3429000"/>
            <a:ext cx="1295400" cy="1371600"/>
            <a:chOff x="4992" y="816"/>
            <a:chExt cx="576" cy="576"/>
          </a:xfrm>
        </p:grpSpPr>
        <p:sp>
          <p:nvSpPr>
            <p:cNvPr id="3098" name="Oval 26"/>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endParaRPr lang="zh-CN" altLang="en-US"/>
            </a:p>
          </p:txBody>
        </p:sp>
        <p:sp>
          <p:nvSpPr>
            <p:cNvPr id="3099" name="Oval 27"/>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sp>
        <p:nvSpPr>
          <p:cNvPr id="3076" name="Rectangle 4"/>
          <p:cNvSpPr>
            <a:spLocks noGrp="1" noChangeArrowheads="1"/>
          </p:cNvSpPr>
          <p:nvPr>
            <p:ph type="dt" sz="half" idx="2"/>
          </p:nvPr>
        </p:nvSpPr>
        <p:spPr>
          <a:xfrm>
            <a:off x="457200" y="6477000"/>
            <a:ext cx="2133600" cy="244475"/>
          </a:xfrm>
        </p:spPr>
        <p:txBody>
          <a:bodyPr/>
          <a:lstStyle>
            <a:lvl1pPr>
              <a:defRPr sz="1200"/>
            </a:lvl1pPr>
          </a:lstStyle>
          <a:p>
            <a:fld id="{D71E8AE4-B3CD-4F26-B45E-D2A17F2253AA}" type="datetime1">
              <a:rPr lang="zh-CN" altLang="en-US"/>
              <a:pPr/>
              <a:t>2018/11/21</a:t>
            </a:fld>
            <a:endParaRPr lang="en-US" altLang="zh-CN" dirty="0"/>
          </a:p>
        </p:txBody>
      </p:sp>
      <p:sp>
        <p:nvSpPr>
          <p:cNvPr id="3077" name="Rectangle 5"/>
          <p:cNvSpPr>
            <a:spLocks noGrp="1" noChangeArrowheads="1"/>
          </p:cNvSpPr>
          <p:nvPr>
            <p:ph type="ftr" sz="quarter" idx="3"/>
          </p:nvPr>
        </p:nvSpPr>
        <p:spPr>
          <a:xfrm>
            <a:off x="3124200" y="6477000"/>
            <a:ext cx="2895600" cy="244475"/>
          </a:xfrm>
        </p:spPr>
        <p:txBody>
          <a:bodyPr/>
          <a:lstStyle>
            <a:lvl1pPr>
              <a:defRPr>
                <a:solidFill>
                  <a:schemeClr val="tx1"/>
                </a:solidFill>
              </a:defRPr>
            </a:lvl1pPr>
          </a:lstStyle>
          <a:p>
            <a:r>
              <a:rPr lang="zh-CN" altLang="en-US"/>
              <a:t>计算机科学与技术学院</a:t>
            </a:r>
            <a:endParaRPr lang="en-US" altLang="zh-CN" dirty="0"/>
          </a:p>
        </p:txBody>
      </p:sp>
      <p:sp>
        <p:nvSpPr>
          <p:cNvPr id="3078" name="Rectangle 6"/>
          <p:cNvSpPr>
            <a:spLocks noGrp="1" noChangeArrowheads="1"/>
          </p:cNvSpPr>
          <p:nvPr>
            <p:ph type="sldNum" sz="quarter" idx="4"/>
          </p:nvPr>
        </p:nvSpPr>
        <p:spPr>
          <a:xfrm>
            <a:off x="6553200" y="6477000"/>
            <a:ext cx="2133600" cy="244475"/>
          </a:xfrm>
        </p:spPr>
        <p:txBody>
          <a:bodyPr/>
          <a:lstStyle>
            <a:lvl1pPr>
              <a:defRPr sz="1200"/>
            </a:lvl1pPr>
          </a:lstStyle>
          <a:p>
            <a:fld id="{69461A28-CE8A-45C4-8E1D-118287AE3797}" type="slidenum">
              <a:rPr lang="zh-CN" altLang="en-US"/>
              <a:pPr/>
              <a:t>‹#›</a:t>
            </a:fld>
            <a:endParaRPr lang="en-US" altLang="zh-CN" dirty="0"/>
          </a:p>
        </p:txBody>
      </p:sp>
      <p:sp>
        <p:nvSpPr>
          <p:cNvPr id="3074" name="Rectangle 2"/>
          <p:cNvSpPr>
            <a:spLocks noGrp="1" noChangeArrowheads="1"/>
          </p:cNvSpPr>
          <p:nvPr>
            <p:ph type="ctrTitle"/>
          </p:nvPr>
        </p:nvSpPr>
        <p:spPr>
          <a:xfrm>
            <a:off x="1143000" y="2590800"/>
            <a:ext cx="7086600" cy="1012825"/>
          </a:xfrm>
          <a:effectLst>
            <a:outerShdw dist="53882" dir="2700000" algn="ctr" rotWithShape="0">
              <a:schemeClr val="tx1"/>
            </a:outerShdw>
          </a:effectLst>
        </p:spPr>
        <p:txBody>
          <a:bodyPr/>
          <a:lstStyle>
            <a:lvl1pPr>
              <a:defRPr sz="4800">
                <a:solidFill>
                  <a:schemeClr val="tx2"/>
                </a:solidFill>
                <a:latin typeface="宋体" pitchFamily="2" charset="-122"/>
                <a:ea typeface="宋体" pitchFamily="2" charset="-122"/>
              </a:defRPr>
            </a:lvl1pPr>
          </a:lstStyle>
          <a:p>
            <a:r>
              <a:rPr lang="en-US" altLang="zh-CN"/>
              <a:t>PPT </a:t>
            </a:r>
            <a:r>
              <a:rPr lang="zh-CN" altLang="en-US"/>
              <a:t>模板</a:t>
            </a:r>
          </a:p>
        </p:txBody>
      </p:sp>
      <p:sp>
        <p:nvSpPr>
          <p:cNvPr id="3075" name="Rectangle 3"/>
          <p:cNvSpPr>
            <a:spLocks noGrp="1" noChangeArrowheads="1"/>
          </p:cNvSpPr>
          <p:nvPr>
            <p:ph type="subTitle" idx="1"/>
          </p:nvPr>
        </p:nvSpPr>
        <p:spPr bwMode="white">
          <a:xfrm>
            <a:off x="1295400" y="3581400"/>
            <a:ext cx="6705600" cy="838200"/>
          </a:xfrm>
        </p:spPr>
        <p:txBody>
          <a:bodyPr/>
          <a:lstStyle>
            <a:lvl1pPr marL="0" indent="0" algn="ctr">
              <a:buFont typeface="Wingdings" pitchFamily="2" charset="2"/>
              <a:buNone/>
              <a:defRPr sz="2000" b="1">
                <a:latin typeface="Times New Roman" pitchFamily="18" charset="0"/>
                <a:ea typeface="幼圆" pitchFamily="49" charset="-122"/>
              </a:defRPr>
            </a:lvl1pPr>
          </a:lstStyle>
          <a:p>
            <a:r>
              <a:rPr lang="zh-CN" altLang="en-US"/>
              <a:t>讲课教师：张立江</a:t>
            </a:r>
          </a:p>
          <a:p>
            <a:endParaRPr lang="zh-CN" altLang="en-US"/>
          </a:p>
          <a:p>
            <a:r>
              <a:rPr lang="en-US" altLang="zh-CN"/>
              <a:t>E-mail</a:t>
            </a:r>
            <a:r>
              <a:rPr lang="zh-CN" altLang="en-US"/>
              <a:t>：</a:t>
            </a:r>
            <a:r>
              <a:rPr lang="en-US" altLang="zh-CN"/>
              <a:t>zhanglijaing@cumt.edu.cn</a:t>
            </a:r>
          </a:p>
        </p:txBody>
      </p:sp>
      <p:pic>
        <p:nvPicPr>
          <p:cNvPr id="3100" name="Picture 28" descr="校徽"/>
          <p:cNvPicPr>
            <a:picLocks noChangeAspect="1" noChangeArrowheads="1"/>
          </p:cNvPicPr>
          <p:nvPr userDrawn="1"/>
        </p:nvPicPr>
        <p:blipFill>
          <a:blip r:embed="rId3"/>
          <a:srcRect/>
          <a:stretch>
            <a:fillRect/>
          </a:stretch>
        </p:blipFill>
        <p:spPr bwMode="auto">
          <a:xfrm>
            <a:off x="0" y="0"/>
            <a:ext cx="1371600" cy="1371600"/>
          </a:xfrm>
          <a:prstGeom prst="rect">
            <a:avLst/>
          </a:prstGeom>
          <a:noFill/>
        </p:spPr>
      </p:pic>
      <p:pic>
        <p:nvPicPr>
          <p:cNvPr id="3101" name="Picture 29" descr="WEL049"/>
          <p:cNvPicPr>
            <a:picLocks noChangeAspect="1" noChangeArrowheads="1" noCrop="1"/>
          </p:cNvPicPr>
          <p:nvPr userDrawn="1"/>
        </p:nvPicPr>
        <p:blipFill>
          <a:blip r:embed="rId4"/>
          <a:srcRect/>
          <a:stretch>
            <a:fillRect/>
          </a:stretch>
        </p:blipFill>
        <p:spPr bwMode="auto">
          <a:xfrm>
            <a:off x="2209800" y="228600"/>
            <a:ext cx="5334000" cy="1004888"/>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2CFECE40-FF36-4F85-BBEC-8052E998AC48}" type="datetime1">
              <a:rPr lang="zh-CN" altLang="en-US"/>
              <a:pPr/>
              <a:t>2018/11/21</a:t>
            </a:fld>
            <a:endParaRPr lang="en-US" altLang="zh-CN" dirty="0"/>
          </a:p>
        </p:txBody>
      </p:sp>
      <p:sp>
        <p:nvSpPr>
          <p:cNvPr id="5" name="页脚占位符 4"/>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6" name="灯片编号占位符 5"/>
          <p:cNvSpPr>
            <a:spLocks noGrp="1"/>
          </p:cNvSpPr>
          <p:nvPr>
            <p:ph type="sldNum" sz="quarter" idx="12"/>
          </p:nvPr>
        </p:nvSpPr>
        <p:spPr/>
        <p:txBody>
          <a:bodyPr/>
          <a:lstStyle>
            <a:lvl1pPr>
              <a:defRPr/>
            </a:lvl1pPr>
          </a:lstStyle>
          <a:p>
            <a:fld id="{8A2F6119-4FE4-4DFE-A758-3702CE502C67}" type="slidenum">
              <a:rPr lang="en-US" altLang="zh-CN"/>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685800"/>
            <a:ext cx="2057400" cy="5638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685800"/>
            <a:ext cx="6019800" cy="5638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CB87B2B3-F90D-4DDC-9130-2C95376603AC}" type="datetime1">
              <a:rPr lang="zh-CN" altLang="en-US"/>
              <a:pPr/>
              <a:t>2018/11/21</a:t>
            </a:fld>
            <a:endParaRPr lang="en-US" altLang="zh-CN" dirty="0"/>
          </a:p>
        </p:txBody>
      </p:sp>
      <p:sp>
        <p:nvSpPr>
          <p:cNvPr id="5" name="页脚占位符 4"/>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6" name="灯片编号占位符 5"/>
          <p:cNvSpPr>
            <a:spLocks noGrp="1"/>
          </p:cNvSpPr>
          <p:nvPr>
            <p:ph type="sldNum" sz="quarter" idx="12"/>
          </p:nvPr>
        </p:nvSpPr>
        <p:spPr/>
        <p:txBody>
          <a:bodyPr/>
          <a:lstStyle>
            <a:lvl1pPr>
              <a:defRPr/>
            </a:lvl1pPr>
          </a:lstStyle>
          <a:p>
            <a:fld id="{15E8C73F-731B-4090-AF18-78A46BB27667}" type="slidenum">
              <a:rPr lang="en-US" altLang="zh-CN"/>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FF0000"/>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fld id="{19E29AC0-0283-427B-A2C9-3AFD2CA43693}" type="datetime1">
              <a:rPr lang="zh-CN" altLang="en-US"/>
              <a:pPr/>
              <a:t>2018/11/21</a:t>
            </a:fld>
            <a:endParaRPr lang="en-US" altLang="zh-CN" dirty="0"/>
          </a:p>
        </p:txBody>
      </p:sp>
      <p:sp>
        <p:nvSpPr>
          <p:cNvPr id="5" name="页脚占位符 4"/>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6" name="灯片编号占位符 5"/>
          <p:cNvSpPr>
            <a:spLocks noGrp="1"/>
          </p:cNvSpPr>
          <p:nvPr>
            <p:ph type="sldNum" sz="quarter" idx="12"/>
          </p:nvPr>
        </p:nvSpPr>
        <p:spPr/>
        <p:txBody>
          <a:bodyPr/>
          <a:lstStyle>
            <a:lvl1pPr>
              <a:defRPr/>
            </a:lvl1pPr>
          </a:lstStyle>
          <a:p>
            <a:fld id="{836EB55C-C677-4EB3-8CB1-5A0CE917D7BA}" type="slidenum">
              <a:rPr lang="en-US" altLang="zh-CN"/>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70FE3AD1-4347-4A0E-9AE6-5398184C434A}" type="datetime1">
              <a:rPr lang="zh-CN" altLang="en-US"/>
              <a:pPr/>
              <a:t>2018/11/21</a:t>
            </a:fld>
            <a:endParaRPr lang="en-US" altLang="zh-CN" dirty="0"/>
          </a:p>
        </p:txBody>
      </p:sp>
      <p:sp>
        <p:nvSpPr>
          <p:cNvPr id="5" name="页脚占位符 4"/>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6" name="灯片编号占位符 5"/>
          <p:cNvSpPr>
            <a:spLocks noGrp="1"/>
          </p:cNvSpPr>
          <p:nvPr>
            <p:ph type="sldNum" sz="quarter" idx="12"/>
          </p:nvPr>
        </p:nvSpPr>
        <p:spPr/>
        <p:txBody>
          <a:bodyPr/>
          <a:lstStyle>
            <a:lvl1pPr>
              <a:defRPr/>
            </a:lvl1pPr>
          </a:lstStyle>
          <a:p>
            <a:fld id="{B6AC54F8-C57A-48CB-8722-5355987572EB}" type="slidenum">
              <a:rPr lang="en-US" altLang="zh-CN"/>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8288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88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325547A5-BBBB-4E38-AE06-C4C6DB1D13ED}" type="datetime1">
              <a:rPr lang="zh-CN" altLang="en-US"/>
              <a:pPr/>
              <a:t>2018/11/21</a:t>
            </a:fld>
            <a:endParaRPr lang="en-US" altLang="zh-CN" dirty="0"/>
          </a:p>
        </p:txBody>
      </p:sp>
      <p:sp>
        <p:nvSpPr>
          <p:cNvPr id="6" name="页脚占位符 5"/>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7" name="灯片编号占位符 6"/>
          <p:cNvSpPr>
            <a:spLocks noGrp="1"/>
          </p:cNvSpPr>
          <p:nvPr>
            <p:ph type="sldNum" sz="quarter" idx="12"/>
          </p:nvPr>
        </p:nvSpPr>
        <p:spPr/>
        <p:txBody>
          <a:bodyPr/>
          <a:lstStyle>
            <a:lvl1pPr>
              <a:defRPr/>
            </a:lvl1pPr>
          </a:lstStyle>
          <a:p>
            <a:fld id="{71637B92-F509-4694-96E1-ADFB2D618DBB}" type="slidenum">
              <a:rPr lang="en-US" altLang="zh-CN"/>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2DB341D4-32A0-43FC-B2E8-30A62223924E}" type="datetime1">
              <a:rPr lang="zh-CN" altLang="en-US"/>
              <a:pPr/>
              <a:t>2018/11/21</a:t>
            </a:fld>
            <a:endParaRPr lang="en-US" altLang="zh-CN" dirty="0"/>
          </a:p>
        </p:txBody>
      </p:sp>
      <p:sp>
        <p:nvSpPr>
          <p:cNvPr id="8" name="页脚占位符 7"/>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9" name="灯片编号占位符 8"/>
          <p:cNvSpPr>
            <a:spLocks noGrp="1"/>
          </p:cNvSpPr>
          <p:nvPr>
            <p:ph type="sldNum" sz="quarter" idx="12"/>
          </p:nvPr>
        </p:nvSpPr>
        <p:spPr/>
        <p:txBody>
          <a:bodyPr/>
          <a:lstStyle>
            <a:lvl1pPr>
              <a:defRPr/>
            </a:lvl1pPr>
          </a:lstStyle>
          <a:p>
            <a:fld id="{D52C36ED-D28E-424E-AC03-9505D5536942}" type="slidenum">
              <a:rPr lang="en-US" altLang="zh-CN"/>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B7406D05-A609-45BC-AF1A-BD101B5D3F1A}" type="datetime1">
              <a:rPr lang="zh-CN" altLang="en-US"/>
              <a:pPr/>
              <a:t>2018/11/21</a:t>
            </a:fld>
            <a:endParaRPr lang="en-US" altLang="zh-CN" dirty="0"/>
          </a:p>
        </p:txBody>
      </p:sp>
      <p:sp>
        <p:nvSpPr>
          <p:cNvPr id="4" name="页脚占位符 3"/>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5" name="灯片编号占位符 4"/>
          <p:cNvSpPr>
            <a:spLocks noGrp="1"/>
          </p:cNvSpPr>
          <p:nvPr>
            <p:ph type="sldNum" sz="quarter" idx="12"/>
          </p:nvPr>
        </p:nvSpPr>
        <p:spPr/>
        <p:txBody>
          <a:bodyPr/>
          <a:lstStyle>
            <a:lvl1pPr>
              <a:defRPr/>
            </a:lvl1pPr>
          </a:lstStyle>
          <a:p>
            <a:fld id="{92EBA4F1-AE6E-4056-AE8E-2967202A46EF}" type="slidenum">
              <a:rPr lang="en-US" altLang="zh-CN"/>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59B80FF4-518D-4790-9F75-6997057F4BA3}" type="datetime1">
              <a:rPr lang="zh-CN" altLang="en-US"/>
              <a:pPr/>
              <a:t>2018/11/21</a:t>
            </a:fld>
            <a:endParaRPr lang="en-US" altLang="zh-CN" dirty="0"/>
          </a:p>
        </p:txBody>
      </p:sp>
      <p:sp>
        <p:nvSpPr>
          <p:cNvPr id="3" name="页脚占位符 2"/>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4" name="灯片编号占位符 3"/>
          <p:cNvSpPr>
            <a:spLocks noGrp="1"/>
          </p:cNvSpPr>
          <p:nvPr>
            <p:ph type="sldNum" sz="quarter" idx="12"/>
          </p:nvPr>
        </p:nvSpPr>
        <p:spPr/>
        <p:txBody>
          <a:bodyPr/>
          <a:lstStyle>
            <a:lvl1pPr>
              <a:defRPr/>
            </a:lvl1pPr>
          </a:lstStyle>
          <a:p>
            <a:fld id="{813F45DA-86C9-4ACA-9F2A-742545C73A01}" type="slidenum">
              <a:rPr lang="en-US" altLang="zh-CN"/>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77C83673-701D-4891-996D-27EEFF48D35C}" type="datetime1">
              <a:rPr lang="zh-CN" altLang="en-US"/>
              <a:pPr/>
              <a:t>2018/11/21</a:t>
            </a:fld>
            <a:endParaRPr lang="en-US" altLang="zh-CN" dirty="0"/>
          </a:p>
        </p:txBody>
      </p:sp>
      <p:sp>
        <p:nvSpPr>
          <p:cNvPr id="6" name="页脚占位符 5"/>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7" name="灯片编号占位符 6"/>
          <p:cNvSpPr>
            <a:spLocks noGrp="1"/>
          </p:cNvSpPr>
          <p:nvPr>
            <p:ph type="sldNum" sz="quarter" idx="12"/>
          </p:nvPr>
        </p:nvSpPr>
        <p:spPr/>
        <p:txBody>
          <a:bodyPr/>
          <a:lstStyle>
            <a:lvl1pPr>
              <a:defRPr/>
            </a:lvl1pPr>
          </a:lstStyle>
          <a:p>
            <a:fld id="{AEF6C02B-94D4-4BD5-B891-523FE072FABF}" type="slidenum">
              <a:rPr lang="en-US" altLang="zh-CN"/>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C0A757E6-E1D8-4549-B1AD-140798162279}" type="datetime1">
              <a:rPr lang="zh-CN" altLang="en-US"/>
              <a:pPr/>
              <a:t>2018/11/21</a:t>
            </a:fld>
            <a:endParaRPr lang="en-US" altLang="zh-CN" dirty="0"/>
          </a:p>
        </p:txBody>
      </p:sp>
      <p:sp>
        <p:nvSpPr>
          <p:cNvPr id="6" name="页脚占位符 5"/>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7" name="灯片编号占位符 6"/>
          <p:cNvSpPr>
            <a:spLocks noGrp="1"/>
          </p:cNvSpPr>
          <p:nvPr>
            <p:ph type="sldNum" sz="quarter" idx="12"/>
          </p:nvPr>
        </p:nvSpPr>
        <p:spPr/>
        <p:txBody>
          <a:bodyPr/>
          <a:lstStyle>
            <a:lvl1pPr>
              <a:defRPr/>
            </a:lvl1pPr>
          </a:lstStyle>
          <a:p>
            <a:fld id="{4E0998EF-D1DA-4084-BD64-167D9B862795}" type="slidenum">
              <a:rPr lang="en-US" altLang="zh-CN"/>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51" name="Object 27"/>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1169" name="Image" r:id="rId14" imgW="9561905" imgH="1600000" progId="">
                  <p:embed/>
                </p:oleObj>
              </mc:Choice>
              <mc:Fallback>
                <p:oleObj name="Image" r:id="rId14" imgW="9561905" imgH="1600000" progId="">
                  <p:embed/>
                  <p:pic>
                    <p:nvPicPr>
                      <p:cNvPr id="0" name="Picture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040" name="Freeform 16"/>
          <p:cNvSpPr>
            <a:spLocks/>
          </p:cNvSpPr>
          <p:nvPr/>
        </p:nvSpPr>
        <p:spPr bwMode="gray">
          <a:xfrm>
            <a:off x="-11113" y="280988"/>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endParaRPr lang="zh-CN" altLang="en-US"/>
          </a:p>
        </p:txBody>
      </p:sp>
      <p:sp>
        <p:nvSpPr>
          <p:cNvPr id="1041" name="Freeform 17"/>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endParaRPr lang="zh-CN" altLang="en-US"/>
          </a:p>
        </p:txBody>
      </p:sp>
      <p:grpSp>
        <p:nvGrpSpPr>
          <p:cNvPr id="1042" name="Group 18"/>
          <p:cNvGrpSpPr>
            <a:grpSpLocks/>
          </p:cNvGrpSpPr>
          <p:nvPr/>
        </p:nvGrpSpPr>
        <p:grpSpPr bwMode="auto">
          <a:xfrm>
            <a:off x="7740650" y="347663"/>
            <a:ext cx="387350" cy="366712"/>
            <a:chOff x="4752" y="1200"/>
            <a:chExt cx="288" cy="288"/>
          </a:xfrm>
        </p:grpSpPr>
        <p:sp>
          <p:nvSpPr>
            <p:cNvPr id="1043" name="Oval 19"/>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endParaRPr lang="zh-CN" altLang="en-US"/>
            </a:p>
          </p:txBody>
        </p:sp>
        <p:sp>
          <p:nvSpPr>
            <p:cNvPr id="1044" name="Oval 20"/>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1045" name="Group 21"/>
          <p:cNvGrpSpPr>
            <a:grpSpLocks/>
          </p:cNvGrpSpPr>
          <p:nvPr/>
        </p:nvGrpSpPr>
        <p:grpSpPr bwMode="auto">
          <a:xfrm>
            <a:off x="8153400" y="53975"/>
            <a:ext cx="609600" cy="592138"/>
            <a:chOff x="4992" y="816"/>
            <a:chExt cx="576" cy="576"/>
          </a:xfrm>
        </p:grpSpPr>
        <p:sp>
          <p:nvSpPr>
            <p:cNvPr id="1046" name="Oval 22"/>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endParaRPr lang="zh-CN" altLang="en-US"/>
            </a:p>
          </p:txBody>
        </p:sp>
        <p:sp>
          <p:nvSpPr>
            <p:cNvPr id="1047" name="Oval 23"/>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1048" name="Group 24"/>
          <p:cNvGrpSpPr>
            <a:grpSpLocks/>
          </p:cNvGrpSpPr>
          <p:nvPr/>
        </p:nvGrpSpPr>
        <p:grpSpPr bwMode="auto">
          <a:xfrm>
            <a:off x="171450" y="819150"/>
            <a:ext cx="720725" cy="762000"/>
            <a:chOff x="4992" y="816"/>
            <a:chExt cx="576" cy="576"/>
          </a:xfrm>
        </p:grpSpPr>
        <p:sp>
          <p:nvSpPr>
            <p:cNvPr id="1049" name="Oval 25"/>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endParaRPr lang="zh-CN" altLang="en-US"/>
            </a:p>
          </p:txBody>
        </p:sp>
        <p:sp>
          <p:nvSpPr>
            <p:cNvPr id="1050" name="Oval 26"/>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sp>
        <p:nvSpPr>
          <p:cNvPr id="1027" name="Rectangle 3"/>
          <p:cNvSpPr>
            <a:spLocks noGrp="1" noChangeArrowheads="1"/>
          </p:cNvSpPr>
          <p:nvPr>
            <p:ph type="body" idx="1"/>
          </p:nvPr>
        </p:nvSpPr>
        <p:spPr bwMode="auto">
          <a:xfrm>
            <a:off x="457200" y="1828800"/>
            <a:ext cx="82296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dt" sz="half" idx="2"/>
          </p:nvPr>
        </p:nvSpPr>
        <p:spPr bwMode="auto">
          <a:xfrm>
            <a:off x="457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lvl1pPr>
          </a:lstStyle>
          <a:p>
            <a:fld id="{87021BD4-A5B8-4E30-81DA-DB35E0FEF638}" type="datetime1">
              <a:rPr lang="zh-CN" altLang="en-US"/>
              <a:pPr/>
              <a:t>2018/11/21</a:t>
            </a:fld>
            <a:endParaRPr lang="en-US" altLang="zh-CN" dirty="0"/>
          </a:p>
        </p:txBody>
      </p:sp>
      <p:sp>
        <p:nvSpPr>
          <p:cNvPr id="1029" name="Rectangle 5"/>
          <p:cNvSpPr>
            <a:spLocks noGrp="1" noChangeArrowheads="1"/>
          </p:cNvSpPr>
          <p:nvPr>
            <p:ph type="ftr" sz="quarter" idx="3"/>
          </p:nvPr>
        </p:nvSpPr>
        <p:spPr bwMode="auto">
          <a:xfrm>
            <a:off x="3124200" y="64008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a:solidFill>
                  <a:schemeClr val="tx2"/>
                </a:solidFill>
                <a:ea typeface="华文隶书" pitchFamily="2" charset="-122"/>
              </a:defRPr>
            </a:lvl1pPr>
          </a:lstStyle>
          <a:p>
            <a:r>
              <a:rPr lang="zh-CN" altLang="en-US"/>
              <a:t>计算机科学与技术学院</a:t>
            </a:r>
            <a:endParaRPr lang="en-US" altLang="zh-CN" dirty="0"/>
          </a:p>
        </p:txBody>
      </p:sp>
      <p:sp>
        <p:nvSpPr>
          <p:cNvPr id="1030"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fld id="{678C53CD-C02B-46A9-8BBA-4E492DA91604}" type="slidenum">
              <a:rPr lang="en-US" altLang="zh-CN"/>
              <a:pPr/>
              <a:t>‹#›</a:t>
            </a:fld>
            <a:endParaRPr lang="en-US" altLang="zh-CN" dirty="0"/>
          </a:p>
        </p:txBody>
      </p:sp>
      <p:sp>
        <p:nvSpPr>
          <p:cNvPr id="1026" name="Rectangle 2"/>
          <p:cNvSpPr>
            <a:spLocks noGrp="1" noChangeArrowheads="1"/>
          </p:cNvSpPr>
          <p:nvPr>
            <p:ph type="title"/>
          </p:nvPr>
        </p:nvSpPr>
        <p:spPr bwMode="white">
          <a:xfrm>
            <a:off x="914400" y="685800"/>
            <a:ext cx="73914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fontAlgn="base">
        <a:spcBef>
          <a:spcPct val="0"/>
        </a:spcBef>
        <a:spcAft>
          <a:spcPct val="0"/>
        </a:spcAft>
        <a:defRPr sz="3600" b="1">
          <a:solidFill>
            <a:schemeClr val="bg1"/>
          </a:solidFill>
          <a:latin typeface="+mj-lt"/>
          <a:ea typeface="+mj-ea"/>
          <a:cs typeface="+mj-cs"/>
        </a:defRPr>
      </a:lvl1pPr>
      <a:lvl2pPr algn="ctr" rtl="0" fontAlgn="base">
        <a:spcBef>
          <a:spcPct val="0"/>
        </a:spcBef>
        <a:spcAft>
          <a:spcPct val="0"/>
        </a:spcAft>
        <a:defRPr sz="3600" b="1">
          <a:solidFill>
            <a:schemeClr val="bg1"/>
          </a:solidFill>
          <a:latin typeface="Arial" charset="0"/>
        </a:defRPr>
      </a:lvl2pPr>
      <a:lvl3pPr algn="ctr" rtl="0" fontAlgn="base">
        <a:spcBef>
          <a:spcPct val="0"/>
        </a:spcBef>
        <a:spcAft>
          <a:spcPct val="0"/>
        </a:spcAft>
        <a:defRPr sz="3600" b="1">
          <a:solidFill>
            <a:schemeClr val="bg1"/>
          </a:solidFill>
          <a:latin typeface="Arial" charset="0"/>
        </a:defRPr>
      </a:lvl3pPr>
      <a:lvl4pPr algn="ctr" rtl="0" fontAlgn="base">
        <a:spcBef>
          <a:spcPct val="0"/>
        </a:spcBef>
        <a:spcAft>
          <a:spcPct val="0"/>
        </a:spcAft>
        <a:defRPr sz="3600" b="1">
          <a:solidFill>
            <a:schemeClr val="bg1"/>
          </a:solidFill>
          <a:latin typeface="Arial" charset="0"/>
        </a:defRPr>
      </a:lvl4pPr>
      <a:lvl5pPr algn="ctr" rtl="0" fontAlgn="base">
        <a:spcBef>
          <a:spcPct val="0"/>
        </a:spcBef>
        <a:spcAft>
          <a:spcPct val="0"/>
        </a:spcAft>
        <a:defRPr sz="3600" b="1">
          <a:solidFill>
            <a:schemeClr val="bg1"/>
          </a:solidFill>
          <a:latin typeface="Arial" charset="0"/>
        </a:defRPr>
      </a:lvl5pPr>
      <a:lvl6pPr marL="457200" algn="ctr" rtl="0" fontAlgn="base">
        <a:spcBef>
          <a:spcPct val="0"/>
        </a:spcBef>
        <a:spcAft>
          <a:spcPct val="0"/>
        </a:spcAft>
        <a:defRPr sz="3600" b="1">
          <a:solidFill>
            <a:schemeClr val="bg1"/>
          </a:solidFill>
          <a:latin typeface="Arial" charset="0"/>
        </a:defRPr>
      </a:lvl6pPr>
      <a:lvl7pPr marL="914400" algn="ctr" rtl="0" fontAlgn="base">
        <a:spcBef>
          <a:spcPct val="0"/>
        </a:spcBef>
        <a:spcAft>
          <a:spcPct val="0"/>
        </a:spcAft>
        <a:defRPr sz="3600" b="1">
          <a:solidFill>
            <a:schemeClr val="bg1"/>
          </a:solidFill>
          <a:latin typeface="Arial" charset="0"/>
        </a:defRPr>
      </a:lvl7pPr>
      <a:lvl8pPr marL="1371600" algn="ctr" rtl="0" fontAlgn="base">
        <a:spcBef>
          <a:spcPct val="0"/>
        </a:spcBef>
        <a:spcAft>
          <a:spcPct val="0"/>
        </a:spcAft>
        <a:defRPr sz="3600" b="1">
          <a:solidFill>
            <a:schemeClr val="bg1"/>
          </a:solidFill>
          <a:latin typeface="Arial" charset="0"/>
        </a:defRPr>
      </a:lvl8pPr>
      <a:lvl9pPr marL="1828800" algn="ctr" rtl="0" fontAlgn="base">
        <a:spcBef>
          <a:spcPct val="0"/>
        </a:spcBef>
        <a:spcAft>
          <a:spcPct val="0"/>
        </a:spcAft>
        <a:defRPr sz="3600" b="1">
          <a:solidFill>
            <a:schemeClr val="bg1"/>
          </a:solidFill>
          <a:latin typeface="Arial" charset="0"/>
        </a:defRPr>
      </a:lvl9pPr>
    </p:titleStyle>
    <p:bodyStyle>
      <a:lvl1pPr marL="342900" indent="-342900" algn="l" rtl="0" fontAlgn="base">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fontAlgn="base">
        <a:spcBef>
          <a:spcPct val="20000"/>
        </a:spcBef>
        <a:spcAft>
          <a:spcPct val="0"/>
        </a:spcAft>
        <a:buClr>
          <a:schemeClr val="tx1"/>
        </a:buClr>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0.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76.w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77.wmf"/></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3.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5.wmf"/><Relationship Id="rId4"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8.wmf"/></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42.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48.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50.png"/><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0.bin"/><Relationship Id="rId5" Type="http://schemas.openxmlformats.org/officeDocument/2006/relationships/image" Target="../media/image49.wmf"/><Relationship Id="rId4" Type="http://schemas.openxmlformats.org/officeDocument/2006/relationships/oleObject" Target="../embeddings/oleObject9.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50.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51.wmf"/></Relationships>
</file>

<file path=ppt/slides/_rels/slide73.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dt" sz="half" idx="2"/>
          </p:nvPr>
        </p:nvSpPr>
        <p:spPr/>
        <p:txBody>
          <a:bodyPr/>
          <a:lstStyle/>
          <a:p>
            <a:fld id="{87AAFA61-A0AE-45A6-92A7-8380AF9E3E43}" type="datetime1">
              <a:rPr lang="zh-CN" altLang="en-US"/>
              <a:pPr/>
              <a:t>2018/11/21</a:t>
            </a:fld>
            <a:endParaRPr lang="en-US" altLang="zh-CN" dirty="0"/>
          </a:p>
        </p:txBody>
      </p:sp>
      <p:sp>
        <p:nvSpPr>
          <p:cNvPr id="5" name="Rectangle 5"/>
          <p:cNvSpPr>
            <a:spLocks noGrp="1" noChangeArrowheads="1"/>
          </p:cNvSpPr>
          <p:nvPr>
            <p:ph type="ftr" sz="quarter" idx="3"/>
          </p:nvPr>
        </p:nvSpPr>
        <p:spPr/>
        <p:txBody>
          <a:bodyPr/>
          <a:lstStyle/>
          <a:p>
            <a:r>
              <a:rPr lang="zh-CN" altLang="en-US"/>
              <a:t>计算机科学与技术学院</a:t>
            </a:r>
            <a:endParaRPr lang="en-US" altLang="zh-CN" dirty="0"/>
          </a:p>
        </p:txBody>
      </p:sp>
      <p:sp>
        <p:nvSpPr>
          <p:cNvPr id="6" name="Rectangle 6"/>
          <p:cNvSpPr>
            <a:spLocks noGrp="1" noChangeArrowheads="1"/>
          </p:cNvSpPr>
          <p:nvPr>
            <p:ph type="sldNum" sz="quarter" idx="4"/>
          </p:nvPr>
        </p:nvSpPr>
        <p:spPr/>
        <p:txBody>
          <a:bodyPr/>
          <a:lstStyle/>
          <a:p>
            <a:fld id="{06DC8465-6F85-4FBA-A983-637EFDF219C9}" type="slidenum">
              <a:rPr lang="zh-CN" altLang="en-US"/>
              <a:pPr/>
              <a:t>1</a:t>
            </a:fld>
            <a:endParaRPr lang="en-US" altLang="zh-CN" dirty="0"/>
          </a:p>
        </p:txBody>
      </p:sp>
      <p:sp>
        <p:nvSpPr>
          <p:cNvPr id="2050" name="Rectangle 2"/>
          <p:cNvSpPr>
            <a:spLocks noGrp="1" noChangeArrowheads="1"/>
          </p:cNvSpPr>
          <p:nvPr>
            <p:ph type="ctrTitle"/>
          </p:nvPr>
        </p:nvSpPr>
        <p:spPr>
          <a:xfrm>
            <a:off x="1143000" y="2971800"/>
            <a:ext cx="7086600" cy="1012825"/>
          </a:xfrm>
        </p:spPr>
        <p:txBody>
          <a:bodyPr/>
          <a:lstStyle/>
          <a:p>
            <a:r>
              <a:rPr lang="zh-CN" altLang="en-US" sz="5600" dirty="0" smtClean="0">
                <a:solidFill>
                  <a:srgbClr val="CC3300"/>
                </a:solidFill>
                <a:latin typeface="华文隶书" pitchFamily="2" charset="-122"/>
                <a:ea typeface="华文隶书" pitchFamily="2" charset="-122"/>
              </a:rPr>
              <a:t>信息安全与密码学</a:t>
            </a:r>
            <a:r>
              <a:rPr lang="en-US" altLang="zh-CN" sz="5600" dirty="0" smtClean="0">
                <a:solidFill>
                  <a:srgbClr val="CC3300"/>
                </a:solidFill>
                <a:latin typeface="华文隶书" pitchFamily="2" charset="-122"/>
                <a:ea typeface="华文隶书" pitchFamily="2" charset="-122"/>
              </a:rPr>
              <a:t/>
            </a:r>
            <a:br>
              <a:rPr lang="en-US" altLang="zh-CN" sz="5600" dirty="0" smtClean="0">
                <a:solidFill>
                  <a:srgbClr val="CC3300"/>
                </a:solidFill>
                <a:latin typeface="华文隶书" pitchFamily="2" charset="-122"/>
                <a:ea typeface="华文隶书" pitchFamily="2" charset="-122"/>
              </a:rPr>
            </a:br>
            <a:r>
              <a:rPr lang="zh-CN" altLang="en-US" sz="4000" dirty="0" smtClean="0">
                <a:solidFill>
                  <a:srgbClr val="FFFF00"/>
                </a:solidFill>
                <a:latin typeface="华文隶书" pitchFamily="2" charset="-122"/>
                <a:ea typeface="华文隶书" pitchFamily="2" charset="-122"/>
              </a:rPr>
              <a:t>第</a:t>
            </a:r>
            <a:r>
              <a:rPr lang="en-US" altLang="zh-CN" sz="4000" dirty="0" smtClean="0">
                <a:solidFill>
                  <a:srgbClr val="FFFF00"/>
                </a:solidFill>
                <a:latin typeface="华文隶书" pitchFamily="2" charset="-122"/>
                <a:ea typeface="华文隶书" pitchFamily="2" charset="-122"/>
              </a:rPr>
              <a:t>5</a:t>
            </a:r>
            <a:r>
              <a:rPr lang="zh-CN" altLang="en-US" sz="4000" dirty="0" smtClean="0">
                <a:solidFill>
                  <a:srgbClr val="FFFF00"/>
                </a:solidFill>
                <a:latin typeface="华文隶书" pitchFamily="2" charset="-122"/>
                <a:ea typeface="华文隶书" pitchFamily="2" charset="-122"/>
              </a:rPr>
              <a:t>章：分组密码</a:t>
            </a:r>
            <a:r>
              <a:rPr lang="en-US" altLang="zh-CN" sz="5600" dirty="0" smtClean="0">
                <a:solidFill>
                  <a:srgbClr val="CC3300"/>
                </a:solidFill>
                <a:latin typeface="华文隶书" pitchFamily="2" charset="-122"/>
                <a:ea typeface="华文隶书" pitchFamily="2" charset="-122"/>
              </a:rPr>
              <a:t/>
            </a:r>
            <a:br>
              <a:rPr lang="en-US" altLang="zh-CN" sz="5600" dirty="0" smtClean="0">
                <a:solidFill>
                  <a:srgbClr val="CC3300"/>
                </a:solidFill>
                <a:latin typeface="华文隶书" pitchFamily="2" charset="-122"/>
                <a:ea typeface="华文隶书" pitchFamily="2" charset="-122"/>
              </a:rPr>
            </a:br>
            <a:endParaRPr lang="zh-CN" altLang="en-US" sz="5600" dirty="0">
              <a:solidFill>
                <a:srgbClr val="CC3300"/>
              </a:solidFill>
              <a:latin typeface="华文隶书" pitchFamily="2" charset="-122"/>
              <a:ea typeface="华文隶书" pitchFamily="2" charset="-122"/>
            </a:endParaRPr>
          </a:p>
        </p:txBody>
      </p:sp>
      <p:sp>
        <p:nvSpPr>
          <p:cNvPr id="2051" name="Rectangle 3"/>
          <p:cNvSpPr>
            <a:spLocks noGrp="1" noChangeArrowheads="1"/>
          </p:cNvSpPr>
          <p:nvPr>
            <p:ph type="subTitle" idx="1"/>
          </p:nvPr>
        </p:nvSpPr>
        <p:spPr>
          <a:xfrm>
            <a:off x="1295400" y="4876800"/>
            <a:ext cx="6705600" cy="838200"/>
          </a:xfrm>
        </p:spPr>
        <p:txBody>
          <a:bodyPr/>
          <a:lstStyle/>
          <a:p>
            <a:endParaRPr lang="zh-CN" altLang="en-US" sz="2400" dirty="0">
              <a:latin typeface="华文楷体" pitchFamily="2" charset="-122"/>
              <a:ea typeface="华文楷体"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429000"/>
            <a:ext cx="6370637"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乘积密码的实现</a:t>
            </a:r>
            <a:r>
              <a:rPr lang="en-US" altLang="zh-CN" dirty="0"/>
              <a:t>—SPN</a:t>
            </a:r>
            <a:r>
              <a:rPr lang="zh-CN" altLang="en-US" dirty="0"/>
              <a:t>网络</a:t>
            </a:r>
          </a:p>
        </p:txBody>
      </p:sp>
      <p:sp>
        <p:nvSpPr>
          <p:cNvPr id="3" name="内容占位符 2"/>
          <p:cNvSpPr>
            <a:spLocks noGrp="1"/>
          </p:cNvSpPr>
          <p:nvPr>
            <p:ph idx="1"/>
          </p:nvPr>
        </p:nvSpPr>
        <p:spPr>
          <a:xfrm>
            <a:off x="457200" y="1752600"/>
            <a:ext cx="8229600" cy="4572000"/>
          </a:xfrm>
        </p:spPr>
        <p:txBody>
          <a:bodyPr/>
          <a:lstStyle/>
          <a:p>
            <a:r>
              <a:rPr lang="en-US" altLang="zh-CN" sz="2400" dirty="0" smtClean="0"/>
              <a:t>SPN</a:t>
            </a:r>
            <a:r>
              <a:rPr lang="zh-CN" altLang="en-US" sz="2400" dirty="0" smtClean="0"/>
              <a:t>网络</a:t>
            </a:r>
            <a:r>
              <a:rPr lang="zh-CN" altLang="en-US" sz="2400" dirty="0"/>
              <a:t>是由</a:t>
            </a:r>
            <a:r>
              <a:rPr lang="zh-CN" altLang="en-US" sz="2400" b="1" dirty="0">
                <a:solidFill>
                  <a:srgbClr val="FF0000"/>
                </a:solidFill>
              </a:rPr>
              <a:t>多重</a:t>
            </a:r>
            <a:r>
              <a:rPr lang="en-US" altLang="zh-CN" sz="2400" b="1" dirty="0">
                <a:solidFill>
                  <a:srgbClr val="FF0000"/>
                </a:solidFill>
              </a:rPr>
              <a:t>S</a:t>
            </a:r>
            <a:r>
              <a:rPr lang="zh-CN" altLang="en-US" sz="2400" b="1" dirty="0">
                <a:solidFill>
                  <a:srgbClr val="FF0000"/>
                </a:solidFill>
              </a:rPr>
              <a:t>变换和</a:t>
            </a:r>
            <a:r>
              <a:rPr lang="en-US" altLang="zh-CN" sz="2400" b="1" dirty="0">
                <a:solidFill>
                  <a:srgbClr val="FF0000"/>
                </a:solidFill>
              </a:rPr>
              <a:t>P</a:t>
            </a:r>
            <a:r>
              <a:rPr lang="zh-CN" altLang="en-US" sz="2400" b="1" dirty="0">
                <a:solidFill>
                  <a:srgbClr val="FF0000"/>
                </a:solidFill>
              </a:rPr>
              <a:t>变换</a:t>
            </a:r>
            <a:r>
              <a:rPr lang="zh-CN" altLang="en-US" sz="2400" dirty="0"/>
              <a:t>组合成的变换</a:t>
            </a:r>
            <a:r>
              <a:rPr lang="zh-CN" altLang="en-US" sz="2400" dirty="0" smtClean="0"/>
              <a:t>网络</a:t>
            </a:r>
            <a:endParaRPr lang="en-US" altLang="zh-CN" sz="2400" dirty="0" smtClean="0"/>
          </a:p>
          <a:p>
            <a:pPr lvl="1"/>
            <a:r>
              <a:rPr lang="zh-CN" altLang="en-US" sz="2200" dirty="0" smtClean="0"/>
              <a:t>基本</a:t>
            </a:r>
            <a:r>
              <a:rPr lang="zh-CN" altLang="en-US" sz="2200" dirty="0"/>
              <a:t>操作是</a:t>
            </a:r>
            <a:r>
              <a:rPr lang="en-US" altLang="zh-CN" sz="2200" b="1" dirty="0">
                <a:solidFill>
                  <a:srgbClr val="FF0000"/>
                </a:solidFill>
              </a:rPr>
              <a:t>S</a:t>
            </a:r>
            <a:r>
              <a:rPr lang="zh-CN" altLang="en-US" sz="2200" b="1" dirty="0" smtClean="0">
                <a:solidFill>
                  <a:srgbClr val="FF0000"/>
                </a:solidFill>
              </a:rPr>
              <a:t>变换</a:t>
            </a:r>
            <a:r>
              <a:rPr lang="en-US" altLang="zh-CN" sz="2200" b="1" dirty="0" smtClean="0">
                <a:solidFill>
                  <a:srgbClr val="FF0000"/>
                </a:solidFill>
              </a:rPr>
              <a:t>(</a:t>
            </a:r>
            <a:r>
              <a:rPr lang="zh-CN" altLang="en-US" sz="2200" b="1" dirty="0" smtClean="0">
                <a:solidFill>
                  <a:srgbClr val="FF0000"/>
                </a:solidFill>
              </a:rPr>
              <a:t>代换</a:t>
            </a:r>
            <a:r>
              <a:rPr lang="en-US" altLang="zh-CN" sz="2200" b="1" dirty="0" smtClean="0">
                <a:solidFill>
                  <a:srgbClr val="FF0000"/>
                </a:solidFill>
              </a:rPr>
              <a:t>)</a:t>
            </a:r>
            <a:r>
              <a:rPr lang="zh-CN" altLang="en-US" sz="2200" b="1" dirty="0" smtClean="0">
                <a:solidFill>
                  <a:srgbClr val="FF0000"/>
                </a:solidFill>
              </a:rPr>
              <a:t>和</a:t>
            </a:r>
            <a:r>
              <a:rPr lang="en-US" altLang="zh-CN" sz="2200" b="1" dirty="0">
                <a:solidFill>
                  <a:srgbClr val="FF0000"/>
                </a:solidFill>
              </a:rPr>
              <a:t>P</a:t>
            </a:r>
            <a:r>
              <a:rPr lang="zh-CN" altLang="en-US" sz="2200" b="1" dirty="0" smtClean="0">
                <a:solidFill>
                  <a:srgbClr val="FF0000"/>
                </a:solidFill>
              </a:rPr>
              <a:t>变换</a:t>
            </a:r>
            <a:r>
              <a:rPr lang="en-US" altLang="zh-CN" sz="2200" b="1" dirty="0" smtClean="0">
                <a:solidFill>
                  <a:srgbClr val="FF0000"/>
                </a:solidFill>
              </a:rPr>
              <a:t>(</a:t>
            </a:r>
            <a:r>
              <a:rPr lang="zh-CN" altLang="en-US" sz="2200" b="1" dirty="0" smtClean="0">
                <a:solidFill>
                  <a:srgbClr val="FF0000"/>
                </a:solidFill>
              </a:rPr>
              <a:t>置换</a:t>
            </a:r>
            <a:r>
              <a:rPr lang="en-US" altLang="zh-CN" sz="2200" b="1" dirty="0" smtClean="0">
                <a:solidFill>
                  <a:srgbClr val="FF0000"/>
                </a:solidFill>
              </a:rPr>
              <a:t>)</a:t>
            </a:r>
            <a:r>
              <a:rPr lang="zh-CN" altLang="en-US" sz="2200" dirty="0" smtClean="0"/>
              <a:t>，</a:t>
            </a:r>
            <a:r>
              <a:rPr lang="zh-CN" altLang="en-US" sz="2200" dirty="0"/>
              <a:t>前者称为</a:t>
            </a:r>
            <a:r>
              <a:rPr lang="en-US" altLang="zh-CN" sz="2200" b="1" dirty="0">
                <a:solidFill>
                  <a:srgbClr val="C6062F"/>
                </a:solidFill>
              </a:rPr>
              <a:t>S</a:t>
            </a:r>
            <a:r>
              <a:rPr lang="zh-CN" altLang="en-US" sz="2200" b="1" dirty="0">
                <a:solidFill>
                  <a:srgbClr val="C6062F"/>
                </a:solidFill>
              </a:rPr>
              <a:t>盒</a:t>
            </a:r>
            <a:r>
              <a:rPr lang="zh-CN" altLang="en-US" sz="2200" dirty="0"/>
              <a:t>，后者称为</a:t>
            </a:r>
            <a:r>
              <a:rPr lang="en-US" altLang="zh-CN" sz="2200" b="1" dirty="0">
                <a:solidFill>
                  <a:srgbClr val="C6062F"/>
                </a:solidFill>
              </a:rPr>
              <a:t>P</a:t>
            </a:r>
            <a:r>
              <a:rPr lang="zh-CN" altLang="en-US" sz="2200" b="1" dirty="0" smtClean="0">
                <a:solidFill>
                  <a:srgbClr val="C6062F"/>
                </a:solidFill>
              </a:rPr>
              <a:t>盒</a:t>
            </a:r>
            <a:endParaRPr lang="en-US" altLang="zh-CN" sz="2200" dirty="0" smtClean="0"/>
          </a:p>
          <a:p>
            <a:pPr lvl="1"/>
            <a:r>
              <a:rPr lang="en-US" altLang="zh-CN" sz="2200" b="1" dirty="0" smtClean="0">
                <a:solidFill>
                  <a:srgbClr val="C6062F"/>
                </a:solidFill>
              </a:rPr>
              <a:t>S</a:t>
            </a:r>
            <a:r>
              <a:rPr lang="zh-CN" altLang="en-US" sz="2200" b="1" dirty="0">
                <a:solidFill>
                  <a:srgbClr val="C6062F"/>
                </a:solidFill>
              </a:rPr>
              <a:t>盒起到混乱作用，</a:t>
            </a:r>
            <a:r>
              <a:rPr lang="en-US" altLang="zh-CN" sz="2200" b="1" dirty="0">
                <a:solidFill>
                  <a:srgbClr val="C6062F"/>
                </a:solidFill>
              </a:rPr>
              <a:t>P</a:t>
            </a:r>
            <a:r>
              <a:rPr lang="zh-CN" altLang="en-US" sz="2200" b="1" dirty="0">
                <a:solidFill>
                  <a:srgbClr val="C6062F"/>
                </a:solidFill>
              </a:rPr>
              <a:t>盒起到扩散的</a:t>
            </a:r>
            <a:r>
              <a:rPr lang="zh-CN" altLang="en-US" sz="2200" b="1" dirty="0" smtClean="0">
                <a:solidFill>
                  <a:srgbClr val="C6062F"/>
                </a:solidFill>
              </a:rPr>
              <a:t>作用</a:t>
            </a:r>
            <a:endParaRPr lang="zh-CN" altLang="en-US" b="1" dirty="0">
              <a:solidFill>
                <a:srgbClr val="C6062F"/>
              </a:solidFill>
            </a:endParaRPr>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a:t>
            </a:fld>
            <a:endParaRPr lang="en-US" altLang="zh-CN" dirty="0"/>
          </a:p>
        </p:txBody>
      </p:sp>
    </p:spTree>
    <p:extLst>
      <p:ext uri="{BB962C8B-B14F-4D97-AF65-F5344CB8AC3E}">
        <p14:creationId xmlns:p14="http://schemas.microsoft.com/office/powerpoint/2010/main" val="218199965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nSpc>
                    <a:spcPct val="90000"/>
                  </a:lnSpc>
                  <a:buClr>
                    <a:schemeClr val="accent2"/>
                  </a:buClr>
                  <a:buFontTx/>
                  <a:buNone/>
                </a:pPr>
                <a:r>
                  <a:rPr lang="zh-CN" altLang="en-US" sz="2400" b="1" dirty="0" smtClean="0">
                    <a:solidFill>
                      <a:srgbClr val="FF00FF"/>
                    </a:solidFill>
                    <a:latin typeface="Times New Roman" pitchFamily="18" charset="0"/>
                  </a:rPr>
                  <a:t>说明：</a:t>
                </a:r>
                <a14:m>
                  <m:oMath xmlns:m="http://schemas.openxmlformats.org/officeDocument/2006/math">
                    <m:r>
                      <a:rPr lang="en-US" altLang="zh-CN" sz="2400" i="1" dirty="0" smtClean="0">
                        <a:latin typeface="Cambria Math"/>
                      </a:rPr>
                      <m:t>𝑇</m:t>
                    </m:r>
                    <m:r>
                      <a:rPr lang="en-US" altLang="zh-CN" sz="2400" i="1" dirty="0" smtClean="0">
                        <a:latin typeface="Cambria Math"/>
                      </a:rPr>
                      <m:t>’</m:t>
                    </m:r>
                  </m:oMath>
                </a14:m>
                <a:r>
                  <a:rPr lang="en-US" altLang="zh-CN" sz="2400" dirty="0" smtClean="0">
                    <a:latin typeface="Times New Roman" pitchFamily="18" charset="0"/>
                  </a:rPr>
                  <a:t> </a:t>
                </a:r>
                <a:r>
                  <a:rPr lang="zh-CN" altLang="en-US" sz="2400" dirty="0" smtClean="0">
                    <a:latin typeface="Times New Roman" pitchFamily="18" charset="0"/>
                  </a:rPr>
                  <a:t>变换与加密算法轮函数中的</a:t>
                </a:r>
                <a:r>
                  <a:rPr lang="en-US" altLang="zh-CN" sz="2400" dirty="0" smtClean="0">
                    <a:latin typeface="Times New Roman" pitchFamily="18" charset="0"/>
                  </a:rPr>
                  <a:t>T </a:t>
                </a:r>
                <a:r>
                  <a:rPr lang="zh-CN" altLang="en-US" sz="2400" dirty="0" smtClean="0">
                    <a:latin typeface="Times New Roman" pitchFamily="18" charset="0"/>
                  </a:rPr>
                  <a:t>基本相同，只将其</a:t>
                </a:r>
              </a:p>
              <a:p>
                <a:pPr>
                  <a:lnSpc>
                    <a:spcPct val="90000"/>
                  </a:lnSpc>
                  <a:buClr>
                    <a:schemeClr val="accent2"/>
                  </a:buClr>
                  <a:buFontTx/>
                  <a:buNone/>
                </a:pPr>
                <a:r>
                  <a:rPr lang="zh-CN" altLang="en-US" sz="2400" dirty="0" smtClean="0">
                    <a:latin typeface="Times New Roman" pitchFamily="18" charset="0"/>
                  </a:rPr>
                  <a:t>中的</a:t>
                </a:r>
                <a:r>
                  <a:rPr lang="zh-CN" altLang="en-US" sz="2400" b="1" dirty="0" smtClean="0">
                    <a:solidFill>
                      <a:srgbClr val="FF00FF"/>
                    </a:solidFill>
                    <a:latin typeface="Times New Roman" pitchFamily="18" charset="0"/>
                  </a:rPr>
                  <a:t>线性变换</a:t>
                </a:r>
                <a:r>
                  <a:rPr lang="en-US" altLang="zh-CN" sz="2400" b="1" dirty="0" smtClean="0">
                    <a:solidFill>
                      <a:srgbClr val="FF00FF"/>
                    </a:solidFill>
                    <a:latin typeface="Times New Roman" pitchFamily="18" charset="0"/>
                  </a:rPr>
                  <a:t>L </a:t>
                </a:r>
                <a:r>
                  <a:rPr lang="zh-CN" altLang="en-US" sz="2400" b="1" dirty="0" smtClean="0">
                    <a:solidFill>
                      <a:srgbClr val="FF00FF"/>
                    </a:solidFill>
                    <a:latin typeface="Times New Roman" pitchFamily="18" charset="0"/>
                  </a:rPr>
                  <a:t>修改为</a:t>
                </a:r>
                <a:r>
                  <a:rPr lang="zh-CN" altLang="en-US" sz="2400" dirty="0" smtClean="0">
                    <a:latin typeface="Times New Roman" pitchFamily="18" charset="0"/>
                  </a:rPr>
                  <a:t>：</a:t>
                </a:r>
              </a:p>
              <a:p>
                <a:pPr>
                  <a:lnSpc>
                    <a:spcPct val="90000"/>
                  </a:lnSpc>
                  <a:buClr>
                    <a:schemeClr val="accent2"/>
                  </a:buClr>
                  <a:buFontTx/>
                  <a:buNone/>
                </a:pPr>
                <a:r>
                  <a:rPr lang="zh-CN" altLang="en-US" sz="2400" dirty="0" smtClean="0">
                    <a:latin typeface="Times New Roman" pitchFamily="18" charset="0"/>
                  </a:rPr>
                  <a:t> 		       </a:t>
                </a:r>
                <a14:m>
                  <m:oMath xmlns:m="http://schemas.openxmlformats.org/officeDocument/2006/math">
                    <m:r>
                      <a:rPr lang="en-US" altLang="zh-CN" sz="2400" i="1" dirty="0" smtClean="0">
                        <a:latin typeface="Cambria Math"/>
                      </a:rPr>
                      <m:t>𝐿</m:t>
                    </m:r>
                    <m:r>
                      <a:rPr lang="en-US" altLang="zh-CN" sz="2400" i="1" dirty="0" smtClean="0">
                        <a:latin typeface="Cambria Math"/>
                      </a:rPr>
                      <m:t>’ </m:t>
                    </m:r>
                  </m:oMath>
                </a14:m>
                <a:r>
                  <a:rPr lang="en-US" altLang="zh-CN" sz="2400" dirty="0" smtClean="0">
                    <a:latin typeface="Times New Roman" pitchFamily="18" charset="0"/>
                  </a:rPr>
                  <a:t>(B)=B⊕(B&lt;&lt;&lt; 13)⊕(B</a:t>
                </a:r>
                <a:r>
                  <a:rPr lang="en-US" altLang="zh-CN" sz="2400" dirty="0" smtClean="0">
                    <a:latin typeface="Times New Roman" pitchFamily="18" charset="0"/>
                    <a:ea typeface="SymbolMT" charset="-122"/>
                  </a:rPr>
                  <a:t>&lt;&lt;&lt; </a:t>
                </a:r>
                <a:r>
                  <a:rPr lang="en-US" altLang="zh-CN" sz="2400" dirty="0" smtClean="0">
                    <a:latin typeface="Times New Roman" pitchFamily="18" charset="0"/>
                  </a:rPr>
                  <a:t>23)</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111" t="-230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100</a:t>
            </a:fld>
            <a:endParaRPr lang="en-US" altLang="zh-CN" dirty="0"/>
          </a:p>
        </p:txBody>
      </p:sp>
      <p:grpSp>
        <p:nvGrpSpPr>
          <p:cNvPr id="7" name="Group 4"/>
          <p:cNvGrpSpPr>
            <a:grpSpLocks/>
          </p:cNvGrpSpPr>
          <p:nvPr/>
        </p:nvGrpSpPr>
        <p:grpSpPr bwMode="auto">
          <a:xfrm>
            <a:off x="1676400" y="3200400"/>
            <a:ext cx="5029200" cy="3048000"/>
            <a:chOff x="0" y="0"/>
            <a:chExt cx="4140" cy="2653"/>
          </a:xfrm>
        </p:grpSpPr>
        <p:sp>
          <p:nvSpPr>
            <p:cNvPr id="8" name="AutoShape 5"/>
            <p:cNvSpPr>
              <a:spLocks noChangeAspect="1" noChangeArrowheads="1"/>
            </p:cNvSpPr>
            <p:nvPr/>
          </p:nvSpPr>
          <p:spPr bwMode="auto">
            <a:xfrm>
              <a:off x="0" y="0"/>
              <a:ext cx="4140" cy="2653"/>
            </a:xfrm>
            <a:prstGeom prst="rect">
              <a:avLst/>
            </a:prstGeom>
            <a:noFill/>
            <a:ln w="9525">
              <a:noFill/>
              <a:miter lim="800000"/>
              <a:headEnd/>
              <a:tailEnd/>
            </a:ln>
          </p:spPr>
          <p:txBody>
            <a:bodyPr/>
            <a:lstStyle/>
            <a:p>
              <a:endParaRPr lang="zh-CN" altLang="en-US"/>
            </a:p>
          </p:txBody>
        </p:sp>
        <p:sp>
          <p:nvSpPr>
            <p:cNvPr id="9" name="Text Box 6"/>
            <p:cNvSpPr txBox="1">
              <a:spLocks noChangeArrowheads="1"/>
            </p:cNvSpPr>
            <p:nvPr/>
          </p:nvSpPr>
          <p:spPr bwMode="auto">
            <a:xfrm>
              <a:off x="1080" y="0"/>
              <a:ext cx="2159"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dirty="0">
                  <a:latin typeface="Times New Roman" pitchFamily="18" charset="0"/>
                </a:rPr>
                <a:t>32</a:t>
              </a:r>
              <a:r>
                <a:rPr lang="zh-CN" altLang="en-US" sz="1600" dirty="0">
                  <a:latin typeface="Times New Roman" pitchFamily="18" charset="0"/>
                </a:rPr>
                <a:t>位的密钥输入</a:t>
              </a:r>
              <a:endParaRPr lang="zh-CN" altLang="en-US" sz="1600" dirty="0"/>
            </a:p>
          </p:txBody>
        </p:sp>
        <p:sp>
          <p:nvSpPr>
            <p:cNvPr id="10" name="Text Box 7"/>
            <p:cNvSpPr txBox="1">
              <a:spLocks noChangeArrowheads="1"/>
            </p:cNvSpPr>
            <p:nvPr/>
          </p:nvSpPr>
          <p:spPr bwMode="auto">
            <a:xfrm>
              <a:off x="1067" y="2340"/>
              <a:ext cx="2158" cy="31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a:latin typeface="Times New Roman" pitchFamily="18" charset="0"/>
                </a:rPr>
                <a:t>32</a:t>
              </a:r>
              <a:r>
                <a:rPr lang="zh-CN" altLang="en-US" sz="1600">
                  <a:latin typeface="Times New Roman" pitchFamily="18" charset="0"/>
                </a:rPr>
                <a:t>位的密钥输出</a:t>
              </a:r>
              <a:endParaRPr lang="zh-CN" altLang="en-US" sz="1600"/>
            </a:p>
          </p:txBody>
        </p:sp>
        <p:sp>
          <p:nvSpPr>
            <p:cNvPr id="11" name="Oval 8"/>
            <p:cNvSpPr>
              <a:spLocks noChangeArrowheads="1"/>
            </p:cNvSpPr>
            <p:nvPr/>
          </p:nvSpPr>
          <p:spPr bwMode="auto">
            <a:xfrm>
              <a:off x="1852" y="780"/>
              <a:ext cx="581" cy="468"/>
            </a:xfrm>
            <a:prstGeom prst="ellipse">
              <a:avLst/>
            </a:prstGeom>
            <a:ln>
              <a:headEnd/>
              <a:tailEnd/>
            </a:ln>
          </p:spPr>
          <p:style>
            <a:lnRef idx="1">
              <a:schemeClr val="dk1"/>
            </a:lnRef>
            <a:fillRef idx="2">
              <a:schemeClr val="dk1"/>
            </a:fillRef>
            <a:effectRef idx="1">
              <a:schemeClr val="dk1"/>
            </a:effectRef>
            <a:fontRef idx="minor">
              <a:schemeClr val="dk1"/>
            </a:fontRef>
          </p:style>
          <p:txBody>
            <a:bodyPr lIns="0" tIns="0" rIns="0" bIns="0"/>
            <a:lstStyle/>
            <a:p>
              <a:pPr algn="ctr"/>
              <a:r>
                <a:rPr lang="en-US" altLang="zh-CN" sz="1600">
                  <a:latin typeface="Times New Roman" pitchFamily="18" charset="0"/>
                </a:rPr>
                <a:t>SLS</a:t>
              </a:r>
              <a:r>
                <a:rPr lang="en-US" altLang="zh-CN" sz="1600" baseline="-25000">
                  <a:latin typeface="Times New Roman" pitchFamily="18" charset="0"/>
                </a:rPr>
                <a:t>13</a:t>
              </a:r>
              <a:endParaRPr lang="en-US" altLang="zh-CN" sz="1600"/>
            </a:p>
          </p:txBody>
        </p:sp>
        <p:sp>
          <p:nvSpPr>
            <p:cNvPr id="12" name="Oval 9"/>
            <p:cNvSpPr>
              <a:spLocks noChangeArrowheads="1"/>
            </p:cNvSpPr>
            <p:nvPr/>
          </p:nvSpPr>
          <p:spPr bwMode="auto">
            <a:xfrm>
              <a:off x="2596" y="624"/>
              <a:ext cx="603" cy="468"/>
            </a:xfrm>
            <a:prstGeom prst="ellipse">
              <a:avLst/>
            </a:prstGeom>
            <a:ln>
              <a:headEnd/>
              <a:tailEnd/>
            </a:ln>
          </p:spPr>
          <p:style>
            <a:lnRef idx="1">
              <a:schemeClr val="dk1"/>
            </a:lnRef>
            <a:fillRef idx="2">
              <a:schemeClr val="dk1"/>
            </a:fillRef>
            <a:effectRef idx="1">
              <a:schemeClr val="dk1"/>
            </a:effectRef>
            <a:fontRef idx="minor">
              <a:schemeClr val="dk1"/>
            </a:fontRef>
          </p:style>
          <p:txBody>
            <a:bodyPr lIns="0" tIns="0" rIns="0" bIns="0"/>
            <a:lstStyle/>
            <a:p>
              <a:pPr algn="ctr"/>
              <a:r>
                <a:rPr lang="en-US" altLang="zh-CN" sz="1600" dirty="0">
                  <a:latin typeface="Times New Roman" pitchFamily="18" charset="0"/>
                </a:rPr>
                <a:t>SLS</a:t>
              </a:r>
              <a:r>
                <a:rPr lang="en-US" altLang="zh-CN" sz="1600" baseline="-25000" dirty="0">
                  <a:latin typeface="Times New Roman" pitchFamily="18" charset="0"/>
                </a:rPr>
                <a:t>23</a:t>
              </a:r>
              <a:endParaRPr lang="en-US" altLang="zh-CN" sz="1600" dirty="0"/>
            </a:p>
          </p:txBody>
        </p:sp>
        <p:sp>
          <p:nvSpPr>
            <p:cNvPr id="13" name="Line 10"/>
            <p:cNvSpPr>
              <a:spLocks noChangeShapeType="1"/>
            </p:cNvSpPr>
            <p:nvPr/>
          </p:nvSpPr>
          <p:spPr bwMode="auto">
            <a:xfrm>
              <a:off x="2149" y="312"/>
              <a:ext cx="1" cy="468"/>
            </a:xfrm>
            <a:prstGeom prst="line">
              <a:avLst/>
            </a:prstGeom>
            <a:noFill/>
            <a:ln w="9525">
              <a:solidFill>
                <a:srgbClr val="000000"/>
              </a:solidFill>
              <a:round/>
              <a:headEnd/>
              <a:tailEnd/>
            </a:ln>
          </p:spPr>
          <p:txBody>
            <a:bodyPr/>
            <a:lstStyle/>
            <a:p>
              <a:endParaRPr lang="zh-CN" altLang="en-US"/>
            </a:p>
          </p:txBody>
        </p:sp>
        <p:sp>
          <p:nvSpPr>
            <p:cNvPr id="14" name="Line 11"/>
            <p:cNvSpPr>
              <a:spLocks noChangeShapeType="1"/>
            </p:cNvSpPr>
            <p:nvPr/>
          </p:nvSpPr>
          <p:spPr bwMode="auto">
            <a:xfrm>
              <a:off x="2880" y="312"/>
              <a:ext cx="1" cy="312"/>
            </a:xfrm>
            <a:prstGeom prst="line">
              <a:avLst/>
            </a:prstGeom>
            <a:noFill/>
            <a:ln w="9525">
              <a:solidFill>
                <a:srgbClr val="000000"/>
              </a:solidFill>
              <a:round/>
              <a:headEnd/>
              <a:tailEnd/>
            </a:ln>
          </p:spPr>
          <p:txBody>
            <a:bodyPr/>
            <a:lstStyle/>
            <a:p>
              <a:endParaRPr lang="zh-CN" altLang="en-US"/>
            </a:p>
          </p:txBody>
        </p:sp>
        <p:sp>
          <p:nvSpPr>
            <p:cNvPr id="15" name="Line 12"/>
            <p:cNvSpPr>
              <a:spLocks noChangeShapeType="1"/>
            </p:cNvSpPr>
            <p:nvPr/>
          </p:nvSpPr>
          <p:spPr bwMode="auto">
            <a:xfrm>
              <a:off x="1440" y="312"/>
              <a:ext cx="1" cy="624"/>
            </a:xfrm>
            <a:prstGeom prst="line">
              <a:avLst/>
            </a:prstGeom>
            <a:noFill/>
            <a:ln w="9525">
              <a:solidFill>
                <a:srgbClr val="000000"/>
              </a:solidFill>
              <a:round/>
              <a:headEnd/>
              <a:tailEnd/>
            </a:ln>
          </p:spPr>
          <p:txBody>
            <a:bodyPr/>
            <a:lstStyle/>
            <a:p>
              <a:endParaRPr lang="zh-CN" altLang="en-US"/>
            </a:p>
          </p:txBody>
        </p:sp>
        <p:sp>
          <p:nvSpPr>
            <p:cNvPr id="16" name="AutoShape 13"/>
            <p:cNvSpPr>
              <a:spLocks noChangeArrowheads="1"/>
            </p:cNvSpPr>
            <p:nvPr/>
          </p:nvSpPr>
          <p:spPr bwMode="auto">
            <a:xfrm>
              <a:off x="1967" y="1716"/>
              <a:ext cx="360" cy="312"/>
            </a:xfrm>
            <a:prstGeom prst="flowChartOr">
              <a:avLst/>
            </a:prstGeom>
            <a:solidFill>
              <a:srgbClr val="FFFFFF"/>
            </a:solidFill>
            <a:ln w="9525">
              <a:solidFill>
                <a:srgbClr val="000000"/>
              </a:solidFill>
              <a:round/>
              <a:headEnd/>
              <a:tailEnd/>
            </a:ln>
          </p:spPr>
          <p:txBody>
            <a:bodyPr/>
            <a:lstStyle/>
            <a:p>
              <a:endParaRPr lang="zh-CN" altLang="en-US">
                <a:ln w="38100">
                  <a:solidFill>
                    <a:srgbClr val="FF0000"/>
                  </a:solidFill>
                </a:ln>
              </a:endParaRPr>
            </a:p>
          </p:txBody>
        </p:sp>
        <p:cxnSp>
          <p:nvCxnSpPr>
            <p:cNvPr id="17" name="AutoShape 14"/>
            <p:cNvCxnSpPr>
              <a:cxnSpLocks noChangeShapeType="1"/>
              <a:stCxn id="11" idx="4"/>
              <a:endCxn id="16" idx="0"/>
            </p:cNvCxnSpPr>
            <p:nvPr/>
          </p:nvCxnSpPr>
          <p:spPr bwMode="auto">
            <a:xfrm>
              <a:off x="2143" y="1248"/>
              <a:ext cx="4" cy="468"/>
            </a:xfrm>
            <a:prstGeom prst="straightConnector1">
              <a:avLst/>
            </a:prstGeom>
            <a:noFill/>
            <a:ln w="9525">
              <a:solidFill>
                <a:srgbClr val="333333"/>
              </a:solidFill>
              <a:round/>
              <a:headEnd/>
              <a:tailEnd type="stealth" w="sm" len="med"/>
            </a:ln>
            <a:effectLst/>
          </p:spPr>
        </p:cxnSp>
        <p:cxnSp>
          <p:nvCxnSpPr>
            <p:cNvPr id="18" name="AutoShape 15"/>
            <p:cNvCxnSpPr>
              <a:cxnSpLocks noChangeShapeType="1"/>
              <a:stCxn id="15" idx="1"/>
              <a:endCxn id="16" idx="2"/>
            </p:cNvCxnSpPr>
            <p:nvPr/>
          </p:nvCxnSpPr>
          <p:spPr bwMode="auto">
            <a:xfrm>
              <a:off x="1441" y="936"/>
              <a:ext cx="526" cy="936"/>
            </a:xfrm>
            <a:prstGeom prst="straightConnector1">
              <a:avLst/>
            </a:prstGeom>
            <a:noFill/>
            <a:ln w="9525">
              <a:solidFill>
                <a:srgbClr val="333333"/>
              </a:solidFill>
              <a:round/>
              <a:headEnd/>
              <a:tailEnd type="stealth" w="sm" len="med"/>
            </a:ln>
            <a:effectLst/>
          </p:spPr>
        </p:cxnSp>
        <p:cxnSp>
          <p:nvCxnSpPr>
            <p:cNvPr id="19" name="AutoShape 16"/>
            <p:cNvCxnSpPr>
              <a:cxnSpLocks noChangeShapeType="1"/>
              <a:stCxn id="12" idx="4"/>
              <a:endCxn id="16" idx="6"/>
            </p:cNvCxnSpPr>
            <p:nvPr/>
          </p:nvCxnSpPr>
          <p:spPr bwMode="auto">
            <a:xfrm rot="5400000">
              <a:off x="2222" y="1197"/>
              <a:ext cx="780" cy="571"/>
            </a:xfrm>
            <a:prstGeom prst="straightConnector1">
              <a:avLst/>
            </a:prstGeom>
            <a:noFill/>
            <a:ln w="9525">
              <a:solidFill>
                <a:srgbClr val="333333"/>
              </a:solidFill>
              <a:round/>
              <a:headEnd/>
              <a:tailEnd type="stealth" w="sm" len="med"/>
            </a:ln>
            <a:effectLst/>
          </p:spPr>
        </p:cxnSp>
        <p:cxnSp>
          <p:nvCxnSpPr>
            <p:cNvPr id="20" name="AutoShape 17"/>
            <p:cNvCxnSpPr>
              <a:cxnSpLocks noChangeShapeType="1"/>
              <a:stCxn id="16" idx="4"/>
              <a:endCxn id="10" idx="0"/>
            </p:cNvCxnSpPr>
            <p:nvPr/>
          </p:nvCxnSpPr>
          <p:spPr bwMode="auto">
            <a:xfrm flipH="1">
              <a:off x="2146" y="2028"/>
              <a:ext cx="1" cy="312"/>
            </a:xfrm>
            <a:prstGeom prst="straightConnector1">
              <a:avLst/>
            </a:prstGeom>
            <a:noFill/>
            <a:ln w="9525">
              <a:solidFill>
                <a:srgbClr val="333333"/>
              </a:solidFill>
              <a:round/>
              <a:headEnd/>
              <a:tailEnd type="stealth" w="sm" len="med"/>
            </a:ln>
            <a:effectLst/>
          </p:spPr>
        </p:cxnSp>
      </p:grpSp>
      <mc:AlternateContent xmlns:mc="http://schemas.openxmlformats.org/markup-compatibility/2006" xmlns:a14="http://schemas.microsoft.com/office/drawing/2010/main">
        <mc:Choice Requires="a14">
          <p:sp>
            <p:nvSpPr>
              <p:cNvPr id="21" name="Rectangle 18"/>
              <p:cNvSpPr>
                <a:spLocks noChangeArrowheads="1"/>
              </p:cNvSpPr>
              <p:nvPr/>
            </p:nvSpPr>
            <p:spPr bwMode="auto">
              <a:xfrm>
                <a:off x="5943600" y="4343400"/>
                <a:ext cx="2744788" cy="457200"/>
              </a:xfrm>
              <a:prstGeom prst="rect">
                <a:avLst/>
              </a:prstGeom>
              <a:noFill/>
              <a:ln w="9525">
                <a:noFill/>
                <a:miter lim="800000"/>
                <a:headEnd/>
                <a:tailEnd/>
              </a:ln>
              <a:effectLst/>
            </p:spPr>
            <p:txBody>
              <a:bodyPr wrap="none" anchor="ctr">
                <a:spAutoFit/>
              </a:bodyPr>
              <a:lstStyle/>
              <a:p>
                <a:r>
                  <a:rPr lang="zh-CN" altLang="en-US" sz="2400" b="1" dirty="0">
                    <a:solidFill>
                      <a:srgbClr val="FF0000"/>
                    </a:solidFill>
                    <a:latin typeface="Times New Roman" pitchFamily="18" charset="0"/>
                  </a:rPr>
                  <a:t>密钥的</a:t>
                </a:r>
                <a14:m>
                  <m:oMath xmlns:m="http://schemas.openxmlformats.org/officeDocument/2006/math">
                    <m:r>
                      <a:rPr lang="en-US" altLang="zh-CN" sz="2400" b="1" i="1" dirty="0" smtClean="0">
                        <a:solidFill>
                          <a:srgbClr val="FF0000"/>
                        </a:solidFill>
                        <a:latin typeface="Cambria Math"/>
                      </a:rPr>
                      <m:t>𝑳</m:t>
                    </m:r>
                    <m:r>
                      <a:rPr lang="en-US" altLang="zh-CN" sz="2400" b="1" i="1" dirty="0" smtClean="0">
                        <a:solidFill>
                          <a:srgbClr val="FF0000"/>
                        </a:solidFill>
                        <a:latin typeface="Cambria Math"/>
                      </a:rPr>
                      <m:t> ’</m:t>
                    </m:r>
                  </m:oMath>
                </a14:m>
                <a:r>
                  <a:rPr lang="zh-CN" altLang="en-US" sz="2400" b="1" dirty="0">
                    <a:solidFill>
                      <a:srgbClr val="FF0000"/>
                    </a:solidFill>
                    <a:latin typeface="Times New Roman" pitchFamily="18" charset="0"/>
                  </a:rPr>
                  <a:t>线性变换</a:t>
                </a:r>
                <a:r>
                  <a:rPr lang="zh-CN" altLang="en-US" b="1" dirty="0">
                    <a:solidFill>
                      <a:srgbClr val="FF0000"/>
                    </a:solidFill>
                  </a:rPr>
                  <a:t> </a:t>
                </a:r>
              </a:p>
            </p:txBody>
          </p:sp>
        </mc:Choice>
        <mc:Fallback xmlns="">
          <p:sp>
            <p:nvSpPr>
              <p:cNvPr id="21" name="Rectangle 18"/>
              <p:cNvSpPr>
                <a:spLocks noRot="1" noChangeAspect="1" noMove="1" noResize="1" noEditPoints="1" noAdjustHandles="1" noChangeArrowheads="1" noChangeShapeType="1" noTextEdit="1"/>
              </p:cNvSpPr>
              <p:nvPr/>
            </p:nvSpPr>
            <p:spPr bwMode="auto">
              <a:xfrm>
                <a:off x="5943600" y="4343400"/>
                <a:ext cx="2744788" cy="457200"/>
              </a:xfrm>
              <a:prstGeom prst="rect">
                <a:avLst/>
              </a:prstGeom>
              <a:blipFill rotWithShape="1">
                <a:blip r:embed="rId3"/>
                <a:stretch>
                  <a:fillRect l="-3333" t="-14667" b="-25333"/>
                </a:stretch>
              </a:blipFill>
              <a:ln w="9525">
                <a:noFill/>
                <a:miter lim="800000"/>
                <a:headEnd/>
                <a:tailEnd/>
              </a:ln>
              <a:effectLst/>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分组密码的工作模式</a:t>
            </a:r>
            <a:endParaRPr lang="zh-CN" altLang="en-US" dirty="0"/>
          </a:p>
        </p:txBody>
      </p:sp>
      <p:sp>
        <p:nvSpPr>
          <p:cNvPr id="3" name="内容占位符 2"/>
          <p:cNvSpPr>
            <a:spLocks noGrp="1"/>
          </p:cNvSpPr>
          <p:nvPr>
            <p:ph idx="1"/>
          </p:nvPr>
        </p:nvSpPr>
        <p:spPr/>
        <p:txBody>
          <a:bodyPr/>
          <a:lstStyle/>
          <a:p>
            <a:r>
              <a:rPr lang="zh-CN" altLang="en-US" b="1" dirty="0" smtClean="0">
                <a:solidFill>
                  <a:srgbClr val="FF0000"/>
                </a:solidFill>
              </a:rPr>
              <a:t>实际应用：</a:t>
            </a:r>
            <a:r>
              <a:rPr lang="zh-CN" altLang="en-US" dirty="0" smtClean="0"/>
              <a:t>即使有安全的分组密码算法，也需采用适当的工作模式来隐蔽明文的统计特性、数据格式等，以提高整体的安全性，降低删除、重放、插入和伪造成功的机会</a:t>
            </a:r>
            <a:endParaRPr lang="en-US" altLang="zh-CN" dirty="0" smtClean="0"/>
          </a:p>
          <a:p>
            <a:r>
              <a:rPr lang="zh-CN" altLang="en-US" dirty="0" smtClean="0"/>
              <a:t>美国在</a:t>
            </a:r>
            <a:r>
              <a:rPr lang="en-US" altLang="zh-CN" dirty="0" smtClean="0"/>
              <a:t>FIPS</a:t>
            </a:r>
            <a:r>
              <a:rPr lang="zh-CN" altLang="en-US" dirty="0" smtClean="0"/>
              <a:t>中定义了五种</a:t>
            </a:r>
            <a:r>
              <a:rPr lang="zh-CN" altLang="en-US" dirty="0"/>
              <a:t>工作</a:t>
            </a:r>
            <a:r>
              <a:rPr lang="zh-CN" altLang="en-US" dirty="0" smtClean="0"/>
              <a:t>模式</a:t>
            </a:r>
            <a:r>
              <a:rPr lang="en-US" altLang="zh-CN" dirty="0" smtClean="0"/>
              <a:t>(*)</a:t>
            </a:r>
            <a:r>
              <a:rPr lang="zh-CN" altLang="en-US" dirty="0" smtClean="0"/>
              <a:t>：</a:t>
            </a:r>
          </a:p>
          <a:p>
            <a:pPr marL="914400" lvl="1" indent="-514350" algn="just">
              <a:lnSpc>
                <a:spcPct val="90000"/>
              </a:lnSpc>
              <a:spcBef>
                <a:spcPts val="600"/>
              </a:spcBef>
              <a:buClr>
                <a:schemeClr val="folHlink"/>
              </a:buClr>
              <a:buSzPct val="60000"/>
              <a:buFont typeface="+mj-lt"/>
              <a:buAutoNum type="arabicPeriod"/>
            </a:pPr>
            <a:r>
              <a:rPr lang="zh-CN" altLang="en-US" b="1" dirty="0" smtClean="0">
                <a:solidFill>
                  <a:srgbClr val="FF00FF"/>
                </a:solidFill>
              </a:rPr>
              <a:t>电码本模式</a:t>
            </a:r>
            <a:r>
              <a:rPr lang="en-US" altLang="zh-CN" b="1" dirty="0" smtClean="0">
                <a:solidFill>
                  <a:srgbClr val="FF00FF"/>
                </a:solidFill>
              </a:rPr>
              <a:t>(ECB)</a:t>
            </a:r>
          </a:p>
          <a:p>
            <a:pPr marL="914400" lvl="1" indent="-514350" algn="just">
              <a:spcBef>
                <a:spcPts val="600"/>
              </a:spcBef>
              <a:buClr>
                <a:schemeClr val="folHlink"/>
              </a:buClr>
              <a:buSzPct val="60000"/>
              <a:buFont typeface="+mj-lt"/>
              <a:buAutoNum type="arabicPeriod"/>
            </a:pPr>
            <a:r>
              <a:rPr lang="zh-CN" altLang="en-US" b="1" dirty="0" smtClean="0">
                <a:solidFill>
                  <a:srgbClr val="FF00FF"/>
                </a:solidFill>
              </a:rPr>
              <a:t>密码分组链接模式</a:t>
            </a:r>
            <a:r>
              <a:rPr lang="en-US" altLang="zh-CN" b="1" dirty="0" smtClean="0">
                <a:solidFill>
                  <a:srgbClr val="FF00FF"/>
                </a:solidFill>
              </a:rPr>
              <a:t>(CBC) </a:t>
            </a:r>
          </a:p>
          <a:p>
            <a:pPr marL="914400" lvl="1" indent="-514350" algn="just">
              <a:spcBef>
                <a:spcPts val="600"/>
              </a:spcBef>
              <a:buClr>
                <a:schemeClr val="folHlink"/>
              </a:buClr>
              <a:buSzPct val="60000"/>
              <a:buFont typeface="+mj-lt"/>
              <a:buAutoNum type="arabicPeriod"/>
            </a:pPr>
            <a:r>
              <a:rPr lang="zh-CN" altLang="en-US" b="1" dirty="0" smtClean="0">
                <a:solidFill>
                  <a:srgbClr val="FF00FF"/>
                </a:solidFill>
              </a:rPr>
              <a:t>输出反馈模式</a:t>
            </a:r>
            <a:r>
              <a:rPr lang="en-US" altLang="zh-CN" b="1" dirty="0" smtClean="0">
                <a:solidFill>
                  <a:srgbClr val="FF00FF"/>
                </a:solidFill>
              </a:rPr>
              <a:t>(OFB)</a:t>
            </a:r>
          </a:p>
          <a:p>
            <a:pPr marL="914400" lvl="1" indent="-514350" algn="just">
              <a:spcBef>
                <a:spcPts val="600"/>
              </a:spcBef>
              <a:buClr>
                <a:schemeClr val="folHlink"/>
              </a:buClr>
              <a:buSzPct val="60000"/>
              <a:buFont typeface="+mj-lt"/>
              <a:buAutoNum type="arabicPeriod"/>
            </a:pPr>
            <a:r>
              <a:rPr lang="zh-CN" altLang="en-US" b="1" dirty="0" smtClean="0">
                <a:solidFill>
                  <a:srgbClr val="FF00FF"/>
                </a:solidFill>
              </a:rPr>
              <a:t>密码反馈模式</a:t>
            </a:r>
            <a:r>
              <a:rPr lang="en-US" altLang="zh-CN" b="1" dirty="0" smtClean="0">
                <a:solidFill>
                  <a:srgbClr val="FF00FF"/>
                </a:solidFill>
              </a:rPr>
              <a:t>(CFB)</a:t>
            </a:r>
          </a:p>
          <a:p>
            <a:pPr marL="914400" lvl="1" indent="-514350" algn="just">
              <a:spcBef>
                <a:spcPts val="600"/>
              </a:spcBef>
              <a:buClr>
                <a:schemeClr val="folHlink"/>
              </a:buClr>
              <a:buSzPct val="60000"/>
              <a:buFont typeface="+mj-lt"/>
              <a:buAutoNum type="arabicPeriod"/>
            </a:pPr>
            <a:r>
              <a:rPr lang="zh-CN" altLang="en-US" b="1" dirty="0" smtClean="0">
                <a:solidFill>
                  <a:srgbClr val="FF00FF"/>
                </a:solidFill>
              </a:rPr>
              <a:t>计数器模式</a:t>
            </a:r>
            <a:r>
              <a:rPr lang="en-US" altLang="zh-CN" b="1" dirty="0" smtClean="0">
                <a:solidFill>
                  <a:srgbClr val="FF00FF"/>
                </a:solidFill>
              </a:rPr>
              <a:t>(CTR)</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101</a:t>
            </a:fld>
            <a:endParaRPr lang="en-US" altLang="zh-CN"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smtClean="0">
                <a:solidFill>
                  <a:srgbClr val="FF00FF"/>
                </a:solidFill>
              </a:rPr>
              <a:t>电码本模式</a:t>
            </a:r>
            <a:r>
              <a:rPr lang="en-US" altLang="zh-CN" dirty="0" smtClean="0">
                <a:solidFill>
                  <a:srgbClr val="FF00FF"/>
                </a:solidFill>
              </a:rPr>
              <a:t>(ECB)</a:t>
            </a:r>
            <a:endParaRPr lang="zh-CN" altLang="en-US" dirty="0"/>
          </a:p>
        </p:txBody>
      </p:sp>
      <p:sp>
        <p:nvSpPr>
          <p:cNvPr id="3" name="内容占位符 2"/>
          <p:cNvSpPr>
            <a:spLocks noGrp="1"/>
          </p:cNvSpPr>
          <p:nvPr>
            <p:ph idx="1"/>
          </p:nvPr>
        </p:nvSpPr>
        <p:spPr/>
        <p:txBody>
          <a:bodyPr/>
          <a:lstStyle/>
          <a:p>
            <a:pPr algn="just"/>
            <a:r>
              <a:rPr lang="zh-CN" altLang="en-US" dirty="0" smtClean="0">
                <a:latin typeface="Times New Roman" pitchFamily="18" charset="0"/>
              </a:rPr>
              <a:t>直接用分组密码算法来进行消息的加密和解密</a:t>
            </a:r>
          </a:p>
          <a:p>
            <a:pPr lvl="1" algn="just"/>
            <a:r>
              <a:rPr lang="zh-CN" altLang="en-US" dirty="0" smtClean="0">
                <a:latin typeface="Times New Roman" pitchFamily="18" charset="0"/>
              </a:rPr>
              <a:t>一个明文分组被加密成一个密文分组，</a:t>
            </a:r>
            <a:r>
              <a:rPr lang="zh-CN" altLang="en-US" dirty="0" smtClean="0">
                <a:solidFill>
                  <a:srgbClr val="FF00FF"/>
                </a:solidFill>
                <a:latin typeface="Times New Roman" pitchFamily="18" charset="0"/>
              </a:rPr>
              <a:t>相同的明文分组加密成相同的密文分组</a:t>
            </a:r>
            <a:endParaRPr lang="en-US" altLang="zh-CN" dirty="0" smtClean="0">
              <a:solidFill>
                <a:srgbClr val="FF00FF"/>
              </a:solidFill>
              <a:latin typeface="Times New Roman" pitchFamily="18" charset="0"/>
            </a:endParaRPr>
          </a:p>
          <a:p>
            <a:pPr lvl="1" algn="just"/>
            <a:r>
              <a:rPr lang="zh-CN" altLang="en-US" dirty="0" smtClean="0">
                <a:latin typeface="Times New Roman" pitchFamily="18" charset="0"/>
              </a:rPr>
              <a:t>明文分成64</a:t>
            </a:r>
            <a:r>
              <a:rPr lang="en-US" altLang="zh-CN" dirty="0" smtClean="0">
                <a:latin typeface="Times New Roman" pitchFamily="18" charset="0"/>
              </a:rPr>
              <a:t>(</a:t>
            </a:r>
            <a:r>
              <a:rPr lang="zh-CN" altLang="en-US" dirty="0" smtClean="0">
                <a:latin typeface="Times New Roman" pitchFamily="18" charset="0"/>
              </a:rPr>
              <a:t>根据算法确定</a:t>
            </a:r>
            <a:r>
              <a:rPr lang="en-US" altLang="zh-CN" dirty="0" smtClean="0">
                <a:latin typeface="Times New Roman" pitchFamily="18" charset="0"/>
              </a:rPr>
              <a:t>)</a:t>
            </a:r>
            <a:r>
              <a:rPr lang="zh-CN" altLang="en-US" dirty="0" smtClean="0">
                <a:latin typeface="Times New Roman" pitchFamily="18" charset="0"/>
              </a:rPr>
              <a:t>的分组进行加密，必要时填充</a:t>
            </a:r>
            <a:endParaRPr lang="en-US" altLang="zh-CN" dirty="0" smtClean="0">
              <a:latin typeface="Times New Roman" pitchFamily="18" charset="0"/>
            </a:endParaRPr>
          </a:p>
          <a:p>
            <a:pPr lvl="1" algn="just"/>
            <a:r>
              <a:rPr lang="en-US" altLang="zh-CN" b="1" dirty="0" smtClean="0">
                <a:solidFill>
                  <a:srgbClr val="FF00FF"/>
                </a:solidFill>
              </a:rPr>
              <a:t>Padding(</a:t>
            </a:r>
            <a:r>
              <a:rPr lang="zh-CN" altLang="en-US" b="1" dirty="0" smtClean="0">
                <a:solidFill>
                  <a:srgbClr val="FF00FF"/>
                </a:solidFill>
              </a:rPr>
              <a:t>填充</a:t>
            </a:r>
            <a:r>
              <a:rPr lang="en-US" altLang="zh-CN" b="1" dirty="0" smtClean="0">
                <a:solidFill>
                  <a:srgbClr val="FF00FF"/>
                </a:solidFill>
              </a:rPr>
              <a:t>)：</a:t>
            </a:r>
            <a:r>
              <a:rPr lang="zh-CN" altLang="en-US" dirty="0" smtClean="0"/>
              <a:t>加密消息按64</a:t>
            </a:r>
            <a:r>
              <a:rPr lang="en-US" altLang="zh-CN" dirty="0" smtClean="0"/>
              <a:t>bit</a:t>
            </a:r>
            <a:r>
              <a:rPr lang="zh-CN" altLang="en-US" dirty="0" smtClean="0"/>
              <a:t>分组时，最后一组消息长度可能不足64</a:t>
            </a:r>
            <a:r>
              <a:rPr lang="en-US" altLang="zh-CN" dirty="0" smtClean="0"/>
              <a:t>bit</a:t>
            </a:r>
            <a:r>
              <a:rPr lang="zh-CN" altLang="en-US" dirty="0"/>
              <a:t>时</a:t>
            </a:r>
            <a:r>
              <a:rPr lang="zh-CN" altLang="en-US" dirty="0" smtClean="0"/>
              <a:t>可以填充一些字符</a:t>
            </a:r>
          </a:p>
          <a:p>
            <a:pPr lvl="1" algn="just"/>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102</a:t>
            </a:fld>
            <a:endParaRPr lang="en-US" altLang="zh-CN"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103</a:t>
            </a:fld>
            <a:endParaRPr lang="en-US" altLang="zh-CN" dirty="0"/>
          </a:p>
        </p:txBody>
      </p:sp>
      <mc:AlternateContent xmlns:mc="http://schemas.openxmlformats.org/markup-compatibility/2006" xmlns:a14="http://schemas.microsoft.com/office/drawing/2010/main">
        <mc:Choice Requires="a14">
          <p:sp>
            <p:nvSpPr>
              <p:cNvPr id="7" name="Rectangle 7"/>
              <p:cNvSpPr>
                <a:spLocks noChangeArrowheads="1"/>
              </p:cNvSpPr>
              <p:nvPr/>
            </p:nvSpPr>
            <p:spPr bwMode="auto">
              <a:xfrm>
                <a:off x="228600" y="4692134"/>
                <a:ext cx="4114800" cy="830997"/>
              </a:xfrm>
              <a:prstGeom prst="rect">
                <a:avLst/>
              </a:prstGeom>
              <a:noFill/>
              <a:ln w="9525">
                <a:noFill/>
                <a:miter lim="800000"/>
                <a:headEnd/>
                <a:tailEnd/>
              </a:ln>
              <a:effectLst/>
            </p:spPr>
            <p:txBody>
              <a:bodyPr wrap="square" anchor="ctr">
                <a:spAutoFit/>
              </a:bodyPr>
              <a:lstStyle/>
              <a:p>
                <a:pPr algn="ctr"/>
                <a:r>
                  <a:rPr lang="zh-CN" altLang="en-US" sz="2400" b="1" dirty="0" smtClean="0">
                    <a:solidFill>
                      <a:srgbClr val="FF00FF"/>
                    </a:solidFill>
                    <a:latin typeface="Times New Roman" pitchFamily="18" charset="0"/>
                  </a:rPr>
                  <a:t>加密</a:t>
                </a:r>
                <a:r>
                  <a:rPr lang="zh-CN" altLang="sv-SE" sz="2400" b="1" dirty="0">
                    <a:solidFill>
                      <a:srgbClr val="FF00FF"/>
                    </a:solidFill>
                    <a:latin typeface="Times New Roman" pitchFamily="18" charset="0"/>
                  </a:rPr>
                  <a:t>：</a:t>
                </a:r>
                <a14:m>
                  <m:oMath xmlns:m="http://schemas.openxmlformats.org/officeDocument/2006/math">
                    <m:sSub>
                      <m:sSubPr>
                        <m:ctrlPr>
                          <a:rPr lang="sv-SE" altLang="zh-CN" sz="2400" i="1" dirty="0">
                            <a:latin typeface="Cambria Math" panose="02040503050406030204" pitchFamily="18" charset="0"/>
                          </a:rPr>
                        </m:ctrlPr>
                      </m:sSubPr>
                      <m:e>
                        <m:r>
                          <a:rPr lang="en-US" altLang="zh-CN" sz="2400" i="1" dirty="0">
                            <a:latin typeface="Cambria Math"/>
                          </a:rPr>
                          <m:t>𝑐</m:t>
                        </m:r>
                      </m:e>
                      <m:sub>
                        <m:r>
                          <a:rPr lang="en-US" altLang="zh-CN" sz="2400" i="1" dirty="0">
                            <a:latin typeface="Cambria Math"/>
                          </a:rPr>
                          <m:t>𝑖</m:t>
                        </m:r>
                      </m:sub>
                    </m:sSub>
                    <m:r>
                      <a:rPr lang="zh-CN" altLang="sv-SE" sz="2400" i="1" dirty="0">
                        <a:latin typeface="Cambria Math"/>
                      </a:rPr>
                      <m:t>＝</m:t>
                    </m:r>
                    <m:r>
                      <a:rPr lang="sv-SE" altLang="zh-CN" sz="2400" i="1" dirty="0" smtClean="0">
                        <a:latin typeface="Cambria Math"/>
                      </a:rPr>
                      <m:t>𝐸</m:t>
                    </m:r>
                    <m:r>
                      <a:rPr lang="sv-SE" altLang="zh-CN" sz="2400" i="1" baseline="-25000" dirty="0" smtClean="0">
                        <a:latin typeface="Cambria Math"/>
                      </a:rPr>
                      <m:t>𝑘</m:t>
                    </m:r>
                    <m:r>
                      <a:rPr lang="sv-SE" altLang="zh-CN" sz="2400" i="1" dirty="0" smtClean="0">
                        <a:latin typeface="Cambria Math"/>
                      </a:rPr>
                      <m:t>(</m:t>
                    </m:r>
                    <m:sSub>
                      <m:sSubPr>
                        <m:ctrlPr>
                          <a:rPr lang="sv-SE" altLang="zh-CN" sz="2400" i="1" dirty="0" smtClean="0">
                            <a:latin typeface="Cambria Math" panose="02040503050406030204" pitchFamily="18" charset="0"/>
                          </a:rPr>
                        </m:ctrlPr>
                      </m:sSubPr>
                      <m:e>
                        <m:r>
                          <a:rPr lang="en-US" altLang="zh-CN" sz="2400" b="0" i="1" dirty="0" smtClean="0">
                            <a:latin typeface="Cambria Math"/>
                          </a:rPr>
                          <m:t>𝑚</m:t>
                        </m:r>
                      </m:e>
                      <m:sub>
                        <m:r>
                          <a:rPr lang="en-US" altLang="zh-CN" sz="2400" b="0" i="1" dirty="0" smtClean="0">
                            <a:latin typeface="Cambria Math"/>
                          </a:rPr>
                          <m:t>𝑖</m:t>
                        </m:r>
                      </m:sub>
                    </m:sSub>
                    <m:r>
                      <a:rPr lang="sv-SE" altLang="zh-CN" sz="2400" i="1" dirty="0" smtClean="0">
                        <a:latin typeface="Cambria Math"/>
                      </a:rPr>
                      <m:t>)  </m:t>
                    </m:r>
                    <m:r>
                      <a:rPr lang="sv-SE" altLang="zh-CN" sz="2400" i="1" dirty="0">
                        <a:latin typeface="Cambria Math"/>
                      </a:rPr>
                      <m:t>𝑖</m:t>
                    </m:r>
                    <m:r>
                      <a:rPr lang="zh-CN" altLang="sv-SE" sz="2400" i="1" dirty="0">
                        <a:latin typeface="Cambria Math"/>
                      </a:rPr>
                      <m:t>＝</m:t>
                    </m:r>
                    <m:r>
                      <a:rPr lang="sv-SE" altLang="zh-CN" sz="2400" i="1" dirty="0">
                        <a:latin typeface="Cambria Math"/>
                      </a:rPr>
                      <m:t>1, 2,…, </m:t>
                    </m:r>
                    <m:r>
                      <a:rPr lang="en-US" altLang="zh-CN" sz="2400" i="1" dirty="0" smtClean="0">
                        <a:latin typeface="Cambria Math"/>
                      </a:rPr>
                      <m:t>𝑛</m:t>
                    </m:r>
                  </m:oMath>
                </a14:m>
                <a:endParaRPr lang="sv-SE" altLang="zh-CN" sz="2400" dirty="0">
                  <a:latin typeface="Times New Roman" pitchFamily="18" charset="0"/>
                </a:endParaRPr>
              </a:p>
            </p:txBody>
          </p:sp>
        </mc:Choice>
        <mc:Fallback xmlns="">
          <p:sp>
            <p:nvSpPr>
              <p:cNvPr id="7" name="Rectangle 7"/>
              <p:cNvSpPr>
                <a:spLocks noRot="1" noChangeAspect="1" noMove="1" noResize="1" noEditPoints="1" noAdjustHandles="1" noChangeArrowheads="1" noChangeShapeType="1" noTextEdit="1"/>
              </p:cNvSpPr>
              <p:nvPr/>
            </p:nvSpPr>
            <p:spPr bwMode="auto">
              <a:xfrm>
                <a:off x="228600" y="4692134"/>
                <a:ext cx="4114800" cy="830997"/>
              </a:xfrm>
              <a:prstGeom prst="rect">
                <a:avLst/>
              </a:prstGeom>
              <a:blipFill rotWithShape="1">
                <a:blip r:embed="rId2"/>
                <a:stretch>
                  <a:fillRect t="-5882" b="-10294"/>
                </a:stretch>
              </a:blipFill>
              <a:ln w="9525">
                <a:noFill/>
                <a:miter lim="800000"/>
                <a:headEnd/>
                <a:tailEnd/>
              </a:ln>
              <a:effectLst/>
            </p:spPr>
            <p:txBody>
              <a:bodyPr/>
              <a:lstStyle/>
              <a:p>
                <a:r>
                  <a:rPr lang="zh-CN" altLang="en-US">
                    <a:noFill/>
                  </a:rPr>
                  <a:t> </a:t>
                </a:r>
              </a:p>
            </p:txBody>
          </p:sp>
        </mc:Fallback>
      </mc:AlternateContent>
      <p:grpSp>
        <p:nvGrpSpPr>
          <p:cNvPr id="8" name="Group 10"/>
          <p:cNvGrpSpPr>
            <a:grpSpLocks/>
          </p:cNvGrpSpPr>
          <p:nvPr/>
        </p:nvGrpSpPr>
        <p:grpSpPr bwMode="auto">
          <a:xfrm>
            <a:off x="533400" y="1981200"/>
            <a:ext cx="3581400" cy="2305092"/>
            <a:chOff x="0" y="0"/>
            <a:chExt cx="5040" cy="1811"/>
          </a:xfrm>
        </p:grpSpPr>
        <p:sp>
          <p:nvSpPr>
            <p:cNvPr id="9" name="AutoShape 11"/>
            <p:cNvSpPr>
              <a:spLocks noChangeAspect="1" noChangeArrowheads="1"/>
            </p:cNvSpPr>
            <p:nvPr/>
          </p:nvSpPr>
          <p:spPr bwMode="auto">
            <a:xfrm>
              <a:off x="0" y="0"/>
              <a:ext cx="5040" cy="1796"/>
            </a:xfrm>
            <a:prstGeom prst="rect">
              <a:avLst/>
            </a:prstGeom>
            <a:noFill/>
            <a:ln w="9525">
              <a:noFill/>
              <a:miter lim="800000"/>
              <a:headEnd/>
              <a:tailEnd/>
            </a:ln>
          </p:spPr>
          <p:txBody>
            <a:bodyPr/>
            <a:lstStyle/>
            <a:p>
              <a:endParaRPr lang="zh-CN" altLang="en-US"/>
            </a:p>
          </p:txBody>
        </p:sp>
        <p:sp>
          <p:nvSpPr>
            <p:cNvPr id="10" name="Text Box 12"/>
            <p:cNvSpPr txBox="1">
              <a:spLocks noChangeArrowheads="1"/>
            </p:cNvSpPr>
            <p:nvPr/>
          </p:nvSpPr>
          <p:spPr bwMode="auto">
            <a:xfrm>
              <a:off x="553" y="1482"/>
              <a:ext cx="720" cy="314"/>
            </a:xfrm>
            <a:prstGeom prst="rect">
              <a:avLst/>
            </a:prstGeom>
            <a:solidFill>
              <a:srgbClr val="FFFFFF"/>
            </a:solidFill>
            <a:ln w="9525">
              <a:noFill/>
              <a:miter lim="800000"/>
              <a:headEnd/>
              <a:tailEnd/>
            </a:ln>
          </p:spPr>
          <p:txBody>
            <a:bodyPr lIns="18000" tIns="10800" rIns="18000" bIns="10800"/>
            <a:lstStyle/>
            <a:p>
              <a:r>
                <a:rPr lang="en-US" altLang="zh-CN">
                  <a:latin typeface="Times New Roman" pitchFamily="18" charset="0"/>
                </a:rPr>
                <a:t>   c</a:t>
              </a:r>
              <a:r>
                <a:rPr lang="en-US" altLang="zh-CN" baseline="-25000">
                  <a:latin typeface="Times New Roman" pitchFamily="18" charset="0"/>
                </a:rPr>
                <a:t>i-1</a:t>
              </a:r>
              <a:endParaRPr lang="en-US" altLang="zh-CN"/>
            </a:p>
          </p:txBody>
        </p:sp>
        <p:sp>
          <p:nvSpPr>
            <p:cNvPr id="11" name="Text Box 13"/>
            <p:cNvSpPr txBox="1">
              <a:spLocks noChangeArrowheads="1"/>
            </p:cNvSpPr>
            <p:nvPr/>
          </p:nvSpPr>
          <p:spPr bwMode="auto">
            <a:xfrm>
              <a:off x="2145" y="1497"/>
              <a:ext cx="540" cy="314"/>
            </a:xfrm>
            <a:prstGeom prst="rect">
              <a:avLst/>
            </a:prstGeom>
            <a:solidFill>
              <a:srgbClr val="FFFFFF"/>
            </a:solidFill>
            <a:ln w="9525">
              <a:noFill/>
              <a:miter lim="800000"/>
              <a:headEnd/>
              <a:tailEnd/>
            </a:ln>
          </p:spPr>
          <p:txBody>
            <a:bodyPr lIns="18000" tIns="10800" rIns="18000" bIns="10800"/>
            <a:lstStyle/>
            <a:p>
              <a:pPr algn="just"/>
              <a:r>
                <a:rPr lang="en-US" altLang="zh-CN" dirty="0">
                  <a:latin typeface="Times New Roman" pitchFamily="18" charset="0"/>
                </a:rPr>
                <a:t>  c</a:t>
              </a:r>
              <a:r>
                <a:rPr lang="en-US" altLang="zh-CN" baseline="-25000" dirty="0">
                  <a:latin typeface="Times New Roman" pitchFamily="18" charset="0"/>
                </a:rPr>
                <a:t> </a:t>
              </a:r>
              <a:r>
                <a:rPr lang="en-US" altLang="zh-CN" baseline="-25000" dirty="0" err="1">
                  <a:latin typeface="Times New Roman" pitchFamily="18" charset="0"/>
                </a:rPr>
                <a:t>i</a:t>
              </a:r>
              <a:endParaRPr lang="en-US" altLang="zh-CN" dirty="0"/>
            </a:p>
          </p:txBody>
        </p:sp>
        <p:sp>
          <p:nvSpPr>
            <p:cNvPr id="12" name="Text Box 14"/>
            <p:cNvSpPr txBox="1">
              <a:spLocks noChangeArrowheads="1"/>
            </p:cNvSpPr>
            <p:nvPr/>
          </p:nvSpPr>
          <p:spPr bwMode="auto">
            <a:xfrm>
              <a:off x="4032" y="1456"/>
              <a:ext cx="540" cy="313"/>
            </a:xfrm>
            <a:prstGeom prst="rect">
              <a:avLst/>
            </a:prstGeom>
            <a:solidFill>
              <a:srgbClr val="FFFFFF"/>
            </a:solidFill>
            <a:ln w="9525">
              <a:noFill/>
              <a:miter lim="800000"/>
              <a:headEnd/>
              <a:tailEnd/>
            </a:ln>
          </p:spPr>
          <p:txBody>
            <a:bodyPr lIns="18000" tIns="10800" rIns="18000" bIns="10800"/>
            <a:lstStyle/>
            <a:p>
              <a:pPr algn="just"/>
              <a:r>
                <a:rPr lang="en-US" altLang="zh-CN">
                  <a:latin typeface="Times New Roman" pitchFamily="18" charset="0"/>
                </a:rPr>
                <a:t>  c</a:t>
              </a:r>
              <a:r>
                <a:rPr lang="en-US" altLang="zh-CN" baseline="-25000">
                  <a:latin typeface="Times New Roman" pitchFamily="18" charset="0"/>
                </a:rPr>
                <a:t>i+1</a:t>
              </a:r>
              <a:endParaRPr lang="en-US" altLang="zh-CN"/>
            </a:p>
          </p:txBody>
        </p:sp>
        <p:sp>
          <p:nvSpPr>
            <p:cNvPr id="13" name="Text Box 15"/>
            <p:cNvSpPr txBox="1">
              <a:spLocks noChangeArrowheads="1"/>
            </p:cNvSpPr>
            <p:nvPr/>
          </p:nvSpPr>
          <p:spPr bwMode="auto">
            <a:xfrm>
              <a:off x="538" y="789"/>
              <a:ext cx="722" cy="31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a:latin typeface="Times New Roman" pitchFamily="18" charset="0"/>
                </a:rPr>
                <a:t>E</a:t>
              </a:r>
              <a:r>
                <a:rPr lang="en-US" altLang="zh-CN" baseline="-25000">
                  <a:latin typeface="Times New Roman" pitchFamily="18" charset="0"/>
                </a:rPr>
                <a:t>k</a:t>
              </a:r>
              <a:endParaRPr lang="en-US" altLang="zh-CN"/>
            </a:p>
          </p:txBody>
        </p:sp>
        <p:sp>
          <p:nvSpPr>
            <p:cNvPr id="14" name="Text Box 16"/>
            <p:cNvSpPr txBox="1">
              <a:spLocks noChangeArrowheads="1"/>
            </p:cNvSpPr>
            <p:nvPr/>
          </p:nvSpPr>
          <p:spPr bwMode="auto">
            <a:xfrm>
              <a:off x="2051" y="776"/>
              <a:ext cx="673" cy="31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a:latin typeface="Times New Roman" pitchFamily="18" charset="0"/>
                </a:rPr>
                <a:t>E</a:t>
              </a:r>
              <a:r>
                <a:rPr lang="en-US" altLang="zh-CN" baseline="-25000">
                  <a:latin typeface="Times New Roman" pitchFamily="18" charset="0"/>
                </a:rPr>
                <a:t>k</a:t>
              </a:r>
              <a:endParaRPr lang="en-US" altLang="zh-CN">
                <a:latin typeface="Times New Roman" pitchFamily="18" charset="0"/>
              </a:endParaRPr>
            </a:p>
            <a:p>
              <a:endParaRPr lang="en-US" altLang="zh-CN"/>
            </a:p>
          </p:txBody>
        </p:sp>
        <p:sp>
          <p:nvSpPr>
            <p:cNvPr id="15" name="Text Box 17"/>
            <p:cNvSpPr txBox="1">
              <a:spLocks noChangeArrowheads="1"/>
            </p:cNvSpPr>
            <p:nvPr/>
          </p:nvSpPr>
          <p:spPr bwMode="auto">
            <a:xfrm>
              <a:off x="4023" y="776"/>
              <a:ext cx="561" cy="31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a:latin typeface="Times New Roman" pitchFamily="18" charset="0"/>
                </a:rPr>
                <a:t>E</a:t>
              </a:r>
              <a:r>
                <a:rPr lang="en-US" altLang="zh-CN" baseline="-25000">
                  <a:latin typeface="Times New Roman" pitchFamily="18" charset="0"/>
                </a:rPr>
                <a:t>k</a:t>
              </a:r>
              <a:endParaRPr lang="en-US" altLang="zh-CN">
                <a:latin typeface="Times New Roman" pitchFamily="18" charset="0"/>
              </a:endParaRPr>
            </a:p>
            <a:p>
              <a:endParaRPr lang="en-US" altLang="zh-CN"/>
            </a:p>
          </p:txBody>
        </p:sp>
        <p:sp>
          <p:nvSpPr>
            <p:cNvPr id="16" name="Line 18"/>
            <p:cNvSpPr>
              <a:spLocks noChangeShapeType="1"/>
            </p:cNvSpPr>
            <p:nvPr/>
          </p:nvSpPr>
          <p:spPr bwMode="auto">
            <a:xfrm>
              <a:off x="901" y="338"/>
              <a:ext cx="1" cy="428"/>
            </a:xfrm>
            <a:prstGeom prst="line">
              <a:avLst/>
            </a:prstGeom>
            <a:noFill/>
            <a:ln w="38100">
              <a:solidFill>
                <a:srgbClr val="FF0000"/>
              </a:solidFill>
              <a:round/>
              <a:headEnd/>
              <a:tailEnd type="stealth" w="sm" len="med"/>
            </a:ln>
          </p:spPr>
          <p:txBody>
            <a:bodyPr/>
            <a:lstStyle/>
            <a:p>
              <a:endParaRPr lang="zh-CN" altLang="en-US">
                <a:ln w="38100">
                  <a:solidFill>
                    <a:srgbClr val="FF0000"/>
                  </a:solidFill>
                </a:ln>
              </a:endParaRPr>
            </a:p>
          </p:txBody>
        </p:sp>
        <p:sp>
          <p:nvSpPr>
            <p:cNvPr id="17" name="Line 19"/>
            <p:cNvSpPr>
              <a:spLocks noChangeShapeType="1"/>
            </p:cNvSpPr>
            <p:nvPr/>
          </p:nvSpPr>
          <p:spPr bwMode="auto">
            <a:xfrm>
              <a:off x="899" y="1104"/>
              <a:ext cx="2" cy="469"/>
            </a:xfrm>
            <a:prstGeom prst="line">
              <a:avLst/>
            </a:prstGeom>
            <a:noFill/>
            <a:ln w="38100">
              <a:solidFill>
                <a:srgbClr val="FF0000"/>
              </a:solidFill>
              <a:round/>
              <a:headEnd/>
              <a:tailEnd type="stealth" w="sm" len="med"/>
            </a:ln>
          </p:spPr>
          <p:txBody>
            <a:bodyPr/>
            <a:lstStyle/>
            <a:p>
              <a:endParaRPr lang="zh-CN" altLang="en-US">
                <a:ln w="38100">
                  <a:solidFill>
                    <a:srgbClr val="FF0000"/>
                  </a:solidFill>
                </a:ln>
              </a:endParaRPr>
            </a:p>
          </p:txBody>
        </p:sp>
        <p:sp>
          <p:nvSpPr>
            <p:cNvPr id="18" name="Line 20"/>
            <p:cNvSpPr>
              <a:spLocks noChangeShapeType="1"/>
            </p:cNvSpPr>
            <p:nvPr/>
          </p:nvSpPr>
          <p:spPr bwMode="auto">
            <a:xfrm>
              <a:off x="2390" y="299"/>
              <a:ext cx="1" cy="467"/>
            </a:xfrm>
            <a:prstGeom prst="line">
              <a:avLst/>
            </a:prstGeom>
            <a:noFill/>
            <a:ln w="38100">
              <a:solidFill>
                <a:srgbClr val="FF0000"/>
              </a:solidFill>
              <a:round/>
              <a:headEnd/>
              <a:tailEnd type="stealth" w="sm" len="med"/>
            </a:ln>
          </p:spPr>
          <p:txBody>
            <a:bodyPr/>
            <a:lstStyle/>
            <a:p>
              <a:endParaRPr lang="zh-CN" altLang="en-US">
                <a:ln w="38100">
                  <a:solidFill>
                    <a:srgbClr val="FF0000"/>
                  </a:solidFill>
                </a:ln>
              </a:endParaRPr>
            </a:p>
          </p:txBody>
        </p:sp>
        <p:sp>
          <p:nvSpPr>
            <p:cNvPr id="19" name="Line 21"/>
            <p:cNvSpPr>
              <a:spLocks noChangeShapeType="1"/>
            </p:cNvSpPr>
            <p:nvPr/>
          </p:nvSpPr>
          <p:spPr bwMode="auto">
            <a:xfrm>
              <a:off x="2389" y="1091"/>
              <a:ext cx="1" cy="469"/>
            </a:xfrm>
            <a:prstGeom prst="line">
              <a:avLst/>
            </a:prstGeom>
            <a:noFill/>
            <a:ln w="38100">
              <a:solidFill>
                <a:srgbClr val="FF0000"/>
              </a:solidFill>
              <a:round/>
              <a:headEnd/>
              <a:tailEnd type="stealth" w="sm" len="med"/>
            </a:ln>
          </p:spPr>
          <p:txBody>
            <a:bodyPr/>
            <a:lstStyle/>
            <a:p>
              <a:endParaRPr lang="zh-CN" altLang="en-US">
                <a:ln w="38100">
                  <a:solidFill>
                    <a:srgbClr val="FF0000"/>
                  </a:solidFill>
                </a:ln>
              </a:endParaRPr>
            </a:p>
          </p:txBody>
        </p:sp>
        <p:sp>
          <p:nvSpPr>
            <p:cNvPr id="20" name="Line 22"/>
            <p:cNvSpPr>
              <a:spLocks noChangeShapeType="1"/>
            </p:cNvSpPr>
            <p:nvPr/>
          </p:nvSpPr>
          <p:spPr bwMode="auto">
            <a:xfrm>
              <a:off x="4302" y="1092"/>
              <a:ext cx="1" cy="468"/>
            </a:xfrm>
            <a:prstGeom prst="line">
              <a:avLst/>
            </a:prstGeom>
            <a:noFill/>
            <a:ln w="38100">
              <a:solidFill>
                <a:srgbClr val="FF0000"/>
              </a:solidFill>
              <a:round/>
              <a:headEnd/>
              <a:tailEnd type="stealth" w="sm" len="med"/>
            </a:ln>
          </p:spPr>
          <p:txBody>
            <a:bodyPr/>
            <a:lstStyle/>
            <a:p>
              <a:endParaRPr lang="zh-CN" altLang="en-US">
                <a:ln w="38100">
                  <a:solidFill>
                    <a:srgbClr val="FF0000"/>
                  </a:solidFill>
                </a:ln>
              </a:endParaRPr>
            </a:p>
          </p:txBody>
        </p:sp>
        <p:sp>
          <p:nvSpPr>
            <p:cNvPr id="21" name="Line 23"/>
            <p:cNvSpPr>
              <a:spLocks noChangeShapeType="1"/>
            </p:cNvSpPr>
            <p:nvPr/>
          </p:nvSpPr>
          <p:spPr bwMode="auto">
            <a:xfrm>
              <a:off x="4302" y="299"/>
              <a:ext cx="1" cy="467"/>
            </a:xfrm>
            <a:prstGeom prst="line">
              <a:avLst/>
            </a:prstGeom>
            <a:noFill/>
            <a:ln w="38100">
              <a:solidFill>
                <a:srgbClr val="FF0000"/>
              </a:solidFill>
              <a:round/>
              <a:headEnd/>
              <a:tailEnd type="stealth" w="sm" len="med"/>
            </a:ln>
          </p:spPr>
          <p:txBody>
            <a:bodyPr/>
            <a:lstStyle/>
            <a:p>
              <a:endParaRPr lang="zh-CN" altLang="en-US">
                <a:ln w="38100">
                  <a:solidFill>
                    <a:srgbClr val="FF0000"/>
                  </a:solidFill>
                </a:ln>
              </a:endParaRPr>
            </a:p>
          </p:txBody>
        </p:sp>
        <p:sp>
          <p:nvSpPr>
            <p:cNvPr id="22" name="Text Box 24"/>
            <p:cNvSpPr txBox="1">
              <a:spLocks noChangeArrowheads="1"/>
            </p:cNvSpPr>
            <p:nvPr/>
          </p:nvSpPr>
          <p:spPr bwMode="auto">
            <a:xfrm>
              <a:off x="529" y="13"/>
              <a:ext cx="720" cy="312"/>
            </a:xfrm>
            <a:prstGeom prst="rect">
              <a:avLst/>
            </a:prstGeom>
            <a:solidFill>
              <a:srgbClr val="FFFFFF"/>
            </a:solidFill>
            <a:ln w="9525">
              <a:noFill/>
              <a:miter lim="800000"/>
              <a:headEnd/>
              <a:tailEnd/>
            </a:ln>
          </p:spPr>
          <p:txBody>
            <a:bodyPr lIns="18000" tIns="10800" rIns="18000" bIns="10800"/>
            <a:lstStyle/>
            <a:p>
              <a:pPr algn="ctr"/>
              <a:r>
                <a:rPr lang="en-US" altLang="zh-CN" dirty="0">
                  <a:latin typeface="Times New Roman" pitchFamily="18" charset="0"/>
                </a:rPr>
                <a:t>m</a:t>
              </a:r>
              <a:r>
                <a:rPr lang="en-US" altLang="zh-CN" baseline="-25000" dirty="0">
                  <a:latin typeface="Times New Roman" pitchFamily="18" charset="0"/>
                </a:rPr>
                <a:t>i-1</a:t>
              </a:r>
              <a:endParaRPr lang="en-US" altLang="zh-CN" dirty="0"/>
            </a:p>
          </p:txBody>
        </p:sp>
        <p:sp>
          <p:nvSpPr>
            <p:cNvPr id="23" name="Text Box 25"/>
            <p:cNvSpPr txBox="1">
              <a:spLocks noChangeArrowheads="1"/>
            </p:cNvSpPr>
            <p:nvPr/>
          </p:nvSpPr>
          <p:spPr bwMode="auto">
            <a:xfrm>
              <a:off x="2030" y="0"/>
              <a:ext cx="719" cy="312"/>
            </a:xfrm>
            <a:prstGeom prst="rect">
              <a:avLst/>
            </a:prstGeom>
            <a:solidFill>
              <a:srgbClr val="FFFFFF"/>
            </a:solidFill>
            <a:ln w="9525">
              <a:noFill/>
              <a:miter lim="800000"/>
              <a:headEnd/>
              <a:tailEnd/>
            </a:ln>
          </p:spPr>
          <p:txBody>
            <a:bodyPr lIns="18000" tIns="10800" rIns="18000" bIns="10800"/>
            <a:lstStyle/>
            <a:p>
              <a:pPr algn="ctr"/>
              <a:r>
                <a:rPr lang="en-US" altLang="zh-CN">
                  <a:latin typeface="Times New Roman" pitchFamily="18" charset="0"/>
                </a:rPr>
                <a:t>m</a:t>
              </a:r>
              <a:r>
                <a:rPr lang="en-US" altLang="zh-CN" baseline="-25000">
                  <a:latin typeface="Times New Roman" pitchFamily="18" charset="0"/>
                </a:rPr>
                <a:t>i</a:t>
              </a:r>
              <a:endParaRPr lang="en-US" altLang="zh-CN">
                <a:latin typeface="Times New Roman" pitchFamily="18" charset="0"/>
              </a:endParaRPr>
            </a:p>
            <a:p>
              <a:endParaRPr lang="en-US" altLang="zh-CN"/>
            </a:p>
          </p:txBody>
        </p:sp>
        <p:sp>
          <p:nvSpPr>
            <p:cNvPr id="24" name="Text Box 26"/>
            <p:cNvSpPr txBox="1">
              <a:spLocks noChangeArrowheads="1"/>
            </p:cNvSpPr>
            <p:nvPr/>
          </p:nvSpPr>
          <p:spPr bwMode="auto">
            <a:xfrm>
              <a:off x="3941" y="0"/>
              <a:ext cx="720" cy="312"/>
            </a:xfrm>
            <a:prstGeom prst="rect">
              <a:avLst/>
            </a:prstGeom>
            <a:solidFill>
              <a:srgbClr val="FFFFFF"/>
            </a:solidFill>
            <a:ln w="9525">
              <a:noFill/>
              <a:miter lim="800000"/>
              <a:headEnd/>
              <a:tailEnd/>
            </a:ln>
          </p:spPr>
          <p:txBody>
            <a:bodyPr lIns="18000" tIns="10800" rIns="18000" bIns="10800"/>
            <a:lstStyle/>
            <a:p>
              <a:pPr algn="ctr"/>
              <a:r>
                <a:rPr lang="en-US" altLang="zh-CN">
                  <a:latin typeface="Times New Roman" pitchFamily="18" charset="0"/>
                </a:rPr>
                <a:t>m</a:t>
              </a:r>
              <a:r>
                <a:rPr lang="en-US" altLang="zh-CN" baseline="-25000">
                  <a:latin typeface="Times New Roman" pitchFamily="18" charset="0"/>
                </a:rPr>
                <a:t>i+1</a:t>
              </a:r>
              <a:endParaRPr lang="en-US" altLang="zh-CN">
                <a:latin typeface="Times New Roman" pitchFamily="18" charset="0"/>
              </a:endParaRPr>
            </a:p>
            <a:p>
              <a:endParaRPr lang="en-US" altLang="zh-CN"/>
            </a:p>
          </p:txBody>
        </p:sp>
      </p:grpSp>
      <mc:AlternateContent xmlns:mc="http://schemas.openxmlformats.org/markup-compatibility/2006" xmlns:a14="http://schemas.microsoft.com/office/drawing/2010/main">
        <mc:Choice Requires="a14">
          <p:sp>
            <p:nvSpPr>
              <p:cNvPr id="25" name="Rectangle 3"/>
              <p:cNvSpPr>
                <a:spLocks noChangeArrowheads="1"/>
              </p:cNvSpPr>
              <p:nvPr/>
            </p:nvSpPr>
            <p:spPr bwMode="auto">
              <a:xfrm>
                <a:off x="4800600" y="4692134"/>
                <a:ext cx="4038600" cy="830997"/>
              </a:xfrm>
              <a:prstGeom prst="rect">
                <a:avLst/>
              </a:prstGeom>
              <a:noFill/>
              <a:ln w="9525">
                <a:noFill/>
                <a:miter lim="800000"/>
                <a:headEnd/>
                <a:tailEnd/>
              </a:ln>
              <a:effectLst/>
            </p:spPr>
            <p:txBody>
              <a:bodyPr wrap="square" anchor="ctr">
                <a:spAutoFit/>
              </a:bodyPr>
              <a:lstStyle/>
              <a:p>
                <a:pPr algn="ctr"/>
                <a:r>
                  <a:rPr lang="zh-CN" altLang="sv-SE" sz="2400" b="1" dirty="0" smtClean="0">
                    <a:solidFill>
                      <a:srgbClr val="FF00FF"/>
                    </a:solidFill>
                    <a:latin typeface="Times New Roman" pitchFamily="18" charset="0"/>
                  </a:rPr>
                  <a:t>解密：</a:t>
                </a:r>
                <a14:m>
                  <m:oMath xmlns:m="http://schemas.openxmlformats.org/officeDocument/2006/math">
                    <m:r>
                      <a:rPr lang="en-US" altLang="zh-CN" sz="2400" b="0" i="1" dirty="0" smtClean="0">
                        <a:latin typeface="Cambria Math"/>
                      </a:rPr>
                      <m:t>𝑚</m:t>
                    </m:r>
                    <m:r>
                      <a:rPr lang="sv-SE" altLang="zh-CN" sz="2400" i="1" baseline="-25000" dirty="0">
                        <a:latin typeface="Cambria Math"/>
                      </a:rPr>
                      <m:t>𝑖</m:t>
                    </m:r>
                    <m:r>
                      <a:rPr lang="zh-CN" altLang="sv-SE" sz="2400" i="1" dirty="0">
                        <a:latin typeface="Cambria Math"/>
                      </a:rPr>
                      <m:t>＝</m:t>
                    </m:r>
                    <m:r>
                      <a:rPr lang="sv-SE" altLang="zh-CN" sz="2400" i="1" dirty="0" smtClean="0">
                        <a:latin typeface="Cambria Math"/>
                      </a:rPr>
                      <m:t>𝐷</m:t>
                    </m:r>
                    <m:r>
                      <a:rPr lang="sv-SE" altLang="zh-CN" sz="2400" i="1" baseline="-25000" dirty="0" smtClean="0">
                        <a:latin typeface="Cambria Math"/>
                      </a:rPr>
                      <m:t>𝑘</m:t>
                    </m:r>
                    <m:r>
                      <a:rPr lang="sv-SE" altLang="zh-CN" sz="2400" i="1" dirty="0" smtClean="0">
                        <a:latin typeface="Cambria Math"/>
                      </a:rPr>
                      <m:t>(</m:t>
                    </m:r>
                    <m:sSub>
                      <m:sSubPr>
                        <m:ctrlPr>
                          <a:rPr lang="sv-SE" altLang="zh-CN" sz="2400" i="1" dirty="0" smtClean="0">
                            <a:latin typeface="Cambria Math" panose="02040503050406030204" pitchFamily="18" charset="0"/>
                          </a:rPr>
                        </m:ctrlPr>
                      </m:sSubPr>
                      <m:e>
                        <m:r>
                          <a:rPr lang="en-US" altLang="zh-CN" sz="2400" b="0" i="1" dirty="0" smtClean="0">
                            <a:latin typeface="Cambria Math"/>
                          </a:rPr>
                          <m:t>𝑐</m:t>
                        </m:r>
                      </m:e>
                      <m:sub>
                        <m:r>
                          <a:rPr lang="en-US" altLang="zh-CN" sz="2400" b="0" i="1" dirty="0" smtClean="0">
                            <a:latin typeface="Cambria Math"/>
                          </a:rPr>
                          <m:t>𝑖</m:t>
                        </m:r>
                      </m:sub>
                    </m:sSub>
                    <m:r>
                      <a:rPr lang="sv-SE" altLang="zh-CN" sz="2400" i="1" dirty="0" smtClean="0">
                        <a:latin typeface="Cambria Math"/>
                      </a:rPr>
                      <m:t>)  </m:t>
                    </m:r>
                    <m:r>
                      <a:rPr lang="sv-SE" altLang="zh-CN" sz="2400" i="1" dirty="0">
                        <a:latin typeface="Cambria Math"/>
                      </a:rPr>
                      <m:t>𝑖</m:t>
                    </m:r>
                    <m:r>
                      <a:rPr lang="zh-CN" altLang="sv-SE" sz="2400" i="1" dirty="0">
                        <a:latin typeface="Cambria Math"/>
                      </a:rPr>
                      <m:t>＝</m:t>
                    </m:r>
                    <m:r>
                      <a:rPr lang="sv-SE" altLang="zh-CN" sz="2400" i="1" dirty="0">
                        <a:latin typeface="Cambria Math"/>
                      </a:rPr>
                      <m:t>1,2,…, </m:t>
                    </m:r>
                    <m:r>
                      <a:rPr lang="en-US" altLang="zh-CN" sz="2400" i="1" dirty="0" smtClean="0">
                        <a:latin typeface="Cambria Math"/>
                      </a:rPr>
                      <m:t>𝑛</m:t>
                    </m:r>
                  </m:oMath>
                </a14:m>
                <a:endParaRPr lang="sv-SE" altLang="zh-CN" sz="2400" dirty="0">
                  <a:latin typeface="Times New Roman" pitchFamily="18" charset="0"/>
                </a:endParaRPr>
              </a:p>
            </p:txBody>
          </p:sp>
        </mc:Choice>
        <mc:Fallback xmlns="">
          <p:sp>
            <p:nvSpPr>
              <p:cNvPr id="25" name="Rectangle 3"/>
              <p:cNvSpPr>
                <a:spLocks noRot="1" noChangeAspect="1" noMove="1" noResize="1" noEditPoints="1" noAdjustHandles="1" noChangeArrowheads="1" noChangeShapeType="1" noTextEdit="1"/>
              </p:cNvSpPr>
              <p:nvPr/>
            </p:nvSpPr>
            <p:spPr bwMode="auto">
              <a:xfrm>
                <a:off x="4800600" y="4692134"/>
                <a:ext cx="4038600" cy="830997"/>
              </a:xfrm>
              <a:prstGeom prst="rect">
                <a:avLst/>
              </a:prstGeom>
              <a:blipFill rotWithShape="1">
                <a:blip r:embed="rId3"/>
                <a:stretch>
                  <a:fillRect t="-5882" b="-10294"/>
                </a:stretch>
              </a:blipFill>
              <a:ln w="9525">
                <a:noFill/>
                <a:miter lim="800000"/>
                <a:headEnd/>
                <a:tailEnd/>
              </a:ln>
              <a:effectLst/>
            </p:spPr>
            <p:txBody>
              <a:bodyPr/>
              <a:lstStyle/>
              <a:p>
                <a:r>
                  <a:rPr lang="zh-CN" altLang="en-US">
                    <a:noFill/>
                  </a:rPr>
                  <a:t> </a:t>
                </a:r>
              </a:p>
            </p:txBody>
          </p:sp>
        </mc:Fallback>
      </mc:AlternateContent>
      <p:grpSp>
        <p:nvGrpSpPr>
          <p:cNvPr id="26" name="Group 21"/>
          <p:cNvGrpSpPr>
            <a:grpSpLocks/>
          </p:cNvGrpSpPr>
          <p:nvPr/>
        </p:nvGrpSpPr>
        <p:grpSpPr bwMode="auto">
          <a:xfrm>
            <a:off x="4495800" y="1905000"/>
            <a:ext cx="4267200" cy="2286000"/>
            <a:chOff x="0" y="0"/>
            <a:chExt cx="5011" cy="1728"/>
          </a:xfrm>
        </p:grpSpPr>
        <p:sp>
          <p:nvSpPr>
            <p:cNvPr id="27" name="AutoShape 22"/>
            <p:cNvSpPr>
              <a:spLocks noChangeAspect="1" noChangeArrowheads="1"/>
            </p:cNvSpPr>
            <p:nvPr/>
          </p:nvSpPr>
          <p:spPr bwMode="auto">
            <a:xfrm>
              <a:off x="0" y="0"/>
              <a:ext cx="5011" cy="1728"/>
            </a:xfrm>
            <a:prstGeom prst="rect">
              <a:avLst/>
            </a:prstGeom>
            <a:noFill/>
            <a:ln w="9525">
              <a:noFill/>
              <a:miter lim="800000"/>
              <a:headEnd/>
              <a:tailEnd/>
            </a:ln>
          </p:spPr>
          <p:txBody>
            <a:bodyPr/>
            <a:lstStyle/>
            <a:p>
              <a:endParaRPr lang="zh-CN" altLang="en-US"/>
            </a:p>
          </p:txBody>
        </p:sp>
        <p:sp>
          <p:nvSpPr>
            <p:cNvPr id="28" name="Text Box 23"/>
            <p:cNvSpPr txBox="1">
              <a:spLocks noChangeArrowheads="1"/>
            </p:cNvSpPr>
            <p:nvPr/>
          </p:nvSpPr>
          <p:spPr bwMode="auto">
            <a:xfrm>
              <a:off x="439" y="0"/>
              <a:ext cx="540" cy="311"/>
            </a:xfrm>
            <a:prstGeom prst="rect">
              <a:avLst/>
            </a:prstGeom>
            <a:solidFill>
              <a:srgbClr val="FFFFFF"/>
            </a:solidFill>
            <a:ln w="9525">
              <a:noFill/>
              <a:miter lim="800000"/>
              <a:headEnd/>
              <a:tailEnd/>
            </a:ln>
          </p:spPr>
          <p:txBody>
            <a:bodyPr lIns="18000" tIns="10800" rIns="18000" bIns="10800" anchor="b"/>
            <a:lstStyle/>
            <a:p>
              <a:pPr algn="ctr"/>
              <a:r>
                <a:rPr lang="en-US" altLang="zh-CN">
                  <a:latin typeface="Times New Roman" pitchFamily="18" charset="0"/>
                </a:rPr>
                <a:t>c </a:t>
              </a:r>
              <a:r>
                <a:rPr lang="en-US" altLang="zh-CN" baseline="-25000">
                  <a:latin typeface="Times New Roman" pitchFamily="18" charset="0"/>
                </a:rPr>
                <a:t>i-1</a:t>
              </a:r>
              <a:endParaRPr lang="en-US" altLang="zh-CN"/>
            </a:p>
          </p:txBody>
        </p:sp>
        <p:sp>
          <p:nvSpPr>
            <p:cNvPr id="29" name="Text Box 24"/>
            <p:cNvSpPr txBox="1">
              <a:spLocks noChangeArrowheads="1"/>
            </p:cNvSpPr>
            <p:nvPr/>
          </p:nvSpPr>
          <p:spPr bwMode="auto">
            <a:xfrm>
              <a:off x="1771" y="0"/>
              <a:ext cx="540" cy="312"/>
            </a:xfrm>
            <a:prstGeom prst="rect">
              <a:avLst/>
            </a:prstGeom>
            <a:solidFill>
              <a:srgbClr val="FFFFFF"/>
            </a:solidFill>
            <a:ln w="9525">
              <a:noFill/>
              <a:miter lim="800000"/>
              <a:headEnd/>
              <a:tailEnd/>
            </a:ln>
          </p:spPr>
          <p:txBody>
            <a:bodyPr lIns="18000" tIns="10800" rIns="18000" bIns="10800" anchor="b"/>
            <a:lstStyle/>
            <a:p>
              <a:pPr algn="ctr"/>
              <a:r>
                <a:rPr lang="en-US" altLang="zh-CN">
                  <a:latin typeface="Times New Roman" pitchFamily="18" charset="0"/>
                </a:rPr>
                <a:t>c</a:t>
              </a:r>
              <a:r>
                <a:rPr lang="en-US" altLang="zh-CN" baseline="-25000">
                  <a:latin typeface="Times New Roman" pitchFamily="18" charset="0"/>
                </a:rPr>
                <a:t> i</a:t>
              </a:r>
              <a:endParaRPr lang="en-US" altLang="zh-CN"/>
            </a:p>
          </p:txBody>
        </p:sp>
        <p:sp>
          <p:nvSpPr>
            <p:cNvPr id="30" name="Text Box 25"/>
            <p:cNvSpPr txBox="1">
              <a:spLocks noChangeArrowheads="1"/>
            </p:cNvSpPr>
            <p:nvPr/>
          </p:nvSpPr>
          <p:spPr bwMode="auto">
            <a:xfrm>
              <a:off x="3127" y="0"/>
              <a:ext cx="540" cy="312"/>
            </a:xfrm>
            <a:prstGeom prst="rect">
              <a:avLst/>
            </a:prstGeom>
            <a:solidFill>
              <a:srgbClr val="FFFFFF"/>
            </a:solidFill>
            <a:ln w="9525">
              <a:noFill/>
              <a:miter lim="800000"/>
              <a:headEnd/>
              <a:tailEnd/>
            </a:ln>
          </p:spPr>
          <p:txBody>
            <a:bodyPr lIns="18000" tIns="10800" rIns="18000" bIns="10800" anchor="b"/>
            <a:lstStyle/>
            <a:p>
              <a:pPr algn="ctr"/>
              <a:r>
                <a:rPr lang="en-US" altLang="zh-CN">
                  <a:latin typeface="Times New Roman" pitchFamily="18" charset="0"/>
                </a:rPr>
                <a:t>c</a:t>
              </a:r>
              <a:r>
                <a:rPr lang="en-US" altLang="zh-CN" baseline="-25000">
                  <a:latin typeface="Times New Roman" pitchFamily="18" charset="0"/>
                </a:rPr>
                <a:t>i+1</a:t>
              </a:r>
              <a:endParaRPr lang="en-US" altLang="zh-CN"/>
            </a:p>
          </p:txBody>
        </p:sp>
        <p:sp>
          <p:nvSpPr>
            <p:cNvPr id="31" name="Text Box 26"/>
            <p:cNvSpPr txBox="1">
              <a:spLocks noChangeArrowheads="1"/>
            </p:cNvSpPr>
            <p:nvPr/>
          </p:nvSpPr>
          <p:spPr bwMode="auto">
            <a:xfrm>
              <a:off x="359" y="780"/>
              <a:ext cx="617" cy="31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a:latin typeface="Times New Roman" pitchFamily="18" charset="0"/>
                </a:rPr>
                <a:t>D</a:t>
              </a:r>
              <a:r>
                <a:rPr lang="en-US" altLang="zh-CN" baseline="-25000">
                  <a:latin typeface="Times New Roman" pitchFamily="18" charset="0"/>
                </a:rPr>
                <a:t>k</a:t>
              </a:r>
              <a:endParaRPr lang="en-US" altLang="zh-CN">
                <a:latin typeface="Times New Roman" pitchFamily="18" charset="0"/>
              </a:endParaRPr>
            </a:p>
            <a:p>
              <a:endParaRPr lang="en-US" altLang="zh-CN"/>
            </a:p>
          </p:txBody>
        </p:sp>
        <p:sp>
          <p:nvSpPr>
            <p:cNvPr id="32" name="Text Box 27"/>
            <p:cNvSpPr txBox="1">
              <a:spLocks noChangeArrowheads="1"/>
            </p:cNvSpPr>
            <p:nvPr/>
          </p:nvSpPr>
          <p:spPr bwMode="auto">
            <a:xfrm>
              <a:off x="1663" y="780"/>
              <a:ext cx="721" cy="31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a:latin typeface="Times New Roman" pitchFamily="18" charset="0"/>
                </a:rPr>
                <a:t>D</a:t>
              </a:r>
              <a:r>
                <a:rPr lang="en-US" altLang="zh-CN" baseline="-25000">
                  <a:latin typeface="Times New Roman" pitchFamily="18" charset="0"/>
                </a:rPr>
                <a:t>k</a:t>
              </a:r>
              <a:endParaRPr lang="en-US" altLang="zh-CN">
                <a:latin typeface="Times New Roman" pitchFamily="18" charset="0"/>
              </a:endParaRPr>
            </a:p>
            <a:p>
              <a:endParaRPr lang="en-US" altLang="zh-CN"/>
            </a:p>
          </p:txBody>
        </p:sp>
        <p:sp>
          <p:nvSpPr>
            <p:cNvPr id="33" name="Text Box 28"/>
            <p:cNvSpPr txBox="1">
              <a:spLocks noChangeArrowheads="1"/>
            </p:cNvSpPr>
            <p:nvPr/>
          </p:nvSpPr>
          <p:spPr bwMode="auto">
            <a:xfrm>
              <a:off x="3032" y="780"/>
              <a:ext cx="718" cy="31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a:latin typeface="Times New Roman" pitchFamily="18" charset="0"/>
                </a:rPr>
                <a:t>D</a:t>
              </a:r>
              <a:r>
                <a:rPr lang="en-US" altLang="zh-CN" baseline="-25000">
                  <a:latin typeface="Times New Roman" pitchFamily="18" charset="0"/>
                </a:rPr>
                <a:t>k</a:t>
              </a:r>
              <a:endParaRPr lang="en-US" altLang="zh-CN">
                <a:latin typeface="Times New Roman" pitchFamily="18" charset="0"/>
              </a:endParaRPr>
            </a:p>
            <a:p>
              <a:endParaRPr lang="en-US" altLang="zh-CN"/>
            </a:p>
          </p:txBody>
        </p:sp>
        <p:sp>
          <p:nvSpPr>
            <p:cNvPr id="34" name="Text Box 29"/>
            <p:cNvSpPr txBox="1">
              <a:spLocks noChangeArrowheads="1"/>
            </p:cNvSpPr>
            <p:nvPr/>
          </p:nvSpPr>
          <p:spPr bwMode="auto">
            <a:xfrm>
              <a:off x="451" y="1260"/>
              <a:ext cx="540" cy="468"/>
            </a:xfrm>
            <a:prstGeom prst="rect">
              <a:avLst/>
            </a:prstGeom>
            <a:solidFill>
              <a:srgbClr val="FFFFFF"/>
            </a:solidFill>
            <a:ln w="9525">
              <a:noFill/>
              <a:miter lim="800000"/>
              <a:headEnd/>
              <a:tailEnd/>
            </a:ln>
          </p:spPr>
          <p:txBody>
            <a:bodyPr anchor="b"/>
            <a:lstStyle/>
            <a:p>
              <a:r>
                <a:rPr lang="en-US" altLang="zh-CN" dirty="0">
                  <a:latin typeface="Times New Roman" pitchFamily="18" charset="0"/>
                </a:rPr>
                <a:t>m</a:t>
              </a:r>
              <a:r>
                <a:rPr lang="en-US" altLang="zh-CN" baseline="-25000" dirty="0">
                  <a:latin typeface="Times New Roman" pitchFamily="18" charset="0"/>
                </a:rPr>
                <a:t>i-1</a:t>
              </a:r>
              <a:endParaRPr lang="en-US" altLang="zh-CN" dirty="0">
                <a:latin typeface="Times New Roman" pitchFamily="18" charset="0"/>
              </a:endParaRPr>
            </a:p>
            <a:p>
              <a:endParaRPr lang="en-US" altLang="zh-CN" dirty="0"/>
            </a:p>
          </p:txBody>
        </p:sp>
        <p:sp>
          <p:nvSpPr>
            <p:cNvPr id="35" name="Text Box 30"/>
            <p:cNvSpPr txBox="1">
              <a:spLocks noChangeArrowheads="1"/>
            </p:cNvSpPr>
            <p:nvPr/>
          </p:nvSpPr>
          <p:spPr bwMode="auto">
            <a:xfrm>
              <a:off x="1807" y="1260"/>
              <a:ext cx="721" cy="468"/>
            </a:xfrm>
            <a:prstGeom prst="rect">
              <a:avLst/>
            </a:prstGeom>
            <a:solidFill>
              <a:srgbClr val="FFFFFF"/>
            </a:solidFill>
            <a:ln w="9525">
              <a:noFill/>
              <a:miter lim="800000"/>
              <a:headEnd/>
              <a:tailEnd/>
            </a:ln>
          </p:spPr>
          <p:txBody>
            <a:bodyPr anchor="ctr"/>
            <a:lstStyle/>
            <a:p>
              <a:r>
                <a:rPr lang="en-US" altLang="zh-CN">
                  <a:latin typeface="Times New Roman" pitchFamily="18" charset="0"/>
                </a:rPr>
                <a:t>m</a:t>
              </a:r>
              <a:r>
                <a:rPr lang="en-US" altLang="zh-CN" baseline="-25000">
                  <a:latin typeface="Times New Roman" pitchFamily="18" charset="0"/>
                </a:rPr>
                <a:t>i</a:t>
              </a:r>
              <a:endParaRPr lang="en-US" altLang="zh-CN"/>
            </a:p>
          </p:txBody>
        </p:sp>
        <p:sp>
          <p:nvSpPr>
            <p:cNvPr id="36" name="Text Box 31"/>
            <p:cNvSpPr txBox="1">
              <a:spLocks noChangeArrowheads="1"/>
            </p:cNvSpPr>
            <p:nvPr/>
          </p:nvSpPr>
          <p:spPr bwMode="auto">
            <a:xfrm>
              <a:off x="3163" y="1260"/>
              <a:ext cx="588" cy="456"/>
            </a:xfrm>
            <a:prstGeom prst="rect">
              <a:avLst/>
            </a:prstGeom>
            <a:solidFill>
              <a:srgbClr val="FFFFFF"/>
            </a:solidFill>
            <a:ln w="9525">
              <a:noFill/>
              <a:miter lim="800000"/>
              <a:headEnd/>
              <a:tailEnd/>
            </a:ln>
          </p:spPr>
          <p:txBody>
            <a:bodyPr anchor="b"/>
            <a:lstStyle/>
            <a:p>
              <a:pPr algn="ctr"/>
              <a:r>
                <a:rPr lang="en-US" altLang="zh-CN">
                  <a:latin typeface="Times New Roman" pitchFamily="18" charset="0"/>
                </a:rPr>
                <a:t>m</a:t>
              </a:r>
              <a:r>
                <a:rPr lang="en-US" altLang="zh-CN" baseline="-25000">
                  <a:latin typeface="Times New Roman" pitchFamily="18" charset="0"/>
                </a:rPr>
                <a:t>i+1</a:t>
              </a:r>
              <a:endParaRPr lang="en-US" altLang="zh-CN">
                <a:latin typeface="Times New Roman" pitchFamily="18" charset="0"/>
              </a:endParaRPr>
            </a:p>
            <a:p>
              <a:endParaRPr lang="en-US" altLang="zh-CN"/>
            </a:p>
          </p:txBody>
        </p:sp>
        <p:sp>
          <p:nvSpPr>
            <p:cNvPr id="37" name="Line 32"/>
            <p:cNvSpPr>
              <a:spLocks noChangeShapeType="1"/>
            </p:cNvSpPr>
            <p:nvPr/>
          </p:nvSpPr>
          <p:spPr bwMode="auto">
            <a:xfrm>
              <a:off x="691" y="312"/>
              <a:ext cx="1" cy="468"/>
            </a:xfrm>
            <a:prstGeom prst="line">
              <a:avLst/>
            </a:prstGeom>
            <a:noFill/>
            <a:ln w="38100">
              <a:solidFill>
                <a:srgbClr val="FF0000"/>
              </a:solidFill>
              <a:round/>
              <a:headEnd/>
              <a:tailEnd type="stealth" w="sm" len="med"/>
            </a:ln>
          </p:spPr>
          <p:txBody>
            <a:bodyPr/>
            <a:lstStyle/>
            <a:p>
              <a:endParaRPr lang="zh-CN" altLang="en-US"/>
            </a:p>
          </p:txBody>
        </p:sp>
        <p:sp>
          <p:nvSpPr>
            <p:cNvPr id="38" name="Line 33"/>
            <p:cNvSpPr>
              <a:spLocks noChangeShapeType="1"/>
            </p:cNvSpPr>
            <p:nvPr/>
          </p:nvSpPr>
          <p:spPr bwMode="auto">
            <a:xfrm>
              <a:off x="691" y="1105"/>
              <a:ext cx="1" cy="312"/>
            </a:xfrm>
            <a:prstGeom prst="line">
              <a:avLst/>
            </a:prstGeom>
            <a:noFill/>
            <a:ln w="38100">
              <a:solidFill>
                <a:srgbClr val="FF0000"/>
              </a:solidFill>
              <a:round/>
              <a:headEnd/>
              <a:tailEnd type="stealth" w="sm" len="med"/>
            </a:ln>
          </p:spPr>
          <p:txBody>
            <a:bodyPr/>
            <a:lstStyle/>
            <a:p>
              <a:endParaRPr lang="zh-CN" altLang="en-US"/>
            </a:p>
          </p:txBody>
        </p:sp>
        <p:sp>
          <p:nvSpPr>
            <p:cNvPr id="39" name="Line 34"/>
            <p:cNvSpPr>
              <a:spLocks noChangeShapeType="1"/>
            </p:cNvSpPr>
            <p:nvPr/>
          </p:nvSpPr>
          <p:spPr bwMode="auto">
            <a:xfrm>
              <a:off x="2047" y="312"/>
              <a:ext cx="1" cy="468"/>
            </a:xfrm>
            <a:prstGeom prst="line">
              <a:avLst/>
            </a:prstGeom>
            <a:noFill/>
            <a:ln w="38100">
              <a:solidFill>
                <a:srgbClr val="FF0000"/>
              </a:solidFill>
              <a:round/>
              <a:headEnd/>
              <a:tailEnd type="stealth" w="sm" len="med"/>
            </a:ln>
          </p:spPr>
          <p:txBody>
            <a:bodyPr/>
            <a:lstStyle/>
            <a:p>
              <a:endParaRPr lang="zh-CN" altLang="en-US"/>
            </a:p>
          </p:txBody>
        </p:sp>
        <p:sp>
          <p:nvSpPr>
            <p:cNvPr id="40" name="Line 35"/>
            <p:cNvSpPr>
              <a:spLocks noChangeShapeType="1"/>
            </p:cNvSpPr>
            <p:nvPr/>
          </p:nvSpPr>
          <p:spPr bwMode="auto">
            <a:xfrm>
              <a:off x="2047" y="1105"/>
              <a:ext cx="1" cy="312"/>
            </a:xfrm>
            <a:prstGeom prst="line">
              <a:avLst/>
            </a:prstGeom>
            <a:noFill/>
            <a:ln w="38100">
              <a:solidFill>
                <a:srgbClr val="FF0000"/>
              </a:solidFill>
              <a:round/>
              <a:headEnd/>
              <a:tailEnd type="stealth" w="sm" len="med"/>
            </a:ln>
          </p:spPr>
          <p:txBody>
            <a:bodyPr/>
            <a:lstStyle/>
            <a:p>
              <a:endParaRPr lang="zh-CN" altLang="en-US"/>
            </a:p>
          </p:txBody>
        </p:sp>
        <p:sp>
          <p:nvSpPr>
            <p:cNvPr id="41" name="Line 36"/>
            <p:cNvSpPr>
              <a:spLocks noChangeShapeType="1"/>
            </p:cNvSpPr>
            <p:nvPr/>
          </p:nvSpPr>
          <p:spPr bwMode="auto">
            <a:xfrm>
              <a:off x="3403" y="312"/>
              <a:ext cx="1" cy="468"/>
            </a:xfrm>
            <a:prstGeom prst="line">
              <a:avLst/>
            </a:prstGeom>
            <a:noFill/>
            <a:ln w="38100">
              <a:solidFill>
                <a:srgbClr val="FF0000"/>
              </a:solidFill>
              <a:round/>
              <a:headEnd/>
              <a:tailEnd type="stealth" w="sm" len="med"/>
            </a:ln>
          </p:spPr>
          <p:txBody>
            <a:bodyPr/>
            <a:lstStyle/>
            <a:p>
              <a:endParaRPr lang="zh-CN" altLang="en-US"/>
            </a:p>
          </p:txBody>
        </p:sp>
        <p:sp>
          <p:nvSpPr>
            <p:cNvPr id="42" name="Line 37"/>
            <p:cNvSpPr>
              <a:spLocks noChangeShapeType="1"/>
            </p:cNvSpPr>
            <p:nvPr/>
          </p:nvSpPr>
          <p:spPr bwMode="auto">
            <a:xfrm>
              <a:off x="3403" y="1105"/>
              <a:ext cx="1" cy="312"/>
            </a:xfrm>
            <a:prstGeom prst="line">
              <a:avLst/>
            </a:prstGeom>
            <a:noFill/>
            <a:ln w="38100">
              <a:solidFill>
                <a:srgbClr val="FF0000"/>
              </a:solidFill>
              <a:round/>
              <a:headEnd/>
              <a:tailEnd type="stealth" w="sm" len="med"/>
            </a:ln>
          </p:spPr>
          <p:txBody>
            <a:bodyPr/>
            <a:lstStyle/>
            <a:p>
              <a:endParaRPr lang="zh-CN" altLang="en-US"/>
            </a:p>
          </p:txBody>
        </p:sp>
      </p:grpSp>
      <p:cxnSp>
        <p:nvCxnSpPr>
          <p:cNvPr id="44" name="直接连接符 43"/>
          <p:cNvCxnSpPr/>
          <p:nvPr/>
        </p:nvCxnSpPr>
        <p:spPr bwMode="auto">
          <a:xfrm rot="5400000">
            <a:off x="2171700" y="4000500"/>
            <a:ext cx="4648200" cy="1588"/>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nSpc>
                <a:spcPct val="110000"/>
              </a:lnSpc>
            </a:pPr>
            <a:r>
              <a:rPr kumimoji="1" lang="zh-CN" altLang="en-US" b="1" dirty="0" smtClean="0">
                <a:solidFill>
                  <a:srgbClr val="FF00FF"/>
                </a:solidFill>
                <a:latin typeface="黑体" pitchFamily="2" charset="-122"/>
                <a:ea typeface="黑体" pitchFamily="2" charset="-122"/>
              </a:rPr>
              <a:t>特点</a:t>
            </a:r>
            <a:r>
              <a:rPr kumimoji="1" lang="zh-CN" altLang="en-US" b="1" dirty="0" smtClean="0">
                <a:solidFill>
                  <a:srgbClr val="FF00FF"/>
                </a:solidFill>
                <a:latin typeface="黑体" pitchFamily="2" charset="-122"/>
                <a:ea typeface="黑体" pitchFamily="2" charset="-122"/>
                <a:sym typeface="Wingdings" pitchFamily="2" charset="2"/>
              </a:rPr>
              <a:t> ：</a:t>
            </a:r>
          </a:p>
          <a:p>
            <a:pPr lvl="1">
              <a:lnSpc>
                <a:spcPct val="110000"/>
              </a:lnSpc>
            </a:pPr>
            <a:r>
              <a:rPr kumimoji="1" lang="zh-CN" altLang="en-US" b="1" dirty="0" smtClean="0">
                <a:latin typeface="黑体" pitchFamily="2" charset="-122"/>
                <a:ea typeface="黑体" pitchFamily="2" charset="-122"/>
              </a:rPr>
              <a:t>最简易，可以</a:t>
            </a:r>
            <a:r>
              <a:rPr kumimoji="1" lang="zh-CN" altLang="en-US" b="1" dirty="0" smtClean="0">
                <a:solidFill>
                  <a:srgbClr val="FF0000"/>
                </a:solidFill>
                <a:latin typeface="黑体" pitchFamily="2" charset="-122"/>
                <a:ea typeface="黑体" pitchFamily="2" charset="-122"/>
              </a:rPr>
              <a:t>并行</a:t>
            </a:r>
            <a:r>
              <a:rPr kumimoji="1" lang="zh-CN" altLang="en-US" b="1" dirty="0" smtClean="0">
                <a:latin typeface="黑体" pitchFamily="2" charset="-122"/>
                <a:ea typeface="黑体" pitchFamily="2" charset="-122"/>
              </a:rPr>
              <a:t>计算，速度快</a:t>
            </a:r>
            <a:endParaRPr kumimoji="1" lang="en-US" altLang="zh-CN" b="1" dirty="0" smtClean="0">
              <a:latin typeface="黑体" pitchFamily="2" charset="-122"/>
              <a:ea typeface="黑体" pitchFamily="2" charset="-122"/>
            </a:endParaRPr>
          </a:p>
          <a:p>
            <a:pPr lvl="1">
              <a:lnSpc>
                <a:spcPct val="110000"/>
              </a:lnSpc>
            </a:pPr>
            <a:endParaRPr kumimoji="1" lang="zh-CN" altLang="en-US" b="1" dirty="0" smtClean="0">
              <a:latin typeface="黑体" pitchFamily="2" charset="-122"/>
              <a:ea typeface="黑体" pitchFamily="2" charset="-122"/>
            </a:endParaRPr>
          </a:p>
          <a:p>
            <a:pPr lvl="1">
              <a:lnSpc>
                <a:spcPct val="110000"/>
              </a:lnSpc>
            </a:pPr>
            <a:r>
              <a:rPr kumimoji="1" lang="zh-CN" altLang="en-US" b="1" dirty="0" smtClean="0">
                <a:latin typeface="黑体" pitchFamily="2" charset="-122"/>
                <a:ea typeface="黑体" pitchFamily="2" charset="-122"/>
              </a:rPr>
              <a:t>相同密钥作用下，相同明文加密后将产生相同密文，易于暴露明文的固有格式和统计特性</a:t>
            </a:r>
            <a:endParaRPr kumimoji="1" lang="en-US" altLang="zh-CN" b="1" dirty="0" smtClean="0">
              <a:latin typeface="黑体" pitchFamily="2" charset="-122"/>
              <a:ea typeface="黑体" pitchFamily="2" charset="-122"/>
            </a:endParaRPr>
          </a:p>
          <a:p>
            <a:pPr lvl="1">
              <a:lnSpc>
                <a:spcPct val="110000"/>
              </a:lnSpc>
            </a:pPr>
            <a:endParaRPr kumimoji="1" lang="zh-CN" altLang="en-US" b="1" dirty="0" smtClean="0">
              <a:latin typeface="黑体" pitchFamily="2" charset="-122"/>
              <a:ea typeface="黑体" pitchFamily="2" charset="-122"/>
            </a:endParaRPr>
          </a:p>
          <a:p>
            <a:pPr lvl="1">
              <a:lnSpc>
                <a:spcPct val="110000"/>
              </a:lnSpc>
            </a:pPr>
            <a:r>
              <a:rPr kumimoji="1" lang="zh-CN" altLang="en-US" b="1" dirty="0" smtClean="0">
                <a:latin typeface="黑体" pitchFamily="2" charset="-122"/>
                <a:ea typeface="黑体" pitchFamily="2" charset="-122"/>
              </a:rPr>
              <a:t>各密文块间缺乏相关性，信息易于受到块替换攻击、分组重放等攻击</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104</a:t>
            </a:fld>
            <a:endParaRPr lang="en-US" altLang="zh-CN"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密码分组链接模式</a:t>
            </a:r>
            <a:r>
              <a:rPr lang="en-US" altLang="zh-CN" dirty="0" smtClean="0"/>
              <a:t>(CBC)</a:t>
            </a:r>
            <a:endParaRPr lang="zh-CN" altLang="en-US" dirty="0"/>
          </a:p>
        </p:txBody>
      </p:sp>
      <p:sp>
        <p:nvSpPr>
          <p:cNvPr id="3" name="内容占位符 2"/>
          <p:cNvSpPr>
            <a:spLocks noGrp="1"/>
          </p:cNvSpPr>
          <p:nvPr>
            <p:ph idx="1"/>
          </p:nvPr>
        </p:nvSpPr>
        <p:spPr/>
        <p:txBody>
          <a:bodyPr/>
          <a:lstStyle/>
          <a:p>
            <a:r>
              <a:rPr lang="zh-CN" altLang="en-AU" sz="2400" dirty="0" smtClean="0"/>
              <a:t>加密输入是</a:t>
            </a:r>
            <a:r>
              <a:rPr lang="zh-CN" altLang="en-AU" sz="2400" dirty="0" smtClean="0">
                <a:solidFill>
                  <a:srgbClr val="FF00FF"/>
                </a:solidFill>
              </a:rPr>
              <a:t>当前明文分组和前一密文分组的异或</a:t>
            </a:r>
            <a:r>
              <a:rPr lang="zh-CN" altLang="en-AU" sz="2400" dirty="0" smtClean="0"/>
              <a:t>，形成一条链</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105</a:t>
            </a:fld>
            <a:endParaRPr lang="en-US" altLang="zh-CN" dirty="0"/>
          </a:p>
        </p:txBody>
      </p:sp>
      <mc:AlternateContent xmlns:mc="http://schemas.openxmlformats.org/markup-compatibility/2006" xmlns:a14="http://schemas.microsoft.com/office/drawing/2010/main">
        <mc:Choice Requires="a14">
          <p:sp>
            <p:nvSpPr>
              <p:cNvPr id="7" name="Rectangle 6"/>
              <p:cNvSpPr>
                <a:spLocks noChangeArrowheads="1"/>
              </p:cNvSpPr>
              <p:nvPr/>
            </p:nvSpPr>
            <p:spPr bwMode="auto">
              <a:xfrm>
                <a:off x="381000" y="5481935"/>
                <a:ext cx="8510664" cy="461665"/>
              </a:xfrm>
              <a:prstGeom prst="rect">
                <a:avLst/>
              </a:prstGeom>
              <a:noFill/>
              <a:ln w="9525">
                <a:noFill/>
                <a:miter lim="800000"/>
                <a:headEnd/>
                <a:tailEnd/>
              </a:ln>
              <a:effectLst/>
            </p:spPr>
            <p:txBody>
              <a:bodyPr wrap="none" anchor="ctr">
                <a:spAutoFit/>
              </a:bodyPr>
              <a:lstStyle/>
              <a:p>
                <a:pPr indent="266700" algn="ctr"/>
                <a:r>
                  <a:rPr lang="en-US" altLang="zh-CN" sz="2400" dirty="0" smtClean="0">
                    <a:latin typeface="Times New Roman" pitchFamily="18" charset="0"/>
                  </a:rPr>
                  <a:t> </a:t>
                </a:r>
                <a:r>
                  <a:rPr lang="zh-CN" altLang="en-US" sz="2400" b="1" dirty="0">
                    <a:solidFill>
                      <a:srgbClr val="FF00FF"/>
                    </a:solidFill>
                    <a:latin typeface="Times New Roman" pitchFamily="18" charset="0"/>
                  </a:rPr>
                  <a:t>加密</a:t>
                </a:r>
                <a:r>
                  <a:rPr lang="zh-CN" altLang="en-US" sz="2400" dirty="0">
                    <a:latin typeface="Times New Roman" pitchFamily="18" charset="0"/>
                  </a:rPr>
                  <a:t>：</a:t>
                </a:r>
                <a14:m>
                  <m:oMath xmlns:m="http://schemas.openxmlformats.org/officeDocument/2006/math">
                    <m:r>
                      <a:rPr lang="en-US" altLang="zh-CN" sz="2400" i="1" dirty="0" smtClean="0">
                        <a:latin typeface="Cambria Math"/>
                      </a:rPr>
                      <m:t>𝑐</m:t>
                    </m:r>
                    <m:r>
                      <a:rPr lang="en-US" altLang="zh-CN" sz="2400" i="1" baseline="-25000" dirty="0">
                        <a:latin typeface="Cambria Math"/>
                      </a:rPr>
                      <m:t>1</m:t>
                    </m:r>
                    <m:r>
                      <a:rPr lang="zh-CN" altLang="en-US" sz="2400" i="1" dirty="0">
                        <a:latin typeface="Cambria Math"/>
                      </a:rPr>
                      <m:t>＝</m:t>
                    </m:r>
                    <m:r>
                      <a:rPr lang="en-US" altLang="zh-CN" sz="2400" i="1" dirty="0" err="1" smtClean="0">
                        <a:latin typeface="Cambria Math"/>
                      </a:rPr>
                      <m:t>𝐸</m:t>
                    </m:r>
                    <m:r>
                      <a:rPr lang="en-US" altLang="zh-CN" sz="2400" i="1" baseline="-25000" dirty="0" err="1" smtClean="0">
                        <a:latin typeface="Cambria Math"/>
                      </a:rPr>
                      <m:t>𝑘</m:t>
                    </m:r>
                    <m:r>
                      <a:rPr lang="en-US" altLang="zh-CN" sz="2400" i="1" dirty="0" smtClean="0">
                        <a:latin typeface="Cambria Math"/>
                      </a:rPr>
                      <m:t>(</m:t>
                    </m:r>
                    <m:r>
                      <a:rPr lang="en-US" altLang="zh-CN" sz="2400" i="1" dirty="0" smtClean="0">
                        <a:latin typeface="Cambria Math"/>
                      </a:rPr>
                      <m:t>𝑚</m:t>
                    </m:r>
                    <m:r>
                      <a:rPr lang="en-US" altLang="zh-CN" sz="2400" i="1" baseline="-25000" dirty="0" smtClean="0">
                        <a:latin typeface="Cambria Math"/>
                      </a:rPr>
                      <m:t>1</m:t>
                    </m:r>
                    <m:r>
                      <a:rPr lang="en-US" altLang="zh-CN" sz="2400" i="1" dirty="0" smtClean="0">
                        <a:latin typeface="Cambria Math"/>
                      </a:rPr>
                      <m:t> </m:t>
                    </m:r>
                    <m:r>
                      <a:rPr lang="sv-SE" altLang="zh-CN" sz="2400" i="1" dirty="0">
                        <a:latin typeface="Cambria Math"/>
                        <a:sym typeface="Symbol" pitchFamily="18" charset="2"/>
                      </a:rPr>
                      <m:t></m:t>
                    </m:r>
                    <m:r>
                      <a:rPr lang="sv-SE" altLang="zh-CN" sz="2400" i="1" dirty="0">
                        <a:latin typeface="Cambria Math"/>
                      </a:rPr>
                      <m:t> </m:t>
                    </m:r>
                    <m:r>
                      <a:rPr lang="en-US" altLang="zh-CN" sz="2400" i="1" dirty="0" smtClean="0">
                        <a:latin typeface="Cambria Math"/>
                        <a:sym typeface="Symbol" pitchFamily="18" charset="2"/>
                      </a:rPr>
                      <m:t>𝐼𝑉</m:t>
                    </m:r>
                    <m:r>
                      <a:rPr lang="en-US" altLang="zh-CN" sz="2400" i="1" dirty="0" smtClean="0">
                        <a:latin typeface="Cambria Math"/>
                        <a:sym typeface="Symbol" pitchFamily="18" charset="2"/>
                      </a:rPr>
                      <m:t>)</m:t>
                    </m:r>
                    <m:r>
                      <a:rPr lang="zh-CN" altLang="en-US" sz="2400" i="1" dirty="0" smtClean="0">
                        <a:latin typeface="Cambria Math"/>
                        <a:sym typeface="Symbol" pitchFamily="18" charset="2"/>
                      </a:rPr>
                      <m:t>，</m:t>
                    </m:r>
                    <m:r>
                      <a:rPr lang="zh-CN" altLang="en-US" sz="2400" i="1" dirty="0" smtClean="0">
                        <a:latin typeface="Cambria Math"/>
                        <a:sym typeface="Symbol" pitchFamily="18" charset="2"/>
                      </a:rPr>
                      <m:t> </m:t>
                    </m:r>
                    <m:r>
                      <a:rPr lang="en-US" altLang="zh-CN" sz="2400" i="1" dirty="0" err="1">
                        <a:latin typeface="Cambria Math"/>
                        <a:sym typeface="Symbol" pitchFamily="18" charset="2"/>
                      </a:rPr>
                      <m:t>𝑐</m:t>
                    </m:r>
                    <m:r>
                      <a:rPr lang="en-US" altLang="zh-CN" sz="2400" i="1" baseline="-25000" dirty="0" err="1">
                        <a:latin typeface="Cambria Math"/>
                        <a:sym typeface="Symbol" pitchFamily="18" charset="2"/>
                      </a:rPr>
                      <m:t>𝑖</m:t>
                    </m:r>
                    <m:r>
                      <a:rPr lang="zh-CN" altLang="en-US" sz="2400" i="1" dirty="0">
                        <a:latin typeface="Cambria Math"/>
                        <a:sym typeface="Symbol" pitchFamily="18" charset="2"/>
                      </a:rPr>
                      <m:t>＝</m:t>
                    </m:r>
                    <m:r>
                      <a:rPr lang="en-US" altLang="zh-CN" sz="2400" i="1" dirty="0" err="1">
                        <a:latin typeface="Cambria Math"/>
                        <a:sym typeface="Symbol" pitchFamily="18" charset="2"/>
                      </a:rPr>
                      <m:t>𝐸</m:t>
                    </m:r>
                    <m:r>
                      <a:rPr lang="en-US" altLang="zh-CN" sz="2400" i="1" baseline="-25000" dirty="0" err="1">
                        <a:latin typeface="Cambria Math"/>
                        <a:sym typeface="Symbol" pitchFamily="18" charset="2"/>
                      </a:rPr>
                      <m:t>𝑘</m:t>
                    </m:r>
                    <m:r>
                      <a:rPr lang="en-US" altLang="zh-CN" sz="2400" i="1" dirty="0">
                        <a:latin typeface="Cambria Math"/>
                        <a:sym typeface="Symbol" pitchFamily="18" charset="2"/>
                      </a:rPr>
                      <m:t> </m:t>
                    </m:r>
                    <m:r>
                      <a:rPr lang="en-US" altLang="zh-CN" sz="2400" i="1" dirty="0" smtClean="0">
                        <a:latin typeface="Cambria Math"/>
                        <a:sym typeface="Symbol" pitchFamily="18" charset="2"/>
                      </a:rPr>
                      <m:t>(</m:t>
                    </m:r>
                    <m:sSub>
                      <m:sSubPr>
                        <m:ctrlPr>
                          <a:rPr lang="sv-SE" altLang="zh-CN" sz="2400" i="1" dirty="0">
                            <a:latin typeface="Cambria Math" panose="02040503050406030204" pitchFamily="18" charset="0"/>
                          </a:rPr>
                        </m:ctrlPr>
                      </m:sSubPr>
                      <m:e>
                        <m:r>
                          <a:rPr lang="en-US" altLang="zh-CN" sz="2400" b="0" i="1" dirty="0" smtClean="0">
                            <a:latin typeface="Cambria Math"/>
                          </a:rPr>
                          <m:t>𝑚</m:t>
                        </m:r>
                      </m:e>
                      <m:sub>
                        <m:r>
                          <a:rPr lang="en-US" altLang="zh-CN" sz="2400" i="1" dirty="0">
                            <a:latin typeface="Cambria Math"/>
                          </a:rPr>
                          <m:t>𝑖</m:t>
                        </m:r>
                      </m:sub>
                    </m:sSub>
                    <m:r>
                      <a:rPr lang="sv-SE" altLang="zh-CN" sz="2400" i="1" dirty="0">
                        <a:latin typeface="Cambria Math"/>
                        <a:sym typeface="Symbol" pitchFamily="18" charset="2"/>
                      </a:rPr>
                      <m:t></m:t>
                    </m:r>
                    <m:r>
                      <a:rPr lang="sv-SE" altLang="zh-CN" sz="2400" i="1" dirty="0">
                        <a:latin typeface="Cambria Math"/>
                      </a:rPr>
                      <m:t> </m:t>
                    </m:r>
                    <m:r>
                      <a:rPr lang="en-US" altLang="zh-CN" sz="2400" i="1" dirty="0" err="1">
                        <a:latin typeface="Cambria Math"/>
                        <a:sym typeface="Symbol" pitchFamily="18" charset="2"/>
                      </a:rPr>
                      <m:t>𝑐</m:t>
                    </m:r>
                    <m:r>
                      <a:rPr lang="en-US" altLang="zh-CN" sz="2400" i="1" baseline="-25000" dirty="0" err="1">
                        <a:latin typeface="Cambria Math"/>
                        <a:sym typeface="Symbol" pitchFamily="18" charset="2"/>
                      </a:rPr>
                      <m:t>𝑖</m:t>
                    </m:r>
                    <m:r>
                      <a:rPr lang="zh-CN" altLang="en-US" sz="2400" i="1" baseline="-25000" dirty="0">
                        <a:latin typeface="Cambria Math"/>
                        <a:sym typeface="Symbol" pitchFamily="18" charset="2"/>
                      </a:rPr>
                      <m:t>－</m:t>
                    </m:r>
                    <m:r>
                      <a:rPr lang="en-US" altLang="zh-CN" sz="2400" i="1" baseline="-25000" dirty="0" smtClean="0">
                        <a:latin typeface="Cambria Math"/>
                        <a:sym typeface="Symbol" pitchFamily="18" charset="2"/>
                      </a:rPr>
                      <m:t>1</m:t>
                    </m:r>
                    <m:r>
                      <a:rPr lang="en-US" altLang="zh-CN" sz="2400" i="1" dirty="0" smtClean="0">
                        <a:latin typeface="Cambria Math"/>
                        <a:sym typeface="Symbol" pitchFamily="18" charset="2"/>
                      </a:rPr>
                      <m:t>)    </m:t>
                    </m:r>
                    <m:r>
                      <a:rPr lang="en-US" altLang="zh-CN" sz="2400" i="1" dirty="0">
                        <a:latin typeface="Cambria Math"/>
                        <a:sym typeface="Symbol" pitchFamily="18" charset="2"/>
                      </a:rPr>
                      <m:t>𝑖</m:t>
                    </m:r>
                    <m:r>
                      <a:rPr lang="zh-CN" altLang="en-US" sz="2400" i="1" dirty="0">
                        <a:latin typeface="Cambria Math"/>
                        <a:sym typeface="Symbol" pitchFamily="18" charset="2"/>
                      </a:rPr>
                      <m:t>＝</m:t>
                    </m:r>
                    <m:r>
                      <a:rPr lang="en-US" altLang="zh-CN" sz="2400" i="1" dirty="0">
                        <a:latin typeface="Cambria Math"/>
                        <a:sym typeface="Symbol" pitchFamily="18" charset="2"/>
                      </a:rPr>
                      <m:t>2, 3, 4, …, </m:t>
                    </m:r>
                    <m:r>
                      <a:rPr lang="en-US" altLang="zh-CN" sz="2400" i="1" dirty="0">
                        <a:latin typeface="Cambria Math"/>
                        <a:sym typeface="Symbol" pitchFamily="18" charset="2"/>
                      </a:rPr>
                      <m:t>𝑁</m:t>
                    </m:r>
                  </m:oMath>
                </a14:m>
                <a:endParaRPr lang="en-US" altLang="zh-CN" sz="2400" dirty="0">
                  <a:latin typeface="Times New Roman" pitchFamily="18" charset="0"/>
                  <a:sym typeface="Symbol" pitchFamily="18" charset="2"/>
                </a:endParaRPr>
              </a:p>
            </p:txBody>
          </p:sp>
        </mc:Choice>
        <mc:Fallback xmlns="">
          <p:sp>
            <p:nvSpPr>
              <p:cNvPr id="7" name="Rectangle 6"/>
              <p:cNvSpPr>
                <a:spLocks noRot="1" noChangeAspect="1" noMove="1" noResize="1" noEditPoints="1" noAdjustHandles="1" noChangeArrowheads="1" noChangeShapeType="1" noTextEdit="1"/>
              </p:cNvSpPr>
              <p:nvPr/>
            </p:nvSpPr>
            <p:spPr bwMode="auto">
              <a:xfrm>
                <a:off x="381000" y="5481935"/>
                <a:ext cx="8510664" cy="461665"/>
              </a:xfrm>
              <a:prstGeom prst="rect">
                <a:avLst/>
              </a:prstGeom>
              <a:blipFill rotWithShape="1">
                <a:blip r:embed="rId2"/>
                <a:stretch>
                  <a:fillRect t="-13158" b="-26316"/>
                </a:stretch>
              </a:blipFill>
              <a:ln w="9525">
                <a:noFill/>
                <a:miter lim="800000"/>
                <a:headEnd/>
                <a:tailEnd/>
              </a:ln>
              <a:effectLst/>
            </p:spPr>
            <p:txBody>
              <a:bodyPr/>
              <a:lstStyle/>
              <a:p>
                <a:r>
                  <a:rPr lang="zh-CN" altLang="en-US">
                    <a:noFill/>
                  </a:rPr>
                  <a:t> </a:t>
                </a:r>
              </a:p>
            </p:txBody>
          </p:sp>
        </mc:Fallback>
      </mc:AlternateContent>
      <p:grpSp>
        <p:nvGrpSpPr>
          <p:cNvPr id="8" name="Group 7"/>
          <p:cNvGrpSpPr>
            <a:grpSpLocks/>
          </p:cNvGrpSpPr>
          <p:nvPr/>
        </p:nvGrpSpPr>
        <p:grpSpPr bwMode="auto">
          <a:xfrm>
            <a:off x="1524000" y="2738735"/>
            <a:ext cx="5791200" cy="2743200"/>
            <a:chOff x="0" y="0"/>
            <a:chExt cx="5040" cy="2808"/>
          </a:xfrm>
        </p:grpSpPr>
        <p:sp>
          <p:nvSpPr>
            <p:cNvPr id="9" name="AutoShape 8"/>
            <p:cNvSpPr>
              <a:spLocks noChangeAspect="1" noChangeArrowheads="1"/>
            </p:cNvSpPr>
            <p:nvPr/>
          </p:nvSpPr>
          <p:spPr bwMode="auto">
            <a:xfrm>
              <a:off x="0" y="0"/>
              <a:ext cx="5040" cy="2808"/>
            </a:xfrm>
            <a:prstGeom prst="rect">
              <a:avLst/>
            </a:prstGeom>
            <a:noFill/>
            <a:ln w="9525">
              <a:noFill/>
              <a:miter lim="800000"/>
              <a:headEnd/>
              <a:tailEnd/>
            </a:ln>
          </p:spPr>
          <p:txBody>
            <a:bodyPr/>
            <a:lstStyle/>
            <a:p>
              <a:pPr algn="just"/>
              <a:endParaRPr lang="en-US" altLang="zh-CN"/>
            </a:p>
            <a:p>
              <a:endParaRPr lang="en-US" altLang="zh-CN"/>
            </a:p>
          </p:txBody>
        </p:sp>
        <p:sp>
          <p:nvSpPr>
            <p:cNvPr id="10" name="Text Box 9"/>
            <p:cNvSpPr txBox="1">
              <a:spLocks noChangeArrowheads="1"/>
            </p:cNvSpPr>
            <p:nvPr/>
          </p:nvSpPr>
          <p:spPr bwMode="auto">
            <a:xfrm>
              <a:off x="768" y="0"/>
              <a:ext cx="810"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en-US" altLang="zh-CN">
                  <a:latin typeface="Times New Roman" pitchFamily="18" charset="0"/>
                </a:rPr>
                <a:t>m</a:t>
              </a:r>
              <a:r>
                <a:rPr lang="en-US" altLang="zh-CN" baseline="-25000">
                  <a:latin typeface="Times New Roman" pitchFamily="18" charset="0"/>
                </a:rPr>
                <a:t>1</a:t>
              </a:r>
              <a:endParaRPr lang="en-US" altLang="zh-CN"/>
            </a:p>
          </p:txBody>
        </p:sp>
        <p:sp>
          <p:nvSpPr>
            <p:cNvPr id="11" name="Text Box 10"/>
            <p:cNvSpPr txBox="1">
              <a:spLocks noChangeArrowheads="1"/>
            </p:cNvSpPr>
            <p:nvPr/>
          </p:nvSpPr>
          <p:spPr bwMode="auto">
            <a:xfrm>
              <a:off x="768" y="1248"/>
              <a:ext cx="81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a:latin typeface="Times New Roman" pitchFamily="18" charset="0"/>
                </a:rPr>
                <a:t>E</a:t>
              </a:r>
              <a:r>
                <a:rPr lang="en-US" altLang="zh-CN" baseline="-25000">
                  <a:latin typeface="Times New Roman" pitchFamily="18" charset="0"/>
                </a:rPr>
                <a:t>k</a:t>
              </a:r>
              <a:endParaRPr lang="en-US" altLang="zh-CN"/>
            </a:p>
          </p:txBody>
        </p:sp>
        <p:sp>
          <p:nvSpPr>
            <p:cNvPr id="12" name="Text Box 11"/>
            <p:cNvSpPr txBox="1">
              <a:spLocks noChangeArrowheads="1"/>
            </p:cNvSpPr>
            <p:nvPr/>
          </p:nvSpPr>
          <p:spPr bwMode="auto">
            <a:xfrm>
              <a:off x="780" y="2340"/>
              <a:ext cx="795" cy="312"/>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18000" tIns="10800" rIns="18000" bIns="10800"/>
            <a:lstStyle/>
            <a:p>
              <a:pPr algn="ctr"/>
              <a:r>
                <a:rPr lang="en-US" altLang="zh-CN">
                  <a:latin typeface="Times New Roman" pitchFamily="18" charset="0"/>
                </a:rPr>
                <a:t>c</a:t>
              </a:r>
              <a:r>
                <a:rPr lang="en-US" altLang="zh-CN" baseline="-25000">
                  <a:latin typeface="Times New Roman" pitchFamily="18" charset="0"/>
                </a:rPr>
                <a:t>1</a:t>
              </a:r>
              <a:endParaRPr lang="en-US" altLang="zh-CN"/>
            </a:p>
          </p:txBody>
        </p:sp>
        <p:sp>
          <p:nvSpPr>
            <p:cNvPr id="13" name="Text Box 12"/>
            <p:cNvSpPr txBox="1">
              <a:spLocks noChangeArrowheads="1"/>
            </p:cNvSpPr>
            <p:nvPr/>
          </p:nvSpPr>
          <p:spPr bwMode="auto">
            <a:xfrm>
              <a:off x="2064" y="0"/>
              <a:ext cx="810"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en-US" altLang="zh-CN">
                  <a:latin typeface="Times New Roman" pitchFamily="18" charset="0"/>
                </a:rPr>
                <a:t>m</a:t>
              </a:r>
              <a:r>
                <a:rPr lang="en-US" altLang="zh-CN" baseline="-25000">
                  <a:latin typeface="Times New Roman" pitchFamily="18" charset="0"/>
                </a:rPr>
                <a:t>2</a:t>
              </a:r>
              <a:endParaRPr lang="en-US" altLang="zh-CN"/>
            </a:p>
          </p:txBody>
        </p:sp>
        <p:sp>
          <p:nvSpPr>
            <p:cNvPr id="14" name="Text Box 13"/>
            <p:cNvSpPr txBox="1">
              <a:spLocks noChangeArrowheads="1"/>
            </p:cNvSpPr>
            <p:nvPr/>
          </p:nvSpPr>
          <p:spPr bwMode="auto">
            <a:xfrm>
              <a:off x="2088" y="1248"/>
              <a:ext cx="795"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a:latin typeface="Times New Roman" pitchFamily="18" charset="0"/>
                </a:rPr>
                <a:t>E</a:t>
              </a:r>
              <a:r>
                <a:rPr lang="en-US" altLang="zh-CN" baseline="-25000">
                  <a:latin typeface="Times New Roman" pitchFamily="18" charset="0"/>
                </a:rPr>
                <a:t>k</a:t>
              </a:r>
              <a:endParaRPr lang="en-US" altLang="zh-CN"/>
            </a:p>
          </p:txBody>
        </p:sp>
        <p:sp>
          <p:nvSpPr>
            <p:cNvPr id="15" name="Text Box 14"/>
            <p:cNvSpPr txBox="1">
              <a:spLocks noChangeArrowheads="1"/>
            </p:cNvSpPr>
            <p:nvPr/>
          </p:nvSpPr>
          <p:spPr bwMode="auto">
            <a:xfrm>
              <a:off x="2076" y="2340"/>
              <a:ext cx="810" cy="312"/>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18000" tIns="10800" rIns="18000" bIns="10800"/>
            <a:lstStyle/>
            <a:p>
              <a:pPr algn="ctr"/>
              <a:r>
                <a:rPr lang="en-US" altLang="zh-CN">
                  <a:latin typeface="Times New Roman" pitchFamily="18" charset="0"/>
                </a:rPr>
                <a:t>c</a:t>
              </a:r>
              <a:r>
                <a:rPr lang="en-US" altLang="zh-CN" baseline="-25000">
                  <a:latin typeface="Times New Roman" pitchFamily="18" charset="0"/>
                </a:rPr>
                <a:t>2</a:t>
              </a:r>
              <a:endParaRPr lang="en-US" altLang="zh-CN"/>
            </a:p>
          </p:txBody>
        </p:sp>
        <p:sp>
          <p:nvSpPr>
            <p:cNvPr id="16" name="Text Box 15"/>
            <p:cNvSpPr txBox="1">
              <a:spLocks noChangeArrowheads="1"/>
            </p:cNvSpPr>
            <p:nvPr/>
          </p:nvSpPr>
          <p:spPr bwMode="auto">
            <a:xfrm>
              <a:off x="3948" y="0"/>
              <a:ext cx="824"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en-US" altLang="zh-CN">
                  <a:latin typeface="Times New Roman" pitchFamily="18" charset="0"/>
                </a:rPr>
                <a:t>m</a:t>
              </a:r>
              <a:r>
                <a:rPr lang="en-US" altLang="zh-CN" baseline="-25000">
                  <a:latin typeface="Times New Roman" pitchFamily="18" charset="0"/>
                </a:rPr>
                <a:t>n</a:t>
              </a:r>
              <a:endParaRPr lang="en-US" altLang="zh-CN">
                <a:latin typeface="Times New Roman" pitchFamily="18" charset="0"/>
              </a:endParaRPr>
            </a:p>
            <a:p>
              <a:endParaRPr lang="en-US" altLang="zh-CN"/>
            </a:p>
          </p:txBody>
        </p:sp>
        <p:sp>
          <p:nvSpPr>
            <p:cNvPr id="17" name="Text Box 16"/>
            <p:cNvSpPr txBox="1">
              <a:spLocks noChangeArrowheads="1"/>
            </p:cNvSpPr>
            <p:nvPr/>
          </p:nvSpPr>
          <p:spPr bwMode="auto">
            <a:xfrm>
              <a:off x="3960" y="1248"/>
              <a:ext cx="809"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a:latin typeface="Times New Roman" pitchFamily="18" charset="0"/>
                </a:rPr>
                <a:t>E</a:t>
              </a:r>
              <a:r>
                <a:rPr lang="en-US" altLang="zh-CN" baseline="-25000">
                  <a:latin typeface="Times New Roman" pitchFamily="18" charset="0"/>
                </a:rPr>
                <a:t>k</a:t>
              </a:r>
              <a:endParaRPr lang="en-US" altLang="zh-CN"/>
            </a:p>
          </p:txBody>
        </p:sp>
        <p:sp>
          <p:nvSpPr>
            <p:cNvPr id="18" name="Text Box 17"/>
            <p:cNvSpPr txBox="1">
              <a:spLocks noChangeArrowheads="1"/>
            </p:cNvSpPr>
            <p:nvPr/>
          </p:nvSpPr>
          <p:spPr bwMode="auto">
            <a:xfrm>
              <a:off x="3960" y="2340"/>
              <a:ext cx="809" cy="312"/>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18000" tIns="10800" rIns="18000" bIns="10800"/>
            <a:lstStyle/>
            <a:p>
              <a:pPr algn="ctr"/>
              <a:r>
                <a:rPr lang="en-US" altLang="zh-CN">
                  <a:latin typeface="Times New Roman" pitchFamily="18" charset="0"/>
                </a:rPr>
                <a:t>c</a:t>
              </a:r>
              <a:r>
                <a:rPr lang="en-US" altLang="zh-CN" baseline="-25000">
                  <a:latin typeface="Times New Roman" pitchFamily="18" charset="0"/>
                </a:rPr>
                <a:t>n</a:t>
              </a:r>
              <a:endParaRPr lang="en-US" altLang="zh-CN"/>
            </a:p>
          </p:txBody>
        </p:sp>
        <p:sp>
          <p:nvSpPr>
            <p:cNvPr id="19" name="AutoShape 18"/>
            <p:cNvSpPr>
              <a:spLocks noChangeArrowheads="1"/>
            </p:cNvSpPr>
            <p:nvPr/>
          </p:nvSpPr>
          <p:spPr bwMode="auto">
            <a:xfrm>
              <a:off x="1080" y="780"/>
              <a:ext cx="180" cy="156"/>
            </a:xfrm>
            <a:prstGeom prst="flowChartOr">
              <a:avLst/>
            </a:prstGeom>
            <a:solidFill>
              <a:srgbClr val="FFFFFF"/>
            </a:solidFill>
            <a:ln w="38100">
              <a:solidFill>
                <a:srgbClr val="692AA2"/>
              </a:solidFill>
              <a:round/>
              <a:headEnd/>
              <a:tailEnd/>
            </a:ln>
          </p:spPr>
          <p:txBody>
            <a:bodyPr/>
            <a:lstStyle/>
            <a:p>
              <a:endParaRPr lang="zh-CN" altLang="en-US"/>
            </a:p>
          </p:txBody>
        </p:sp>
        <p:sp>
          <p:nvSpPr>
            <p:cNvPr id="20" name="AutoShape 19"/>
            <p:cNvSpPr>
              <a:spLocks noChangeArrowheads="1"/>
            </p:cNvSpPr>
            <p:nvPr/>
          </p:nvSpPr>
          <p:spPr bwMode="auto">
            <a:xfrm>
              <a:off x="2400" y="780"/>
              <a:ext cx="180" cy="156"/>
            </a:xfrm>
            <a:prstGeom prst="flowChartOr">
              <a:avLst/>
            </a:prstGeom>
            <a:solidFill>
              <a:srgbClr val="FFFFFF"/>
            </a:solidFill>
            <a:ln w="38100">
              <a:solidFill>
                <a:srgbClr val="692AA2"/>
              </a:solidFill>
              <a:round/>
              <a:headEnd/>
              <a:tailEnd/>
            </a:ln>
          </p:spPr>
          <p:txBody>
            <a:bodyPr/>
            <a:lstStyle/>
            <a:p>
              <a:endParaRPr lang="zh-CN" altLang="en-US"/>
            </a:p>
          </p:txBody>
        </p:sp>
        <p:sp>
          <p:nvSpPr>
            <p:cNvPr id="21" name="AutoShape 20"/>
            <p:cNvSpPr>
              <a:spLocks noChangeArrowheads="1"/>
            </p:cNvSpPr>
            <p:nvPr/>
          </p:nvSpPr>
          <p:spPr bwMode="auto">
            <a:xfrm>
              <a:off x="4272" y="780"/>
              <a:ext cx="180" cy="156"/>
            </a:xfrm>
            <a:prstGeom prst="flowChartOr">
              <a:avLst/>
            </a:prstGeom>
            <a:solidFill>
              <a:srgbClr val="FFFFFF"/>
            </a:solidFill>
            <a:ln w="38100">
              <a:solidFill>
                <a:srgbClr val="692AA2"/>
              </a:solidFill>
              <a:round/>
              <a:headEnd/>
              <a:tailEnd/>
            </a:ln>
          </p:spPr>
          <p:txBody>
            <a:bodyPr/>
            <a:lstStyle/>
            <a:p>
              <a:endParaRPr lang="zh-CN" altLang="en-US"/>
            </a:p>
          </p:txBody>
        </p:sp>
        <p:sp>
          <p:nvSpPr>
            <p:cNvPr id="22" name="Text Box 21"/>
            <p:cNvSpPr txBox="1">
              <a:spLocks noChangeArrowheads="1"/>
            </p:cNvSpPr>
            <p:nvPr/>
          </p:nvSpPr>
          <p:spPr bwMode="auto">
            <a:xfrm>
              <a:off x="84" y="708"/>
              <a:ext cx="540" cy="312"/>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18000" tIns="10800" rIns="18000" bIns="10800"/>
            <a:lstStyle/>
            <a:p>
              <a:pPr algn="ctr"/>
              <a:r>
                <a:rPr lang="en-US" altLang="zh-CN">
                  <a:latin typeface="Times New Roman" pitchFamily="18" charset="0"/>
                </a:rPr>
                <a:t>IV</a:t>
              </a:r>
              <a:endParaRPr lang="en-US" altLang="zh-CN"/>
            </a:p>
          </p:txBody>
        </p:sp>
        <p:sp>
          <p:nvSpPr>
            <p:cNvPr id="23" name="Text Box 22"/>
            <p:cNvSpPr txBox="1">
              <a:spLocks noChangeArrowheads="1"/>
            </p:cNvSpPr>
            <p:nvPr/>
          </p:nvSpPr>
          <p:spPr bwMode="auto">
            <a:xfrm>
              <a:off x="3240" y="600"/>
              <a:ext cx="525" cy="624"/>
            </a:xfrm>
            <a:prstGeom prst="rect">
              <a:avLst/>
            </a:prstGeom>
            <a:solidFill>
              <a:srgbClr val="FFFFFF"/>
            </a:solidFill>
            <a:ln w="9525">
              <a:noFill/>
              <a:miter lim="800000"/>
              <a:headEnd/>
              <a:tailEnd/>
            </a:ln>
            <a:effectLst/>
          </p:spPr>
          <p:txBody>
            <a:bodyPr/>
            <a:lstStyle/>
            <a:p>
              <a:pPr algn="just"/>
              <a:r>
                <a:rPr lang="en-US" altLang="zh-CN">
                  <a:latin typeface="Times New Roman" pitchFamily="18" charset="0"/>
                </a:rPr>
                <a:t>....</a:t>
              </a:r>
              <a:endParaRPr lang="en-US" altLang="zh-CN"/>
            </a:p>
          </p:txBody>
        </p:sp>
        <p:cxnSp>
          <p:nvCxnSpPr>
            <p:cNvPr id="24" name="AutoShape 23"/>
            <p:cNvCxnSpPr>
              <a:cxnSpLocks noChangeShapeType="1"/>
              <a:stCxn id="22" idx="3"/>
              <a:endCxn id="19" idx="2"/>
            </p:cNvCxnSpPr>
            <p:nvPr/>
          </p:nvCxnSpPr>
          <p:spPr bwMode="auto">
            <a:xfrm flipV="1">
              <a:off x="624" y="858"/>
              <a:ext cx="456" cy="6"/>
            </a:xfrm>
            <a:prstGeom prst="straightConnector1">
              <a:avLst/>
            </a:prstGeom>
            <a:noFill/>
            <a:ln w="38100">
              <a:solidFill>
                <a:srgbClr val="FF0000"/>
              </a:solidFill>
              <a:round/>
              <a:headEnd/>
              <a:tailEnd type="stealth" w="sm" len="med"/>
            </a:ln>
            <a:effectLst/>
          </p:spPr>
        </p:cxnSp>
        <p:cxnSp>
          <p:nvCxnSpPr>
            <p:cNvPr id="25" name="AutoShape 24"/>
            <p:cNvCxnSpPr>
              <a:cxnSpLocks noChangeShapeType="1"/>
              <a:stCxn id="10" idx="2"/>
              <a:endCxn id="19" idx="0"/>
            </p:cNvCxnSpPr>
            <p:nvPr/>
          </p:nvCxnSpPr>
          <p:spPr bwMode="auto">
            <a:xfrm flipH="1">
              <a:off x="1170" y="312"/>
              <a:ext cx="3" cy="468"/>
            </a:xfrm>
            <a:prstGeom prst="straightConnector1">
              <a:avLst/>
            </a:prstGeom>
            <a:noFill/>
            <a:ln w="38100">
              <a:solidFill>
                <a:srgbClr val="FF0000"/>
              </a:solidFill>
              <a:round/>
              <a:headEnd/>
              <a:tailEnd type="stealth" w="sm" len="med"/>
            </a:ln>
            <a:effectLst/>
          </p:spPr>
        </p:cxnSp>
        <p:cxnSp>
          <p:nvCxnSpPr>
            <p:cNvPr id="26" name="AutoShape 25"/>
            <p:cNvCxnSpPr>
              <a:cxnSpLocks noChangeShapeType="1"/>
              <a:stCxn id="13" idx="2"/>
              <a:endCxn id="20" idx="0"/>
            </p:cNvCxnSpPr>
            <p:nvPr/>
          </p:nvCxnSpPr>
          <p:spPr bwMode="auto">
            <a:xfrm>
              <a:off x="2469" y="312"/>
              <a:ext cx="21" cy="468"/>
            </a:xfrm>
            <a:prstGeom prst="straightConnector1">
              <a:avLst/>
            </a:prstGeom>
            <a:noFill/>
            <a:ln w="38100">
              <a:solidFill>
                <a:srgbClr val="FF0000"/>
              </a:solidFill>
              <a:round/>
              <a:headEnd/>
              <a:tailEnd type="stealth" w="sm" len="med"/>
            </a:ln>
            <a:effectLst/>
          </p:spPr>
        </p:cxnSp>
        <p:cxnSp>
          <p:nvCxnSpPr>
            <p:cNvPr id="27" name="AutoShape 26"/>
            <p:cNvCxnSpPr>
              <a:cxnSpLocks noChangeShapeType="1"/>
              <a:stCxn id="16" idx="2"/>
              <a:endCxn id="21" idx="0"/>
            </p:cNvCxnSpPr>
            <p:nvPr/>
          </p:nvCxnSpPr>
          <p:spPr bwMode="auto">
            <a:xfrm>
              <a:off x="4360" y="312"/>
              <a:ext cx="2" cy="468"/>
            </a:xfrm>
            <a:prstGeom prst="straightConnector1">
              <a:avLst/>
            </a:prstGeom>
            <a:noFill/>
            <a:ln w="38100">
              <a:solidFill>
                <a:srgbClr val="FF0000"/>
              </a:solidFill>
              <a:round/>
              <a:headEnd/>
              <a:tailEnd type="stealth" w="sm" len="med"/>
            </a:ln>
            <a:effectLst/>
          </p:spPr>
        </p:cxnSp>
        <p:cxnSp>
          <p:nvCxnSpPr>
            <p:cNvPr id="28" name="AutoShape 27"/>
            <p:cNvCxnSpPr>
              <a:cxnSpLocks noChangeShapeType="1"/>
              <a:stCxn id="19" idx="4"/>
              <a:endCxn id="11" idx="0"/>
            </p:cNvCxnSpPr>
            <p:nvPr/>
          </p:nvCxnSpPr>
          <p:spPr bwMode="auto">
            <a:xfrm>
              <a:off x="1170" y="936"/>
              <a:ext cx="3" cy="312"/>
            </a:xfrm>
            <a:prstGeom prst="straightConnector1">
              <a:avLst/>
            </a:prstGeom>
            <a:noFill/>
            <a:ln w="38100">
              <a:solidFill>
                <a:srgbClr val="FF0000"/>
              </a:solidFill>
              <a:round/>
              <a:headEnd/>
              <a:tailEnd type="stealth" w="sm" len="med"/>
            </a:ln>
            <a:effectLst/>
          </p:spPr>
        </p:cxnSp>
        <p:cxnSp>
          <p:nvCxnSpPr>
            <p:cNvPr id="29" name="AutoShape 28"/>
            <p:cNvCxnSpPr>
              <a:cxnSpLocks noChangeShapeType="1"/>
              <a:stCxn id="20" idx="4"/>
              <a:endCxn id="14" idx="0"/>
            </p:cNvCxnSpPr>
            <p:nvPr/>
          </p:nvCxnSpPr>
          <p:spPr bwMode="auto">
            <a:xfrm flipH="1">
              <a:off x="2486" y="936"/>
              <a:ext cx="4" cy="312"/>
            </a:xfrm>
            <a:prstGeom prst="straightConnector1">
              <a:avLst/>
            </a:prstGeom>
            <a:noFill/>
            <a:ln w="38100">
              <a:solidFill>
                <a:srgbClr val="FF0000"/>
              </a:solidFill>
              <a:round/>
              <a:headEnd/>
              <a:tailEnd type="stealth" w="sm" len="med"/>
            </a:ln>
            <a:effectLst/>
          </p:spPr>
        </p:cxnSp>
        <p:cxnSp>
          <p:nvCxnSpPr>
            <p:cNvPr id="30" name="AutoShape 29"/>
            <p:cNvCxnSpPr>
              <a:cxnSpLocks noChangeShapeType="1"/>
              <a:stCxn id="21" idx="4"/>
              <a:endCxn id="17" idx="0"/>
            </p:cNvCxnSpPr>
            <p:nvPr/>
          </p:nvCxnSpPr>
          <p:spPr bwMode="auto">
            <a:xfrm>
              <a:off x="4362" y="936"/>
              <a:ext cx="3" cy="312"/>
            </a:xfrm>
            <a:prstGeom prst="straightConnector1">
              <a:avLst/>
            </a:prstGeom>
            <a:noFill/>
            <a:ln w="38100">
              <a:solidFill>
                <a:srgbClr val="FF0000"/>
              </a:solidFill>
              <a:round/>
              <a:headEnd/>
              <a:tailEnd type="stealth" w="sm" len="med"/>
            </a:ln>
            <a:effectLst/>
          </p:spPr>
        </p:cxnSp>
        <p:cxnSp>
          <p:nvCxnSpPr>
            <p:cNvPr id="31" name="AutoShape 30"/>
            <p:cNvCxnSpPr>
              <a:cxnSpLocks noChangeShapeType="1"/>
              <a:stCxn id="11" idx="2"/>
              <a:endCxn id="12" idx="0"/>
            </p:cNvCxnSpPr>
            <p:nvPr/>
          </p:nvCxnSpPr>
          <p:spPr bwMode="auto">
            <a:xfrm>
              <a:off x="1173" y="1560"/>
              <a:ext cx="5" cy="780"/>
            </a:xfrm>
            <a:prstGeom prst="straightConnector1">
              <a:avLst/>
            </a:prstGeom>
            <a:noFill/>
            <a:ln w="38100">
              <a:solidFill>
                <a:srgbClr val="FF0000"/>
              </a:solidFill>
              <a:round/>
              <a:headEnd/>
              <a:tailEnd type="stealth" w="sm" len="med"/>
            </a:ln>
            <a:effectLst/>
          </p:spPr>
        </p:cxnSp>
        <p:cxnSp>
          <p:nvCxnSpPr>
            <p:cNvPr id="32" name="AutoShape 31"/>
            <p:cNvCxnSpPr>
              <a:cxnSpLocks noChangeShapeType="1"/>
              <a:stCxn id="14" idx="2"/>
              <a:endCxn id="15" idx="0"/>
            </p:cNvCxnSpPr>
            <p:nvPr/>
          </p:nvCxnSpPr>
          <p:spPr bwMode="auto">
            <a:xfrm flipH="1">
              <a:off x="2481" y="1560"/>
              <a:ext cx="5" cy="780"/>
            </a:xfrm>
            <a:prstGeom prst="straightConnector1">
              <a:avLst/>
            </a:prstGeom>
            <a:noFill/>
            <a:ln w="38100">
              <a:solidFill>
                <a:srgbClr val="FF0000"/>
              </a:solidFill>
              <a:round/>
              <a:headEnd/>
              <a:tailEnd type="stealth" w="sm" len="med"/>
            </a:ln>
            <a:effectLst/>
          </p:spPr>
        </p:cxnSp>
        <p:cxnSp>
          <p:nvCxnSpPr>
            <p:cNvPr id="33" name="AutoShape 32"/>
            <p:cNvCxnSpPr>
              <a:cxnSpLocks noChangeShapeType="1"/>
              <a:stCxn id="17" idx="2"/>
              <a:endCxn id="18" idx="0"/>
            </p:cNvCxnSpPr>
            <p:nvPr/>
          </p:nvCxnSpPr>
          <p:spPr bwMode="auto">
            <a:xfrm>
              <a:off x="4365" y="1560"/>
              <a:ext cx="1" cy="780"/>
            </a:xfrm>
            <a:prstGeom prst="straightConnector1">
              <a:avLst/>
            </a:prstGeom>
            <a:noFill/>
            <a:ln w="38100">
              <a:solidFill>
                <a:srgbClr val="FF0000"/>
              </a:solidFill>
              <a:round/>
              <a:headEnd/>
              <a:tailEnd type="stealth" w="sm" len="med"/>
            </a:ln>
            <a:effectLst/>
          </p:spPr>
        </p:cxnSp>
        <p:cxnSp>
          <p:nvCxnSpPr>
            <p:cNvPr id="34" name="AutoShape 33"/>
            <p:cNvCxnSpPr>
              <a:cxnSpLocks noChangeShapeType="1"/>
              <a:endCxn id="12" idx="3"/>
            </p:cNvCxnSpPr>
            <p:nvPr/>
          </p:nvCxnSpPr>
          <p:spPr bwMode="auto">
            <a:xfrm flipH="1">
              <a:off x="1575" y="2495"/>
              <a:ext cx="225" cy="1"/>
            </a:xfrm>
            <a:prstGeom prst="straightConnector1">
              <a:avLst/>
            </a:prstGeom>
            <a:noFill/>
            <a:ln w="38100">
              <a:solidFill>
                <a:srgbClr val="FF0000"/>
              </a:solidFill>
              <a:round/>
              <a:headEnd/>
              <a:tailEnd/>
            </a:ln>
            <a:effectLst/>
          </p:spPr>
        </p:cxnSp>
        <p:sp>
          <p:nvSpPr>
            <p:cNvPr id="35" name="Line 34"/>
            <p:cNvSpPr>
              <a:spLocks noChangeShapeType="1"/>
            </p:cNvSpPr>
            <p:nvPr/>
          </p:nvSpPr>
          <p:spPr bwMode="auto">
            <a:xfrm flipV="1">
              <a:off x="1800" y="864"/>
              <a:ext cx="1" cy="1632"/>
            </a:xfrm>
            <a:prstGeom prst="line">
              <a:avLst/>
            </a:prstGeom>
            <a:noFill/>
            <a:ln w="38100">
              <a:solidFill>
                <a:srgbClr val="FF0000"/>
              </a:solidFill>
              <a:round/>
              <a:headEnd/>
              <a:tailEnd/>
            </a:ln>
            <a:effectLst/>
          </p:spPr>
          <p:txBody>
            <a:bodyPr/>
            <a:lstStyle/>
            <a:p>
              <a:endParaRPr lang="zh-CN" altLang="en-US"/>
            </a:p>
          </p:txBody>
        </p:sp>
        <p:cxnSp>
          <p:nvCxnSpPr>
            <p:cNvPr id="36" name="AutoShape 35"/>
            <p:cNvCxnSpPr>
              <a:cxnSpLocks noChangeShapeType="1"/>
              <a:stCxn id="35" idx="1"/>
              <a:endCxn id="20" idx="2"/>
            </p:cNvCxnSpPr>
            <p:nvPr/>
          </p:nvCxnSpPr>
          <p:spPr bwMode="auto">
            <a:xfrm flipV="1">
              <a:off x="1801" y="858"/>
              <a:ext cx="599" cy="6"/>
            </a:xfrm>
            <a:prstGeom prst="straightConnector1">
              <a:avLst/>
            </a:prstGeom>
            <a:noFill/>
            <a:ln w="38100">
              <a:solidFill>
                <a:srgbClr val="FF0000"/>
              </a:solidFill>
              <a:round/>
              <a:headEnd/>
              <a:tailEnd type="stealth" w="sm" len="med"/>
            </a:ln>
            <a:effectLst/>
          </p:spPr>
        </p:cxnSp>
        <p:sp>
          <p:nvSpPr>
            <p:cNvPr id="37" name="Line 36"/>
            <p:cNvSpPr>
              <a:spLocks noChangeShapeType="1"/>
            </p:cNvSpPr>
            <p:nvPr/>
          </p:nvSpPr>
          <p:spPr bwMode="auto">
            <a:xfrm>
              <a:off x="2880" y="2496"/>
              <a:ext cx="180" cy="1"/>
            </a:xfrm>
            <a:prstGeom prst="line">
              <a:avLst/>
            </a:prstGeom>
            <a:noFill/>
            <a:ln w="38100">
              <a:solidFill>
                <a:srgbClr val="FF0000"/>
              </a:solidFill>
              <a:round/>
              <a:headEnd/>
              <a:tailEnd/>
            </a:ln>
            <a:effectLst/>
          </p:spPr>
          <p:txBody>
            <a:bodyPr/>
            <a:lstStyle/>
            <a:p>
              <a:endParaRPr lang="zh-CN" altLang="en-US"/>
            </a:p>
          </p:txBody>
        </p:sp>
        <p:sp>
          <p:nvSpPr>
            <p:cNvPr id="38" name="Line 37"/>
            <p:cNvSpPr>
              <a:spLocks noChangeShapeType="1"/>
            </p:cNvSpPr>
            <p:nvPr/>
          </p:nvSpPr>
          <p:spPr bwMode="auto">
            <a:xfrm flipV="1">
              <a:off x="3060" y="936"/>
              <a:ext cx="1" cy="1560"/>
            </a:xfrm>
            <a:prstGeom prst="line">
              <a:avLst/>
            </a:prstGeom>
            <a:noFill/>
            <a:ln w="38100">
              <a:solidFill>
                <a:srgbClr val="FF0000"/>
              </a:solidFill>
              <a:round/>
              <a:headEnd/>
              <a:tailEnd/>
            </a:ln>
            <a:effectLst/>
          </p:spPr>
          <p:txBody>
            <a:bodyPr/>
            <a:lstStyle/>
            <a:p>
              <a:endParaRPr lang="zh-CN" altLang="en-US"/>
            </a:p>
          </p:txBody>
        </p:sp>
        <p:cxnSp>
          <p:nvCxnSpPr>
            <p:cNvPr id="39" name="AutoShape 38"/>
            <p:cNvCxnSpPr>
              <a:cxnSpLocks noChangeShapeType="1"/>
              <a:stCxn id="38" idx="1"/>
              <a:endCxn id="23" idx="1"/>
            </p:cNvCxnSpPr>
            <p:nvPr/>
          </p:nvCxnSpPr>
          <p:spPr bwMode="auto">
            <a:xfrm flipV="1">
              <a:off x="3061" y="912"/>
              <a:ext cx="179" cy="24"/>
            </a:xfrm>
            <a:prstGeom prst="straightConnector1">
              <a:avLst/>
            </a:prstGeom>
            <a:noFill/>
            <a:ln w="38100">
              <a:solidFill>
                <a:srgbClr val="FF0000"/>
              </a:solidFill>
              <a:round/>
              <a:headEnd/>
              <a:tailEnd type="stealth" w="sm" len="med"/>
            </a:ln>
            <a:effectLst/>
          </p:spPr>
        </p:cxnSp>
        <p:sp>
          <p:nvSpPr>
            <p:cNvPr id="40" name="Line 39"/>
            <p:cNvSpPr>
              <a:spLocks noChangeShapeType="1"/>
            </p:cNvSpPr>
            <p:nvPr/>
          </p:nvSpPr>
          <p:spPr bwMode="auto">
            <a:xfrm>
              <a:off x="4092" y="876"/>
              <a:ext cx="180" cy="1"/>
            </a:xfrm>
            <a:prstGeom prst="line">
              <a:avLst/>
            </a:prstGeom>
            <a:noFill/>
            <a:ln w="38100">
              <a:solidFill>
                <a:srgbClr val="FF0000"/>
              </a:solidFill>
              <a:round/>
              <a:headEnd/>
              <a:tailEnd type="stealth" w="sm" len="med"/>
            </a:ln>
            <a:effectLst/>
          </p:spPr>
          <p:txBody>
            <a:bodyPr/>
            <a:lstStyle/>
            <a:p>
              <a:endParaRPr lang="zh-CN" altLang="en-US"/>
            </a:p>
          </p:txBody>
        </p:sp>
      </p:grpSp>
      <p:sp>
        <p:nvSpPr>
          <p:cNvPr id="41" name="矩形标注 40"/>
          <p:cNvSpPr/>
          <p:nvPr/>
        </p:nvSpPr>
        <p:spPr bwMode="auto">
          <a:xfrm>
            <a:off x="152400" y="3805535"/>
            <a:ext cx="1447800" cy="990600"/>
          </a:xfrm>
          <a:prstGeom prst="wedgeRectCallout">
            <a:avLst>
              <a:gd name="adj1" fmla="val 73860"/>
              <a:gd name="adj2" fmla="val -54197"/>
            </a:avLst>
          </a:prstGeom>
          <a:noFill/>
          <a:ln w="28575">
            <a:solidFill>
              <a:srgbClr val="00B050"/>
            </a:solidFill>
            <a:round/>
            <a:headEnd/>
            <a:tailEnd type="triangle" w="med" len="med"/>
          </a:ln>
          <a:effectLst/>
        </p:spPr>
        <p:txBody>
          <a:bodyPr rtlCol="0" anchor="ctr"/>
          <a:lstStyle/>
          <a:p>
            <a:pPr algn="ctr"/>
            <a:r>
              <a:rPr lang="en-US" altLang="zh-CN" b="1" dirty="0" smtClean="0">
                <a:solidFill>
                  <a:srgbClr val="FF0000"/>
                </a:solidFill>
              </a:rPr>
              <a:t>IV(</a:t>
            </a:r>
            <a:r>
              <a:rPr lang="zh-CN" altLang="en-US" b="1" dirty="0" smtClean="0">
                <a:solidFill>
                  <a:srgbClr val="FF0000"/>
                </a:solidFill>
              </a:rPr>
              <a:t>初始向量</a:t>
            </a:r>
            <a:r>
              <a:rPr lang="en-US" altLang="zh-CN" b="1" dirty="0" smtClean="0">
                <a:solidFill>
                  <a:srgbClr val="FF0000"/>
                </a:solidFill>
              </a:rPr>
              <a:t>)</a:t>
            </a:r>
            <a:r>
              <a:rPr lang="zh-CN" altLang="en-US" b="1" dirty="0" smtClean="0">
                <a:solidFill>
                  <a:srgbClr val="FF0000"/>
                </a:solidFill>
              </a:rPr>
              <a:t>不需要保密，以明文的形式与密文一起发送</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106</a:t>
            </a:fld>
            <a:endParaRPr lang="en-US" altLang="zh-CN" dirty="0"/>
          </a:p>
        </p:txBody>
      </p:sp>
      <mc:AlternateContent xmlns:mc="http://schemas.openxmlformats.org/markup-compatibility/2006" xmlns:a14="http://schemas.microsoft.com/office/drawing/2010/main">
        <mc:Choice Requires="a14">
          <p:sp>
            <p:nvSpPr>
              <p:cNvPr id="7" name="Rectangle 3"/>
              <p:cNvSpPr>
                <a:spLocks noChangeArrowheads="1"/>
              </p:cNvSpPr>
              <p:nvPr/>
            </p:nvSpPr>
            <p:spPr bwMode="auto">
              <a:xfrm>
                <a:off x="462574" y="5257800"/>
                <a:ext cx="8490529" cy="461665"/>
              </a:xfrm>
              <a:prstGeom prst="rect">
                <a:avLst/>
              </a:prstGeom>
              <a:noFill/>
              <a:ln w="9525">
                <a:noFill/>
                <a:miter lim="800000"/>
                <a:headEnd/>
                <a:tailEnd/>
              </a:ln>
              <a:effectLst/>
            </p:spPr>
            <p:txBody>
              <a:bodyPr wrap="none" anchor="ctr">
                <a:spAutoFit/>
              </a:bodyPr>
              <a:lstStyle/>
              <a:p>
                <a:pPr indent="266700" algn="ctr"/>
                <a:r>
                  <a:rPr lang="zh-CN" altLang="en-US" sz="2400" b="1" dirty="0" smtClean="0">
                    <a:solidFill>
                      <a:srgbClr val="FF00FF"/>
                    </a:solidFill>
                    <a:latin typeface="Times New Roman" pitchFamily="18" charset="0"/>
                    <a:sym typeface="Symbol" pitchFamily="18" charset="2"/>
                  </a:rPr>
                  <a:t>解密</a:t>
                </a:r>
                <a:r>
                  <a:rPr lang="zh-CN" altLang="en-US" sz="2400" dirty="0">
                    <a:latin typeface="Times New Roman" pitchFamily="18" charset="0"/>
                    <a:sym typeface="Symbol" pitchFamily="18" charset="2"/>
                  </a:rPr>
                  <a:t>：</a:t>
                </a:r>
                <a14:m>
                  <m:oMath xmlns:m="http://schemas.openxmlformats.org/officeDocument/2006/math">
                    <m:r>
                      <a:rPr lang="en-US" altLang="zh-CN" sz="2400" i="1" dirty="0" smtClean="0">
                        <a:latin typeface="Cambria Math"/>
                        <a:sym typeface="Symbol" pitchFamily="18" charset="2"/>
                      </a:rPr>
                      <m:t>𝑚</m:t>
                    </m:r>
                    <m:r>
                      <a:rPr lang="en-US" altLang="zh-CN" sz="2400" i="1" baseline="-25000" dirty="0">
                        <a:latin typeface="Cambria Math"/>
                        <a:sym typeface="Symbol" pitchFamily="18" charset="2"/>
                      </a:rPr>
                      <m:t>1</m:t>
                    </m:r>
                    <m:r>
                      <a:rPr lang="zh-CN" altLang="en-US" sz="2400" i="1" dirty="0">
                        <a:latin typeface="Cambria Math"/>
                        <a:sym typeface="Symbol" pitchFamily="18" charset="2"/>
                      </a:rPr>
                      <m:t>＝</m:t>
                    </m:r>
                    <m:sSub>
                      <m:sSubPr>
                        <m:ctrlPr>
                          <a:rPr lang="en-US" altLang="zh-CN" sz="2400" i="1" dirty="0" smtClean="0">
                            <a:latin typeface="Cambria Math" panose="02040503050406030204" pitchFamily="18" charset="0"/>
                            <a:sym typeface="Symbol" pitchFamily="18" charset="2"/>
                          </a:rPr>
                        </m:ctrlPr>
                      </m:sSubPr>
                      <m:e>
                        <m:r>
                          <a:rPr lang="en-US" altLang="zh-CN" sz="2400" b="0" i="1" dirty="0" smtClean="0">
                            <a:latin typeface="Cambria Math"/>
                            <a:sym typeface="Symbol" pitchFamily="18" charset="2"/>
                          </a:rPr>
                          <m:t>𝐷</m:t>
                        </m:r>
                      </m:e>
                      <m:sub>
                        <m:r>
                          <a:rPr lang="en-US" altLang="zh-CN" sz="2400" b="0" i="1" dirty="0" smtClean="0">
                            <a:latin typeface="Cambria Math"/>
                            <a:sym typeface="Symbol" pitchFamily="18" charset="2"/>
                          </a:rPr>
                          <m:t>𝑘</m:t>
                        </m:r>
                      </m:sub>
                    </m:sSub>
                    <m:r>
                      <a:rPr lang="en-US" altLang="zh-CN" sz="2400" b="0" i="1" dirty="0" smtClean="0">
                        <a:latin typeface="Cambria Math"/>
                        <a:sym typeface="Symbol" pitchFamily="18" charset="2"/>
                      </a:rPr>
                      <m:t>(</m:t>
                    </m:r>
                    <m:sSub>
                      <m:sSubPr>
                        <m:ctrlPr>
                          <a:rPr lang="en-US" altLang="zh-CN" sz="2400" b="0" i="1" dirty="0" smtClean="0">
                            <a:latin typeface="Cambria Math" panose="02040503050406030204" pitchFamily="18" charset="0"/>
                            <a:sym typeface="Symbol" pitchFamily="18" charset="2"/>
                          </a:rPr>
                        </m:ctrlPr>
                      </m:sSubPr>
                      <m:e>
                        <m:r>
                          <a:rPr lang="en-US" altLang="zh-CN" sz="2400" b="0" i="1" dirty="0" smtClean="0">
                            <a:latin typeface="Cambria Math"/>
                            <a:sym typeface="Symbol" pitchFamily="18" charset="2"/>
                          </a:rPr>
                          <m:t>𝑐</m:t>
                        </m:r>
                      </m:e>
                      <m:sub>
                        <m:r>
                          <a:rPr lang="en-US" altLang="zh-CN" sz="2400" b="0" i="1" dirty="0" smtClean="0">
                            <a:latin typeface="Cambria Math"/>
                            <a:sym typeface="Symbol" pitchFamily="18" charset="2"/>
                          </a:rPr>
                          <m:t>1</m:t>
                        </m:r>
                      </m:sub>
                    </m:sSub>
                    <m:r>
                      <a:rPr lang="en-US" altLang="zh-CN" sz="2400" b="0" i="1" dirty="0" smtClean="0">
                        <a:latin typeface="Cambria Math"/>
                        <a:sym typeface="Symbol" pitchFamily="18" charset="2"/>
                      </a:rPr>
                      <m:t>)</m:t>
                    </m:r>
                    <m:r>
                      <a:rPr lang="sv-SE" altLang="zh-CN" sz="2400" i="1" dirty="0">
                        <a:latin typeface="Cambria Math"/>
                        <a:sym typeface="Symbol" pitchFamily="18" charset="2"/>
                      </a:rPr>
                      <m:t></m:t>
                    </m:r>
                    <m:r>
                      <a:rPr lang="sv-SE" altLang="zh-CN" sz="2400" i="1" dirty="0">
                        <a:latin typeface="Cambria Math"/>
                      </a:rPr>
                      <m:t> </m:t>
                    </m:r>
                    <m:r>
                      <a:rPr lang="en-US" altLang="zh-CN" sz="2400" i="1" dirty="0">
                        <a:latin typeface="Cambria Math"/>
                        <a:sym typeface="Symbol" pitchFamily="18" charset="2"/>
                      </a:rPr>
                      <m:t>𝐼𝑉</m:t>
                    </m:r>
                    <m:r>
                      <a:rPr lang="zh-CN" altLang="en-US" sz="2400" i="1" dirty="0">
                        <a:latin typeface="Cambria Math"/>
                        <a:sym typeface="Symbol" pitchFamily="18" charset="2"/>
                      </a:rPr>
                      <m:t>，</m:t>
                    </m:r>
                    <m:r>
                      <a:rPr lang="zh-CN" altLang="en-US" sz="2400" i="1" dirty="0">
                        <a:latin typeface="Cambria Math"/>
                        <a:sym typeface="Symbol" pitchFamily="18" charset="2"/>
                      </a:rPr>
                      <m:t> </m:t>
                    </m:r>
                    <m:r>
                      <a:rPr lang="en-US" altLang="zh-CN" sz="2400" i="1" dirty="0">
                        <a:latin typeface="Cambria Math"/>
                        <a:sym typeface="Symbol" pitchFamily="18" charset="2"/>
                      </a:rPr>
                      <m:t>𝑚</m:t>
                    </m:r>
                    <m:r>
                      <a:rPr lang="en-US" altLang="zh-CN" sz="2400" i="1" baseline="-25000" dirty="0">
                        <a:latin typeface="Cambria Math"/>
                        <a:sym typeface="Symbol" pitchFamily="18" charset="2"/>
                      </a:rPr>
                      <m:t>𝑖</m:t>
                    </m:r>
                    <m:r>
                      <a:rPr lang="zh-CN" altLang="en-US" sz="2400" i="1" dirty="0">
                        <a:latin typeface="Cambria Math"/>
                        <a:sym typeface="Symbol" pitchFamily="18" charset="2"/>
                      </a:rPr>
                      <m:t>＝</m:t>
                    </m:r>
                    <m:sSub>
                      <m:sSubPr>
                        <m:ctrlPr>
                          <a:rPr lang="en-US" altLang="zh-CN" sz="2400" i="1" dirty="0">
                            <a:latin typeface="Cambria Math" panose="02040503050406030204" pitchFamily="18" charset="0"/>
                            <a:sym typeface="Symbol" pitchFamily="18" charset="2"/>
                          </a:rPr>
                        </m:ctrlPr>
                      </m:sSubPr>
                      <m:e>
                        <m:r>
                          <a:rPr lang="en-US" altLang="zh-CN" sz="2400" i="1" dirty="0">
                            <a:latin typeface="Cambria Math"/>
                            <a:sym typeface="Symbol" pitchFamily="18" charset="2"/>
                          </a:rPr>
                          <m:t>𝐷</m:t>
                        </m:r>
                      </m:e>
                      <m:sub>
                        <m:r>
                          <a:rPr lang="en-US" altLang="zh-CN" sz="2400" i="1" dirty="0">
                            <a:latin typeface="Cambria Math"/>
                            <a:sym typeface="Symbol" pitchFamily="18" charset="2"/>
                          </a:rPr>
                          <m:t>𝑘</m:t>
                        </m:r>
                      </m:sub>
                    </m:sSub>
                    <m:r>
                      <a:rPr lang="en-US" altLang="zh-CN" sz="2400" i="1" dirty="0">
                        <a:latin typeface="Cambria Math"/>
                        <a:sym typeface="Symbol" pitchFamily="18" charset="2"/>
                      </a:rPr>
                      <m:t>(</m:t>
                    </m:r>
                    <m:sSub>
                      <m:sSubPr>
                        <m:ctrlPr>
                          <a:rPr lang="en-US" altLang="zh-CN" sz="2400" i="1" dirty="0">
                            <a:latin typeface="Cambria Math" panose="02040503050406030204" pitchFamily="18" charset="0"/>
                            <a:sym typeface="Symbol" pitchFamily="18" charset="2"/>
                          </a:rPr>
                        </m:ctrlPr>
                      </m:sSubPr>
                      <m:e>
                        <m:r>
                          <a:rPr lang="en-US" altLang="zh-CN" sz="2400" i="1" dirty="0">
                            <a:latin typeface="Cambria Math"/>
                            <a:sym typeface="Symbol" pitchFamily="18" charset="2"/>
                          </a:rPr>
                          <m:t>𝑐</m:t>
                        </m:r>
                      </m:e>
                      <m:sub>
                        <m:r>
                          <a:rPr lang="en-US" altLang="zh-CN" sz="2400" b="0" i="1" dirty="0" smtClean="0">
                            <a:latin typeface="Cambria Math"/>
                            <a:sym typeface="Symbol" pitchFamily="18" charset="2"/>
                          </a:rPr>
                          <m:t>𝑖</m:t>
                        </m:r>
                      </m:sub>
                    </m:sSub>
                    <m:r>
                      <a:rPr lang="en-US" altLang="zh-CN" sz="2400" i="1" dirty="0">
                        <a:latin typeface="Cambria Math"/>
                        <a:sym typeface="Symbol" pitchFamily="18" charset="2"/>
                      </a:rPr>
                      <m:t>)</m:t>
                    </m:r>
                    <m:r>
                      <a:rPr lang="sv-SE" altLang="zh-CN" sz="2400" i="1" dirty="0">
                        <a:latin typeface="Cambria Math"/>
                        <a:sym typeface="Symbol" pitchFamily="18" charset="2"/>
                      </a:rPr>
                      <m:t></m:t>
                    </m:r>
                    <m:r>
                      <a:rPr lang="sv-SE" altLang="zh-CN" sz="2400" i="1" dirty="0">
                        <a:latin typeface="Cambria Math"/>
                      </a:rPr>
                      <m:t> </m:t>
                    </m:r>
                    <m:r>
                      <a:rPr lang="en-US" altLang="zh-CN" sz="2400" i="1" dirty="0" err="1">
                        <a:latin typeface="Cambria Math"/>
                        <a:sym typeface="Symbol" pitchFamily="18" charset="2"/>
                      </a:rPr>
                      <m:t>𝑐</m:t>
                    </m:r>
                    <m:r>
                      <a:rPr lang="en-US" altLang="zh-CN" sz="2400" i="1" baseline="-25000" dirty="0" err="1">
                        <a:latin typeface="Cambria Math"/>
                        <a:sym typeface="Symbol" pitchFamily="18" charset="2"/>
                      </a:rPr>
                      <m:t>𝑖</m:t>
                    </m:r>
                    <m:r>
                      <a:rPr lang="zh-CN" altLang="en-US" sz="2400" i="1" baseline="-25000" dirty="0">
                        <a:latin typeface="Cambria Math"/>
                        <a:sym typeface="Symbol" pitchFamily="18" charset="2"/>
                      </a:rPr>
                      <m:t>－</m:t>
                    </m:r>
                    <m:r>
                      <a:rPr lang="en-US" altLang="zh-CN" sz="2400" i="1" baseline="-25000" dirty="0">
                        <a:latin typeface="Cambria Math"/>
                        <a:sym typeface="Symbol" pitchFamily="18" charset="2"/>
                      </a:rPr>
                      <m:t>1</m:t>
                    </m:r>
                    <m:r>
                      <a:rPr lang="en-US" altLang="zh-CN" sz="2400" i="1" dirty="0">
                        <a:latin typeface="Cambria Math"/>
                        <a:sym typeface="Symbol" pitchFamily="18" charset="2"/>
                      </a:rPr>
                      <m:t> </m:t>
                    </m:r>
                    <m:r>
                      <a:rPr lang="en-US" altLang="zh-CN" sz="2400" b="0" i="1" dirty="0" smtClean="0">
                        <a:latin typeface="Cambria Math"/>
                        <a:sym typeface="Symbol" pitchFamily="18" charset="2"/>
                      </a:rPr>
                      <m:t>,</m:t>
                    </m:r>
                    <m:r>
                      <a:rPr lang="en-US" altLang="zh-CN" sz="2400" i="1" dirty="0" err="1">
                        <a:latin typeface="Cambria Math"/>
                        <a:sym typeface="Symbol" pitchFamily="18" charset="2"/>
                      </a:rPr>
                      <m:t>𝑖</m:t>
                    </m:r>
                    <m:r>
                      <a:rPr lang="zh-CN" altLang="en-US" sz="2400" i="1" dirty="0">
                        <a:latin typeface="Cambria Math"/>
                        <a:sym typeface="Symbol" pitchFamily="18" charset="2"/>
                      </a:rPr>
                      <m:t>＝</m:t>
                    </m:r>
                    <m:r>
                      <a:rPr lang="en-US" altLang="zh-CN" sz="2400" i="1" dirty="0">
                        <a:latin typeface="Cambria Math"/>
                        <a:sym typeface="Symbol" pitchFamily="18" charset="2"/>
                      </a:rPr>
                      <m:t>2, 3, 4,…, </m:t>
                    </m:r>
                    <m:r>
                      <a:rPr lang="en-US" altLang="zh-CN" sz="2400" i="1" dirty="0">
                        <a:latin typeface="Cambria Math"/>
                        <a:sym typeface="Symbol" pitchFamily="18" charset="2"/>
                      </a:rPr>
                      <m:t>𝑁</m:t>
                    </m:r>
                  </m:oMath>
                </a14:m>
                <a:endParaRPr lang="en-US" altLang="zh-CN" sz="2400" dirty="0">
                  <a:latin typeface="Times New Roman" pitchFamily="18" charset="0"/>
                  <a:sym typeface="Symbol" pitchFamily="18" charset="2"/>
                </a:endParaRPr>
              </a:p>
            </p:txBody>
          </p:sp>
        </mc:Choice>
        <mc:Fallback xmlns="">
          <p:sp>
            <p:nvSpPr>
              <p:cNvPr id="7" name="Rectangle 3"/>
              <p:cNvSpPr>
                <a:spLocks noRot="1" noChangeAspect="1" noMove="1" noResize="1" noEditPoints="1" noAdjustHandles="1" noChangeArrowheads="1" noChangeShapeType="1" noTextEdit="1"/>
              </p:cNvSpPr>
              <p:nvPr/>
            </p:nvSpPr>
            <p:spPr bwMode="auto">
              <a:xfrm>
                <a:off x="462574" y="5257800"/>
                <a:ext cx="8490529" cy="461665"/>
              </a:xfrm>
              <a:prstGeom prst="rect">
                <a:avLst/>
              </a:prstGeom>
              <a:blipFill rotWithShape="1">
                <a:blip r:embed="rId2"/>
                <a:stretch>
                  <a:fillRect t="-14667" b="-26667"/>
                </a:stretch>
              </a:blipFill>
              <a:ln w="9525">
                <a:noFill/>
                <a:miter lim="800000"/>
                <a:headEnd/>
                <a:tailEnd/>
              </a:ln>
              <a:effectLst/>
            </p:spPr>
            <p:txBody>
              <a:bodyPr/>
              <a:lstStyle/>
              <a:p>
                <a:r>
                  <a:rPr lang="zh-CN" altLang="en-US">
                    <a:noFill/>
                  </a:rPr>
                  <a:t> </a:t>
                </a:r>
              </a:p>
            </p:txBody>
          </p:sp>
        </mc:Fallback>
      </mc:AlternateContent>
      <p:grpSp>
        <p:nvGrpSpPr>
          <p:cNvPr id="8" name="Group 37"/>
          <p:cNvGrpSpPr>
            <a:grpSpLocks/>
          </p:cNvGrpSpPr>
          <p:nvPr/>
        </p:nvGrpSpPr>
        <p:grpSpPr bwMode="auto">
          <a:xfrm>
            <a:off x="1066800" y="1981200"/>
            <a:ext cx="6705600" cy="2743200"/>
            <a:chOff x="0" y="0"/>
            <a:chExt cx="5580" cy="2286"/>
          </a:xfrm>
        </p:grpSpPr>
        <p:sp>
          <p:nvSpPr>
            <p:cNvPr id="9" name="AutoShape 38"/>
            <p:cNvSpPr>
              <a:spLocks noChangeAspect="1" noChangeArrowheads="1"/>
            </p:cNvSpPr>
            <p:nvPr/>
          </p:nvSpPr>
          <p:spPr bwMode="auto">
            <a:xfrm>
              <a:off x="0" y="0"/>
              <a:ext cx="5580" cy="2286"/>
            </a:xfrm>
            <a:prstGeom prst="rect">
              <a:avLst/>
            </a:prstGeom>
            <a:noFill/>
            <a:ln w="9525">
              <a:noFill/>
              <a:miter lim="800000"/>
              <a:headEnd/>
              <a:tailEnd/>
            </a:ln>
          </p:spPr>
          <p:txBody>
            <a:bodyPr/>
            <a:lstStyle/>
            <a:p>
              <a:endParaRPr lang="zh-CN" altLang="zh-CN"/>
            </a:p>
          </p:txBody>
        </p:sp>
        <p:sp>
          <p:nvSpPr>
            <p:cNvPr id="10" name="Text Box 39"/>
            <p:cNvSpPr txBox="1">
              <a:spLocks noChangeArrowheads="1"/>
            </p:cNvSpPr>
            <p:nvPr/>
          </p:nvSpPr>
          <p:spPr bwMode="auto">
            <a:xfrm>
              <a:off x="720" y="36"/>
              <a:ext cx="841" cy="312"/>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18000" tIns="10800" rIns="18000" bIns="10800"/>
            <a:lstStyle/>
            <a:p>
              <a:pPr algn="ctr"/>
              <a:r>
                <a:rPr lang="en-US" altLang="zh-CN">
                  <a:latin typeface="Times New Roman" pitchFamily="18" charset="0"/>
                </a:rPr>
                <a:t>c</a:t>
              </a:r>
              <a:r>
                <a:rPr lang="en-US" altLang="zh-CN" baseline="-25000">
                  <a:latin typeface="Times New Roman" pitchFamily="18" charset="0"/>
                </a:rPr>
                <a:t>1</a:t>
              </a:r>
              <a:endParaRPr lang="en-US" altLang="zh-CN">
                <a:latin typeface="Times New Roman" pitchFamily="18" charset="0"/>
              </a:endParaRPr>
            </a:p>
            <a:p>
              <a:endParaRPr lang="en-US" altLang="zh-CN"/>
            </a:p>
          </p:txBody>
        </p:sp>
        <p:sp>
          <p:nvSpPr>
            <p:cNvPr id="11" name="Text Box 40"/>
            <p:cNvSpPr txBox="1">
              <a:spLocks noChangeArrowheads="1"/>
            </p:cNvSpPr>
            <p:nvPr/>
          </p:nvSpPr>
          <p:spPr bwMode="auto">
            <a:xfrm>
              <a:off x="725" y="756"/>
              <a:ext cx="811"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a:latin typeface="Times New Roman" pitchFamily="18" charset="0"/>
                </a:rPr>
                <a:t>D</a:t>
              </a:r>
              <a:r>
                <a:rPr lang="en-US" altLang="zh-CN" baseline="-25000">
                  <a:latin typeface="Times New Roman" pitchFamily="18" charset="0"/>
                </a:rPr>
                <a:t>k</a:t>
              </a:r>
              <a:endParaRPr lang="en-US" altLang="zh-CN"/>
            </a:p>
          </p:txBody>
        </p:sp>
        <p:sp>
          <p:nvSpPr>
            <p:cNvPr id="12" name="Text Box 41"/>
            <p:cNvSpPr txBox="1">
              <a:spLocks noChangeArrowheads="1"/>
            </p:cNvSpPr>
            <p:nvPr/>
          </p:nvSpPr>
          <p:spPr bwMode="auto">
            <a:xfrm>
              <a:off x="720" y="1920"/>
              <a:ext cx="811"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en-US" altLang="zh-CN">
                  <a:latin typeface="Times New Roman" pitchFamily="18" charset="0"/>
                </a:rPr>
                <a:t>m</a:t>
              </a:r>
              <a:r>
                <a:rPr lang="en-US" altLang="zh-CN" baseline="-25000">
                  <a:latin typeface="Times New Roman" pitchFamily="18" charset="0"/>
                </a:rPr>
                <a:t>1</a:t>
              </a:r>
              <a:endParaRPr lang="en-US" altLang="zh-CN">
                <a:latin typeface="Times New Roman" pitchFamily="18" charset="0"/>
              </a:endParaRPr>
            </a:p>
            <a:p>
              <a:endParaRPr lang="en-US" altLang="zh-CN"/>
            </a:p>
          </p:txBody>
        </p:sp>
        <p:sp>
          <p:nvSpPr>
            <p:cNvPr id="13" name="Text Box 42"/>
            <p:cNvSpPr txBox="1">
              <a:spLocks noChangeArrowheads="1"/>
            </p:cNvSpPr>
            <p:nvPr/>
          </p:nvSpPr>
          <p:spPr bwMode="auto">
            <a:xfrm>
              <a:off x="2170" y="24"/>
              <a:ext cx="842" cy="312"/>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18000" tIns="10800" rIns="18000" bIns="10800"/>
            <a:lstStyle/>
            <a:p>
              <a:pPr algn="ctr"/>
              <a:r>
                <a:rPr lang="en-US" altLang="zh-CN">
                  <a:latin typeface="Times New Roman" pitchFamily="18" charset="0"/>
                </a:rPr>
                <a:t>c</a:t>
              </a:r>
              <a:r>
                <a:rPr lang="en-US" altLang="zh-CN" baseline="-25000">
                  <a:latin typeface="Times New Roman" pitchFamily="18" charset="0"/>
                </a:rPr>
                <a:t>2</a:t>
              </a:r>
              <a:endParaRPr lang="en-US" altLang="zh-CN">
                <a:latin typeface="Times New Roman" pitchFamily="18" charset="0"/>
              </a:endParaRPr>
            </a:p>
            <a:p>
              <a:endParaRPr lang="en-US" altLang="zh-CN"/>
            </a:p>
          </p:txBody>
        </p:sp>
        <p:sp>
          <p:nvSpPr>
            <p:cNvPr id="14" name="Text Box 43"/>
            <p:cNvSpPr txBox="1">
              <a:spLocks noChangeArrowheads="1"/>
            </p:cNvSpPr>
            <p:nvPr/>
          </p:nvSpPr>
          <p:spPr bwMode="auto">
            <a:xfrm>
              <a:off x="2188" y="768"/>
              <a:ext cx="812"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a:latin typeface="Times New Roman" pitchFamily="18" charset="0"/>
                </a:rPr>
                <a:t>D</a:t>
              </a:r>
              <a:r>
                <a:rPr lang="en-US" altLang="zh-CN" baseline="-25000">
                  <a:latin typeface="Times New Roman" pitchFamily="18" charset="0"/>
                </a:rPr>
                <a:t>k</a:t>
              </a:r>
              <a:endParaRPr lang="en-US" altLang="zh-CN">
                <a:latin typeface="Times New Roman" pitchFamily="18" charset="0"/>
              </a:endParaRPr>
            </a:p>
            <a:p>
              <a:endParaRPr lang="en-US" altLang="zh-CN"/>
            </a:p>
          </p:txBody>
        </p:sp>
        <p:sp>
          <p:nvSpPr>
            <p:cNvPr id="15" name="Text Box 44"/>
            <p:cNvSpPr txBox="1">
              <a:spLocks noChangeArrowheads="1"/>
            </p:cNvSpPr>
            <p:nvPr/>
          </p:nvSpPr>
          <p:spPr bwMode="auto">
            <a:xfrm>
              <a:off x="2197" y="1932"/>
              <a:ext cx="827"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en-US" altLang="zh-CN">
                  <a:latin typeface="Times New Roman" pitchFamily="18" charset="0"/>
                </a:rPr>
                <a:t>m</a:t>
              </a:r>
              <a:r>
                <a:rPr lang="en-US" altLang="zh-CN" baseline="-25000">
                  <a:latin typeface="Times New Roman" pitchFamily="18" charset="0"/>
                </a:rPr>
                <a:t>2</a:t>
              </a:r>
              <a:endParaRPr lang="en-US" altLang="zh-CN">
                <a:latin typeface="Times New Roman" pitchFamily="18" charset="0"/>
              </a:endParaRPr>
            </a:p>
            <a:p>
              <a:endParaRPr lang="en-US" altLang="zh-CN"/>
            </a:p>
          </p:txBody>
        </p:sp>
        <p:sp>
          <p:nvSpPr>
            <p:cNvPr id="16" name="Text Box 45"/>
            <p:cNvSpPr txBox="1">
              <a:spLocks noChangeArrowheads="1"/>
            </p:cNvSpPr>
            <p:nvPr/>
          </p:nvSpPr>
          <p:spPr bwMode="auto">
            <a:xfrm>
              <a:off x="4524" y="0"/>
              <a:ext cx="826" cy="312"/>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18000" tIns="10800" rIns="18000" bIns="10800"/>
            <a:lstStyle/>
            <a:p>
              <a:pPr algn="ctr"/>
              <a:r>
                <a:rPr lang="en-US" altLang="zh-CN">
                  <a:latin typeface="Times New Roman" pitchFamily="18" charset="0"/>
                </a:rPr>
                <a:t>c</a:t>
              </a:r>
              <a:r>
                <a:rPr lang="en-US" altLang="zh-CN" baseline="-25000">
                  <a:latin typeface="Times New Roman" pitchFamily="18" charset="0"/>
                </a:rPr>
                <a:t>n</a:t>
              </a:r>
              <a:endParaRPr lang="en-US" altLang="zh-CN">
                <a:latin typeface="Times New Roman" pitchFamily="18" charset="0"/>
              </a:endParaRPr>
            </a:p>
            <a:p>
              <a:pPr algn="ctr"/>
              <a:endParaRPr lang="en-US" altLang="zh-CN"/>
            </a:p>
          </p:txBody>
        </p:sp>
        <p:sp>
          <p:nvSpPr>
            <p:cNvPr id="17" name="Text Box 46"/>
            <p:cNvSpPr txBox="1">
              <a:spLocks noChangeArrowheads="1"/>
            </p:cNvSpPr>
            <p:nvPr/>
          </p:nvSpPr>
          <p:spPr bwMode="auto">
            <a:xfrm>
              <a:off x="4536" y="756"/>
              <a:ext cx="811"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a:latin typeface="Times New Roman" pitchFamily="18" charset="0"/>
                </a:rPr>
                <a:t>D</a:t>
              </a:r>
              <a:r>
                <a:rPr lang="en-US" altLang="zh-CN" baseline="-25000">
                  <a:latin typeface="Times New Roman" pitchFamily="18" charset="0"/>
                </a:rPr>
                <a:t>k</a:t>
              </a:r>
              <a:endParaRPr lang="en-US" altLang="zh-CN">
                <a:latin typeface="Times New Roman" pitchFamily="18" charset="0"/>
              </a:endParaRPr>
            </a:p>
            <a:p>
              <a:endParaRPr lang="en-US" altLang="zh-CN"/>
            </a:p>
          </p:txBody>
        </p:sp>
        <p:sp>
          <p:nvSpPr>
            <p:cNvPr id="18" name="Text Box 47"/>
            <p:cNvSpPr txBox="1">
              <a:spLocks noChangeArrowheads="1"/>
            </p:cNvSpPr>
            <p:nvPr/>
          </p:nvSpPr>
          <p:spPr bwMode="auto">
            <a:xfrm>
              <a:off x="4548" y="1932"/>
              <a:ext cx="826"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en-US" altLang="zh-CN">
                  <a:latin typeface="Times New Roman" pitchFamily="18" charset="0"/>
                </a:rPr>
                <a:t>m</a:t>
              </a:r>
              <a:r>
                <a:rPr lang="en-US" altLang="zh-CN" baseline="-25000">
                  <a:latin typeface="Times New Roman" pitchFamily="18" charset="0"/>
                </a:rPr>
                <a:t>n</a:t>
              </a:r>
              <a:endParaRPr lang="en-US" altLang="zh-CN">
                <a:latin typeface="Times New Roman" pitchFamily="18" charset="0"/>
              </a:endParaRPr>
            </a:p>
            <a:p>
              <a:endParaRPr lang="en-US" altLang="zh-CN"/>
            </a:p>
          </p:txBody>
        </p:sp>
        <p:sp>
          <p:nvSpPr>
            <p:cNvPr id="19" name="Text Box 48"/>
            <p:cNvSpPr txBox="1">
              <a:spLocks noChangeArrowheads="1"/>
            </p:cNvSpPr>
            <p:nvPr/>
          </p:nvSpPr>
          <p:spPr bwMode="auto">
            <a:xfrm>
              <a:off x="380" y="1461"/>
              <a:ext cx="348" cy="312"/>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18000" tIns="10800" rIns="18000" bIns="10800"/>
            <a:lstStyle/>
            <a:p>
              <a:pPr algn="ctr"/>
              <a:r>
                <a:rPr lang="en-US" altLang="zh-CN" dirty="0">
                  <a:latin typeface="Times New Roman" pitchFamily="18" charset="0"/>
                </a:rPr>
                <a:t>IV</a:t>
              </a:r>
              <a:endParaRPr lang="en-US" altLang="zh-CN" dirty="0"/>
            </a:p>
          </p:txBody>
        </p:sp>
        <p:sp>
          <p:nvSpPr>
            <p:cNvPr id="20" name="AutoShape 49"/>
            <p:cNvSpPr>
              <a:spLocks noChangeArrowheads="1"/>
            </p:cNvSpPr>
            <p:nvPr/>
          </p:nvSpPr>
          <p:spPr bwMode="auto">
            <a:xfrm>
              <a:off x="1032" y="1476"/>
              <a:ext cx="181" cy="156"/>
            </a:xfrm>
            <a:prstGeom prst="flowChartOr">
              <a:avLst/>
            </a:prstGeom>
            <a:solidFill>
              <a:srgbClr val="FFFFFF"/>
            </a:solidFill>
            <a:ln w="38100">
              <a:solidFill>
                <a:srgbClr val="692AA2"/>
              </a:solidFill>
              <a:round/>
              <a:headEnd/>
              <a:tailEnd/>
            </a:ln>
          </p:spPr>
          <p:txBody>
            <a:bodyPr/>
            <a:lstStyle/>
            <a:p>
              <a:endParaRPr lang="zh-CN" altLang="en-US"/>
            </a:p>
          </p:txBody>
        </p:sp>
        <p:sp>
          <p:nvSpPr>
            <p:cNvPr id="21" name="AutoShape 50"/>
            <p:cNvSpPr>
              <a:spLocks noChangeArrowheads="1"/>
            </p:cNvSpPr>
            <p:nvPr/>
          </p:nvSpPr>
          <p:spPr bwMode="auto">
            <a:xfrm>
              <a:off x="2508" y="1524"/>
              <a:ext cx="180" cy="156"/>
            </a:xfrm>
            <a:prstGeom prst="flowChartOr">
              <a:avLst/>
            </a:prstGeom>
            <a:solidFill>
              <a:srgbClr val="FFFFFF"/>
            </a:solidFill>
            <a:ln w="38100">
              <a:solidFill>
                <a:srgbClr val="692AA2"/>
              </a:solidFill>
              <a:round/>
              <a:headEnd/>
              <a:tailEnd/>
            </a:ln>
          </p:spPr>
          <p:txBody>
            <a:bodyPr/>
            <a:lstStyle/>
            <a:p>
              <a:endParaRPr lang="zh-CN" altLang="en-US"/>
            </a:p>
          </p:txBody>
        </p:sp>
        <p:sp>
          <p:nvSpPr>
            <p:cNvPr id="22" name="AutoShape 51"/>
            <p:cNvSpPr>
              <a:spLocks noChangeArrowheads="1"/>
            </p:cNvSpPr>
            <p:nvPr/>
          </p:nvSpPr>
          <p:spPr bwMode="auto">
            <a:xfrm>
              <a:off x="4860" y="1560"/>
              <a:ext cx="181" cy="156"/>
            </a:xfrm>
            <a:prstGeom prst="flowChartOr">
              <a:avLst/>
            </a:prstGeom>
            <a:solidFill>
              <a:srgbClr val="FFFFFF"/>
            </a:solidFill>
            <a:ln w="38100">
              <a:solidFill>
                <a:srgbClr val="692AA2"/>
              </a:solidFill>
              <a:round/>
              <a:headEnd/>
              <a:tailEnd/>
            </a:ln>
          </p:spPr>
          <p:txBody>
            <a:bodyPr/>
            <a:lstStyle/>
            <a:p>
              <a:endParaRPr lang="zh-CN" altLang="en-US"/>
            </a:p>
          </p:txBody>
        </p:sp>
        <p:sp>
          <p:nvSpPr>
            <p:cNvPr id="23" name="Line 52"/>
            <p:cNvSpPr>
              <a:spLocks noChangeShapeType="1"/>
            </p:cNvSpPr>
            <p:nvPr/>
          </p:nvSpPr>
          <p:spPr bwMode="auto">
            <a:xfrm flipH="1">
              <a:off x="3539" y="180"/>
              <a:ext cx="1" cy="1452"/>
            </a:xfrm>
            <a:prstGeom prst="line">
              <a:avLst/>
            </a:prstGeom>
            <a:noFill/>
            <a:ln w="28575">
              <a:solidFill>
                <a:srgbClr val="FF0000"/>
              </a:solidFill>
              <a:round/>
              <a:headEnd/>
              <a:tailEnd/>
            </a:ln>
          </p:spPr>
          <p:txBody>
            <a:bodyPr/>
            <a:lstStyle/>
            <a:p>
              <a:endParaRPr lang="zh-CN" altLang="en-US"/>
            </a:p>
          </p:txBody>
        </p:sp>
        <p:sp>
          <p:nvSpPr>
            <p:cNvPr id="24" name="Text Box 53"/>
            <p:cNvSpPr txBox="1">
              <a:spLocks noChangeArrowheads="1"/>
            </p:cNvSpPr>
            <p:nvPr/>
          </p:nvSpPr>
          <p:spPr bwMode="auto">
            <a:xfrm>
              <a:off x="3960" y="1344"/>
              <a:ext cx="525" cy="384"/>
            </a:xfrm>
            <a:prstGeom prst="rect">
              <a:avLst/>
            </a:prstGeom>
            <a:solidFill>
              <a:srgbClr val="FFFFFF"/>
            </a:solidFill>
            <a:ln w="9525">
              <a:noFill/>
              <a:miter lim="800000"/>
              <a:headEnd/>
              <a:tailEnd/>
            </a:ln>
            <a:effectLst/>
          </p:spPr>
          <p:txBody>
            <a:bodyPr/>
            <a:lstStyle/>
            <a:p>
              <a:pPr algn="just"/>
              <a:r>
                <a:rPr lang="en-US" altLang="zh-CN">
                  <a:latin typeface="Times New Roman" pitchFamily="18" charset="0"/>
                </a:rPr>
                <a:t>....</a:t>
              </a:r>
              <a:endParaRPr lang="en-US" altLang="zh-CN"/>
            </a:p>
          </p:txBody>
        </p:sp>
        <p:cxnSp>
          <p:nvCxnSpPr>
            <p:cNvPr id="25" name="AutoShape 54"/>
            <p:cNvCxnSpPr>
              <a:cxnSpLocks noChangeShapeType="1"/>
              <a:stCxn id="10" idx="2"/>
              <a:endCxn id="11" idx="0"/>
            </p:cNvCxnSpPr>
            <p:nvPr/>
          </p:nvCxnSpPr>
          <p:spPr bwMode="auto">
            <a:xfrm flipH="1">
              <a:off x="1131" y="348"/>
              <a:ext cx="10" cy="408"/>
            </a:xfrm>
            <a:prstGeom prst="straightConnector1">
              <a:avLst/>
            </a:prstGeom>
            <a:noFill/>
            <a:ln w="28575">
              <a:solidFill>
                <a:srgbClr val="FF0000"/>
              </a:solidFill>
              <a:round/>
              <a:headEnd/>
              <a:tailEnd type="stealth" w="sm" len="med"/>
            </a:ln>
            <a:effectLst/>
          </p:spPr>
        </p:cxnSp>
        <p:cxnSp>
          <p:nvCxnSpPr>
            <p:cNvPr id="26" name="AutoShape 55"/>
            <p:cNvCxnSpPr>
              <a:cxnSpLocks noChangeShapeType="1"/>
              <a:stCxn id="11" idx="2"/>
              <a:endCxn id="20" idx="0"/>
            </p:cNvCxnSpPr>
            <p:nvPr/>
          </p:nvCxnSpPr>
          <p:spPr bwMode="auto">
            <a:xfrm flipH="1">
              <a:off x="1123" y="1068"/>
              <a:ext cx="8" cy="408"/>
            </a:xfrm>
            <a:prstGeom prst="straightConnector1">
              <a:avLst/>
            </a:prstGeom>
            <a:noFill/>
            <a:ln w="28575">
              <a:solidFill>
                <a:srgbClr val="FF0000"/>
              </a:solidFill>
              <a:round/>
              <a:headEnd/>
              <a:tailEnd type="stealth" w="sm" len="med"/>
            </a:ln>
            <a:effectLst/>
          </p:spPr>
        </p:cxnSp>
        <p:cxnSp>
          <p:nvCxnSpPr>
            <p:cNvPr id="27" name="AutoShape 56"/>
            <p:cNvCxnSpPr>
              <a:cxnSpLocks noChangeShapeType="1"/>
              <a:stCxn id="20" idx="4"/>
              <a:endCxn id="12" idx="0"/>
            </p:cNvCxnSpPr>
            <p:nvPr/>
          </p:nvCxnSpPr>
          <p:spPr bwMode="auto">
            <a:xfrm>
              <a:off x="1123" y="1632"/>
              <a:ext cx="3" cy="288"/>
            </a:xfrm>
            <a:prstGeom prst="straightConnector1">
              <a:avLst/>
            </a:prstGeom>
            <a:noFill/>
            <a:ln w="28575">
              <a:solidFill>
                <a:srgbClr val="FF0000"/>
              </a:solidFill>
              <a:round/>
              <a:headEnd/>
              <a:tailEnd type="stealth" w="sm" len="med"/>
            </a:ln>
            <a:effectLst/>
          </p:spPr>
        </p:cxnSp>
        <p:cxnSp>
          <p:nvCxnSpPr>
            <p:cNvPr id="28" name="AutoShape 57"/>
            <p:cNvCxnSpPr>
              <a:cxnSpLocks noChangeShapeType="1"/>
              <a:stCxn id="13" idx="2"/>
              <a:endCxn id="14" idx="0"/>
            </p:cNvCxnSpPr>
            <p:nvPr/>
          </p:nvCxnSpPr>
          <p:spPr bwMode="auto">
            <a:xfrm>
              <a:off x="2591" y="336"/>
              <a:ext cx="3" cy="432"/>
            </a:xfrm>
            <a:prstGeom prst="straightConnector1">
              <a:avLst/>
            </a:prstGeom>
            <a:noFill/>
            <a:ln w="28575">
              <a:solidFill>
                <a:srgbClr val="FF0000"/>
              </a:solidFill>
              <a:round/>
              <a:headEnd/>
              <a:tailEnd type="stealth" w="sm" len="med"/>
            </a:ln>
            <a:effectLst/>
          </p:spPr>
        </p:cxnSp>
        <p:cxnSp>
          <p:nvCxnSpPr>
            <p:cNvPr id="29" name="AutoShape 58"/>
            <p:cNvCxnSpPr>
              <a:cxnSpLocks noChangeShapeType="1"/>
              <a:stCxn id="14" idx="2"/>
              <a:endCxn id="21" idx="0"/>
            </p:cNvCxnSpPr>
            <p:nvPr/>
          </p:nvCxnSpPr>
          <p:spPr bwMode="auto">
            <a:xfrm>
              <a:off x="2594" y="1080"/>
              <a:ext cx="4" cy="444"/>
            </a:xfrm>
            <a:prstGeom prst="straightConnector1">
              <a:avLst/>
            </a:prstGeom>
            <a:noFill/>
            <a:ln w="28575">
              <a:solidFill>
                <a:srgbClr val="FF0000"/>
              </a:solidFill>
              <a:round/>
              <a:headEnd/>
              <a:tailEnd type="stealth" w="sm" len="med"/>
            </a:ln>
            <a:effectLst/>
          </p:spPr>
        </p:cxnSp>
        <p:cxnSp>
          <p:nvCxnSpPr>
            <p:cNvPr id="30" name="AutoShape 59"/>
            <p:cNvCxnSpPr>
              <a:cxnSpLocks noChangeShapeType="1"/>
              <a:stCxn id="21" idx="4"/>
              <a:endCxn id="15" idx="0"/>
            </p:cNvCxnSpPr>
            <p:nvPr/>
          </p:nvCxnSpPr>
          <p:spPr bwMode="auto">
            <a:xfrm>
              <a:off x="2598" y="1680"/>
              <a:ext cx="13" cy="252"/>
            </a:xfrm>
            <a:prstGeom prst="straightConnector1">
              <a:avLst/>
            </a:prstGeom>
            <a:noFill/>
            <a:ln w="28575">
              <a:solidFill>
                <a:srgbClr val="FF0000"/>
              </a:solidFill>
              <a:round/>
              <a:headEnd/>
              <a:tailEnd type="stealth" w="sm" len="med"/>
            </a:ln>
            <a:effectLst/>
          </p:spPr>
        </p:cxnSp>
        <p:cxnSp>
          <p:nvCxnSpPr>
            <p:cNvPr id="31" name="AutoShape 60"/>
            <p:cNvCxnSpPr>
              <a:cxnSpLocks noChangeShapeType="1"/>
              <a:stCxn id="17" idx="2"/>
              <a:endCxn id="22" idx="0"/>
            </p:cNvCxnSpPr>
            <p:nvPr/>
          </p:nvCxnSpPr>
          <p:spPr bwMode="auto">
            <a:xfrm>
              <a:off x="4942" y="1068"/>
              <a:ext cx="9" cy="492"/>
            </a:xfrm>
            <a:prstGeom prst="straightConnector1">
              <a:avLst/>
            </a:prstGeom>
            <a:noFill/>
            <a:ln w="28575">
              <a:solidFill>
                <a:srgbClr val="FF0000"/>
              </a:solidFill>
              <a:round/>
              <a:headEnd/>
              <a:tailEnd type="stealth" w="sm" len="med"/>
            </a:ln>
            <a:effectLst/>
          </p:spPr>
        </p:cxnSp>
        <p:cxnSp>
          <p:nvCxnSpPr>
            <p:cNvPr id="32" name="AutoShape 61"/>
            <p:cNvCxnSpPr>
              <a:cxnSpLocks noChangeShapeType="1"/>
              <a:stCxn id="40" idx="1"/>
              <a:endCxn id="21" idx="2"/>
            </p:cNvCxnSpPr>
            <p:nvPr/>
          </p:nvCxnSpPr>
          <p:spPr bwMode="auto">
            <a:xfrm flipV="1">
              <a:off x="1740" y="1602"/>
              <a:ext cx="768" cy="30"/>
            </a:xfrm>
            <a:prstGeom prst="straightConnector1">
              <a:avLst/>
            </a:prstGeom>
            <a:noFill/>
            <a:ln w="28575">
              <a:solidFill>
                <a:srgbClr val="FF0000"/>
              </a:solidFill>
              <a:round/>
              <a:headEnd/>
              <a:tailEnd type="stealth" w="sm" len="med"/>
            </a:ln>
            <a:effectLst/>
          </p:spPr>
        </p:cxnSp>
        <p:cxnSp>
          <p:nvCxnSpPr>
            <p:cNvPr id="33" name="AutoShape 62"/>
            <p:cNvCxnSpPr>
              <a:cxnSpLocks noChangeShapeType="1"/>
              <a:stCxn id="22" idx="4"/>
              <a:endCxn id="18" idx="0"/>
            </p:cNvCxnSpPr>
            <p:nvPr/>
          </p:nvCxnSpPr>
          <p:spPr bwMode="auto">
            <a:xfrm>
              <a:off x="4951" y="1716"/>
              <a:ext cx="10" cy="216"/>
            </a:xfrm>
            <a:prstGeom prst="straightConnector1">
              <a:avLst/>
            </a:prstGeom>
            <a:noFill/>
            <a:ln w="28575">
              <a:solidFill>
                <a:srgbClr val="FF0000"/>
              </a:solidFill>
              <a:round/>
              <a:headEnd/>
              <a:tailEnd type="stealth" w="sm" len="med"/>
            </a:ln>
            <a:effectLst/>
          </p:spPr>
        </p:cxnSp>
        <p:cxnSp>
          <p:nvCxnSpPr>
            <p:cNvPr id="34" name="AutoShape 63"/>
            <p:cNvCxnSpPr>
              <a:cxnSpLocks noChangeShapeType="1"/>
              <a:stCxn id="16" idx="2"/>
              <a:endCxn id="17" idx="0"/>
            </p:cNvCxnSpPr>
            <p:nvPr/>
          </p:nvCxnSpPr>
          <p:spPr bwMode="auto">
            <a:xfrm>
              <a:off x="4937" y="312"/>
              <a:ext cx="5" cy="444"/>
            </a:xfrm>
            <a:prstGeom prst="straightConnector1">
              <a:avLst/>
            </a:prstGeom>
            <a:noFill/>
            <a:ln w="28575">
              <a:solidFill>
                <a:srgbClr val="FF0000"/>
              </a:solidFill>
              <a:round/>
              <a:headEnd/>
              <a:tailEnd type="stealth" w="sm" len="med"/>
            </a:ln>
            <a:effectLst/>
          </p:spPr>
        </p:cxnSp>
        <p:cxnSp>
          <p:nvCxnSpPr>
            <p:cNvPr id="35" name="AutoShape 64"/>
            <p:cNvCxnSpPr>
              <a:cxnSpLocks noChangeShapeType="1"/>
              <a:stCxn id="13" idx="3"/>
              <a:endCxn id="23" idx="0"/>
            </p:cNvCxnSpPr>
            <p:nvPr/>
          </p:nvCxnSpPr>
          <p:spPr bwMode="auto">
            <a:xfrm>
              <a:off x="3012" y="180"/>
              <a:ext cx="529" cy="1"/>
            </a:xfrm>
            <a:prstGeom prst="straightConnector1">
              <a:avLst/>
            </a:prstGeom>
            <a:noFill/>
            <a:ln w="28575">
              <a:solidFill>
                <a:srgbClr val="FF0000"/>
              </a:solidFill>
              <a:round/>
              <a:headEnd/>
              <a:tailEnd/>
            </a:ln>
            <a:effectLst/>
          </p:spPr>
        </p:cxnSp>
        <p:cxnSp>
          <p:nvCxnSpPr>
            <p:cNvPr id="36" name="AutoShape 65"/>
            <p:cNvCxnSpPr>
              <a:cxnSpLocks noChangeShapeType="1"/>
            </p:cNvCxnSpPr>
            <p:nvPr/>
          </p:nvCxnSpPr>
          <p:spPr bwMode="auto">
            <a:xfrm>
              <a:off x="698" y="1588"/>
              <a:ext cx="312" cy="1"/>
            </a:xfrm>
            <a:prstGeom prst="straightConnector1">
              <a:avLst/>
            </a:prstGeom>
            <a:noFill/>
            <a:ln w="28575">
              <a:solidFill>
                <a:srgbClr val="FF0000"/>
              </a:solidFill>
              <a:round/>
              <a:headEnd/>
              <a:tailEnd type="stealth" w="sm" len="med"/>
            </a:ln>
            <a:effectLst/>
          </p:spPr>
        </p:cxnSp>
        <p:sp>
          <p:nvSpPr>
            <p:cNvPr id="37" name="Line 66"/>
            <p:cNvSpPr>
              <a:spLocks noChangeShapeType="1"/>
            </p:cNvSpPr>
            <p:nvPr/>
          </p:nvSpPr>
          <p:spPr bwMode="auto">
            <a:xfrm>
              <a:off x="3540" y="1632"/>
              <a:ext cx="360" cy="1"/>
            </a:xfrm>
            <a:prstGeom prst="line">
              <a:avLst/>
            </a:prstGeom>
            <a:noFill/>
            <a:ln w="28575">
              <a:solidFill>
                <a:srgbClr val="FF0000"/>
              </a:solidFill>
              <a:round/>
              <a:headEnd/>
              <a:tailEnd type="stealth" w="sm" len="med"/>
            </a:ln>
            <a:effectLst/>
          </p:spPr>
          <p:txBody>
            <a:bodyPr/>
            <a:lstStyle/>
            <a:p>
              <a:endParaRPr lang="zh-CN" altLang="en-US"/>
            </a:p>
          </p:txBody>
        </p:sp>
        <p:sp>
          <p:nvSpPr>
            <p:cNvPr id="38" name="Line 67"/>
            <p:cNvSpPr>
              <a:spLocks noChangeShapeType="1"/>
            </p:cNvSpPr>
            <p:nvPr/>
          </p:nvSpPr>
          <p:spPr bwMode="auto">
            <a:xfrm>
              <a:off x="4500" y="1620"/>
              <a:ext cx="360" cy="1"/>
            </a:xfrm>
            <a:prstGeom prst="line">
              <a:avLst/>
            </a:prstGeom>
            <a:noFill/>
            <a:ln w="28575">
              <a:solidFill>
                <a:srgbClr val="FF0000"/>
              </a:solidFill>
              <a:round/>
              <a:headEnd/>
              <a:tailEnd type="stealth" w="sm" len="med"/>
            </a:ln>
            <a:effectLst/>
          </p:spPr>
          <p:txBody>
            <a:bodyPr/>
            <a:lstStyle/>
            <a:p>
              <a:endParaRPr lang="zh-CN" altLang="en-US"/>
            </a:p>
          </p:txBody>
        </p:sp>
        <p:sp>
          <p:nvSpPr>
            <p:cNvPr id="39" name="Line 68"/>
            <p:cNvSpPr>
              <a:spLocks noChangeShapeType="1"/>
            </p:cNvSpPr>
            <p:nvPr/>
          </p:nvSpPr>
          <p:spPr bwMode="auto">
            <a:xfrm>
              <a:off x="1560" y="228"/>
              <a:ext cx="180" cy="1"/>
            </a:xfrm>
            <a:prstGeom prst="line">
              <a:avLst/>
            </a:prstGeom>
            <a:noFill/>
            <a:ln w="28575">
              <a:solidFill>
                <a:srgbClr val="FF0000"/>
              </a:solidFill>
              <a:round/>
              <a:headEnd/>
              <a:tailEnd/>
            </a:ln>
            <a:effectLst/>
          </p:spPr>
          <p:txBody>
            <a:bodyPr/>
            <a:lstStyle/>
            <a:p>
              <a:endParaRPr lang="zh-CN" altLang="en-US"/>
            </a:p>
          </p:txBody>
        </p:sp>
        <p:sp>
          <p:nvSpPr>
            <p:cNvPr id="40" name="Line 69"/>
            <p:cNvSpPr>
              <a:spLocks noChangeShapeType="1"/>
            </p:cNvSpPr>
            <p:nvPr/>
          </p:nvSpPr>
          <p:spPr bwMode="auto">
            <a:xfrm>
              <a:off x="1739" y="228"/>
              <a:ext cx="1" cy="1404"/>
            </a:xfrm>
            <a:prstGeom prst="line">
              <a:avLst/>
            </a:prstGeom>
            <a:noFill/>
            <a:ln w="28575">
              <a:solidFill>
                <a:srgbClr val="FF0000"/>
              </a:solidFill>
              <a:round/>
              <a:headEnd/>
              <a:tailEnd/>
            </a:ln>
            <a:effectLst/>
          </p:spPr>
          <p:txBody>
            <a:bodyPr/>
            <a:lstStyle/>
            <a:p>
              <a:endParaRPr lang="zh-CN" altLang="en-US"/>
            </a:p>
          </p:txBody>
        </p:sp>
      </p:gr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400" dirty="0" smtClean="0">
                <a:solidFill>
                  <a:srgbClr val="FF00FF"/>
                </a:solidFill>
              </a:rPr>
              <a:t>密文组不仅与当前明文组有关，而且通过反馈与以前的明文组有关</a:t>
            </a:r>
            <a:endParaRPr lang="en-US" altLang="zh-CN" sz="2400" dirty="0" smtClean="0">
              <a:solidFill>
                <a:srgbClr val="FF00FF"/>
              </a:solidFill>
            </a:endParaRPr>
          </a:p>
          <a:p>
            <a:endParaRPr lang="zh-CN" altLang="en-US" sz="2400" dirty="0" smtClean="0">
              <a:solidFill>
                <a:srgbClr val="FF00FF"/>
              </a:solidFill>
            </a:endParaRPr>
          </a:p>
          <a:p>
            <a:pPr>
              <a:spcAft>
                <a:spcPts val="600"/>
              </a:spcAft>
            </a:pPr>
            <a:r>
              <a:rPr lang="en-US" altLang="zh-CN" sz="2400" dirty="0" smtClean="0">
                <a:solidFill>
                  <a:schemeClr val="tx2"/>
                </a:solidFill>
              </a:rPr>
              <a:t>CBC</a:t>
            </a:r>
            <a:r>
              <a:rPr lang="zh-CN" altLang="en-US" sz="2400" dirty="0" smtClean="0">
                <a:solidFill>
                  <a:schemeClr val="tx2"/>
                </a:solidFill>
              </a:rPr>
              <a:t>的传播错误</a:t>
            </a:r>
          </a:p>
          <a:p>
            <a:pPr marL="857250" lvl="1" indent="-457200">
              <a:spcAft>
                <a:spcPts val="600"/>
              </a:spcAft>
              <a:buFont typeface="+mj-lt"/>
              <a:buAutoNum type="arabicPeriod"/>
            </a:pPr>
            <a:r>
              <a:rPr lang="zh-CN" altLang="en-US" b="1" dirty="0" smtClean="0">
                <a:solidFill>
                  <a:srgbClr val="FF0000"/>
                </a:solidFill>
              </a:rPr>
              <a:t>明文有一分组有错</a:t>
            </a:r>
            <a:r>
              <a:rPr lang="zh-CN" altLang="en-US" dirty="0" smtClean="0"/>
              <a:t>，会使以后的密文组都受影响，但经解密后，除原来有误的一组外，其后各组明文都正确地恢复</a:t>
            </a:r>
          </a:p>
          <a:p>
            <a:pPr marL="857250" lvl="1" indent="-457200">
              <a:spcAft>
                <a:spcPts val="600"/>
              </a:spcAft>
              <a:buFont typeface="+mj-lt"/>
              <a:buAutoNum type="arabicPeriod"/>
            </a:pPr>
            <a:r>
              <a:rPr lang="zh-CN" altLang="en-US" dirty="0" smtClean="0"/>
              <a:t>若传送过程中</a:t>
            </a:r>
            <a:r>
              <a:rPr lang="zh-CN" altLang="en-US" b="1" dirty="0" smtClean="0">
                <a:solidFill>
                  <a:srgbClr val="FF0000"/>
                </a:solidFill>
              </a:rPr>
              <a:t>某组密文组出错时</a:t>
            </a:r>
            <a:r>
              <a:rPr lang="zh-CN" altLang="en-US" dirty="0" smtClean="0"/>
              <a:t>，则该组恢复的明文和下一组恢复数据出错。再后面的组将不受影响</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107</a:t>
            </a:fld>
            <a:endParaRPr lang="en-US" altLang="zh-CN"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密码反馈模式</a:t>
            </a:r>
            <a:r>
              <a:rPr lang="en-US" altLang="zh-CN" dirty="0" smtClean="0"/>
              <a:t>(CFB)</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108</a:t>
            </a:fld>
            <a:endParaRPr lang="en-US" altLang="zh-CN" dirty="0"/>
          </a:p>
        </p:txBody>
      </p:sp>
      <p:grpSp>
        <p:nvGrpSpPr>
          <p:cNvPr id="7" name="Group 6"/>
          <p:cNvGrpSpPr>
            <a:grpSpLocks/>
          </p:cNvGrpSpPr>
          <p:nvPr/>
        </p:nvGrpSpPr>
        <p:grpSpPr bwMode="auto">
          <a:xfrm>
            <a:off x="457200" y="1981200"/>
            <a:ext cx="8305800" cy="4191000"/>
            <a:chOff x="0" y="0"/>
            <a:chExt cx="6840" cy="3336"/>
          </a:xfrm>
        </p:grpSpPr>
        <p:sp>
          <p:nvSpPr>
            <p:cNvPr id="8" name="AutoShape 7"/>
            <p:cNvSpPr>
              <a:spLocks noChangeAspect="1" noChangeArrowheads="1"/>
            </p:cNvSpPr>
            <p:nvPr/>
          </p:nvSpPr>
          <p:spPr bwMode="auto">
            <a:xfrm>
              <a:off x="0" y="0"/>
              <a:ext cx="6840" cy="3336"/>
            </a:xfrm>
            <a:prstGeom prst="rect">
              <a:avLst/>
            </a:prstGeom>
            <a:noFill/>
            <a:ln w="9525">
              <a:noFill/>
              <a:miter lim="800000"/>
              <a:headEnd/>
              <a:tailEnd/>
            </a:ln>
          </p:spPr>
          <p:txBody>
            <a:bodyPr/>
            <a:lstStyle/>
            <a:p>
              <a:endParaRPr lang="zh-CN" altLang="en-US"/>
            </a:p>
          </p:txBody>
        </p:sp>
        <p:sp>
          <p:nvSpPr>
            <p:cNvPr id="9" name="Text Box 8"/>
            <p:cNvSpPr txBox="1">
              <a:spLocks noChangeArrowheads="1"/>
            </p:cNvSpPr>
            <p:nvPr/>
          </p:nvSpPr>
          <p:spPr bwMode="auto">
            <a:xfrm>
              <a:off x="3060" y="2616"/>
              <a:ext cx="390" cy="295"/>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ctr"/>
              <a:r>
                <a:rPr lang="en-US" altLang="zh-CN" sz="1600">
                  <a:latin typeface="Times New Roman" pitchFamily="18" charset="0"/>
                </a:rPr>
                <a:t>C</a:t>
              </a:r>
              <a:r>
                <a:rPr lang="en-US" altLang="zh-CN" sz="1600" baseline="-25000">
                  <a:latin typeface="Times New Roman" pitchFamily="18" charset="0"/>
                </a:rPr>
                <a:t>2</a:t>
              </a:r>
              <a:endParaRPr lang="en-US" altLang="zh-CN" sz="1600"/>
            </a:p>
          </p:txBody>
        </p:sp>
        <p:sp>
          <p:nvSpPr>
            <p:cNvPr id="10" name="Text Box 9"/>
            <p:cNvSpPr txBox="1">
              <a:spLocks noChangeArrowheads="1"/>
            </p:cNvSpPr>
            <p:nvPr/>
          </p:nvSpPr>
          <p:spPr bwMode="auto">
            <a:xfrm>
              <a:off x="5580" y="2616"/>
              <a:ext cx="300" cy="283"/>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just"/>
              <a:r>
                <a:rPr lang="en-US" altLang="zh-CN" sz="1600">
                  <a:latin typeface="Times New Roman" pitchFamily="18" charset="0"/>
                </a:rPr>
                <a:t>C</a:t>
              </a:r>
              <a:r>
                <a:rPr lang="en-US" altLang="zh-CN" sz="1600" baseline="-25000">
                  <a:latin typeface="Times New Roman" pitchFamily="18" charset="0"/>
                </a:rPr>
                <a:t>m</a:t>
              </a:r>
              <a:endParaRPr lang="en-US" altLang="zh-CN" sz="1600"/>
            </a:p>
          </p:txBody>
        </p:sp>
        <p:sp>
          <p:nvSpPr>
            <p:cNvPr id="11" name="Text Box 10"/>
            <p:cNvSpPr txBox="1">
              <a:spLocks noChangeArrowheads="1"/>
            </p:cNvSpPr>
            <p:nvPr/>
          </p:nvSpPr>
          <p:spPr bwMode="auto">
            <a:xfrm>
              <a:off x="1080" y="2616"/>
              <a:ext cx="255" cy="295"/>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ctr"/>
              <a:r>
                <a:rPr lang="en-US" altLang="zh-CN" sz="1600" dirty="0">
                  <a:latin typeface="Times New Roman" pitchFamily="18" charset="0"/>
                </a:rPr>
                <a:t>C</a:t>
              </a:r>
              <a:r>
                <a:rPr lang="en-US" altLang="zh-CN" sz="1600" baseline="-25000" dirty="0">
                  <a:latin typeface="Times New Roman" pitchFamily="18" charset="0"/>
                </a:rPr>
                <a:t>1</a:t>
              </a:r>
              <a:endParaRPr lang="en-US" altLang="zh-CN" sz="1600" dirty="0"/>
            </a:p>
          </p:txBody>
        </p:sp>
        <p:grpSp>
          <p:nvGrpSpPr>
            <p:cNvPr id="12" name="Group 11"/>
            <p:cNvGrpSpPr>
              <a:grpSpLocks/>
            </p:cNvGrpSpPr>
            <p:nvPr/>
          </p:nvGrpSpPr>
          <p:grpSpPr bwMode="auto">
            <a:xfrm>
              <a:off x="2505" y="432"/>
              <a:ext cx="1251" cy="312"/>
              <a:chOff x="0" y="0"/>
              <a:chExt cx="1251" cy="312"/>
            </a:xfrm>
          </p:grpSpPr>
          <p:sp>
            <p:nvSpPr>
              <p:cNvPr id="68" name="Text Box 12"/>
              <p:cNvSpPr txBox="1">
                <a:spLocks noChangeArrowheads="1"/>
              </p:cNvSpPr>
              <p:nvPr/>
            </p:nvSpPr>
            <p:spPr bwMode="auto">
              <a:xfrm>
                <a:off x="0" y="0"/>
                <a:ext cx="706"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just"/>
                <a:r>
                  <a:rPr lang="en-US" altLang="zh-CN" sz="1600">
                    <a:latin typeface="Times New Roman" pitchFamily="18" charset="0"/>
                  </a:rPr>
                  <a:t>64 -j</a:t>
                </a:r>
                <a:r>
                  <a:rPr lang="zh-CN" altLang="en-US" sz="1600">
                    <a:latin typeface="Times New Roman" pitchFamily="18" charset="0"/>
                  </a:rPr>
                  <a:t>比特</a:t>
                </a:r>
                <a:endParaRPr lang="zh-CN" altLang="en-US" sz="1600"/>
              </a:p>
            </p:txBody>
          </p:sp>
          <p:sp>
            <p:nvSpPr>
              <p:cNvPr id="69" name="Text Box 13"/>
              <p:cNvSpPr txBox="1">
                <a:spLocks noChangeArrowheads="1"/>
              </p:cNvSpPr>
              <p:nvPr/>
            </p:nvSpPr>
            <p:spPr bwMode="auto">
              <a:xfrm>
                <a:off x="711" y="0"/>
                <a:ext cx="54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just"/>
                <a:r>
                  <a:rPr lang="en-US" altLang="zh-CN" sz="1600">
                    <a:latin typeface="Times New Roman" pitchFamily="18" charset="0"/>
                  </a:rPr>
                  <a:t>j</a:t>
                </a:r>
                <a:r>
                  <a:rPr lang="zh-CN" altLang="en-US" sz="1600">
                    <a:latin typeface="Times New Roman" pitchFamily="18" charset="0"/>
                  </a:rPr>
                  <a:t>比特</a:t>
                </a:r>
                <a:endParaRPr lang="zh-CN" altLang="en-US" sz="1600"/>
              </a:p>
            </p:txBody>
          </p:sp>
        </p:grpSp>
        <p:grpSp>
          <p:nvGrpSpPr>
            <p:cNvPr id="13" name="Group 14"/>
            <p:cNvGrpSpPr>
              <a:grpSpLocks/>
            </p:cNvGrpSpPr>
            <p:nvPr/>
          </p:nvGrpSpPr>
          <p:grpSpPr bwMode="auto">
            <a:xfrm>
              <a:off x="192" y="1944"/>
              <a:ext cx="1695" cy="312"/>
              <a:chOff x="0" y="0"/>
              <a:chExt cx="1695" cy="312"/>
            </a:xfrm>
          </p:grpSpPr>
          <p:sp>
            <p:nvSpPr>
              <p:cNvPr id="66" name="Text Box 15"/>
              <p:cNvSpPr txBox="1">
                <a:spLocks noChangeArrowheads="1"/>
              </p:cNvSpPr>
              <p:nvPr/>
            </p:nvSpPr>
            <p:spPr bwMode="auto">
              <a:xfrm>
                <a:off x="615" y="0"/>
                <a:ext cx="1080" cy="312"/>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sp>
            <p:nvSpPr>
              <p:cNvPr id="67" name="Text Box 16"/>
              <p:cNvSpPr txBox="1">
                <a:spLocks noChangeArrowheads="1"/>
              </p:cNvSpPr>
              <p:nvPr/>
            </p:nvSpPr>
            <p:spPr bwMode="auto">
              <a:xfrm>
                <a:off x="0" y="0"/>
                <a:ext cx="615" cy="312"/>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lIns="18000" tIns="10800" rIns="18000" bIns="10800"/>
              <a:lstStyle/>
              <a:p>
                <a:pPr algn="ctr"/>
                <a:r>
                  <a:rPr lang="zh-CN" altLang="en-US" sz="1600">
                    <a:latin typeface="Times New Roman" pitchFamily="18" charset="0"/>
                  </a:rPr>
                  <a:t>选</a:t>
                </a:r>
                <a:r>
                  <a:rPr lang="en-US" altLang="zh-CN" sz="1600">
                    <a:latin typeface="Times New Roman" pitchFamily="18" charset="0"/>
                  </a:rPr>
                  <a:t>j</a:t>
                </a:r>
                <a:r>
                  <a:rPr lang="zh-CN" altLang="en-US" sz="1600">
                    <a:latin typeface="Times New Roman" pitchFamily="18" charset="0"/>
                  </a:rPr>
                  <a:t>比特</a:t>
                </a:r>
                <a:endParaRPr lang="zh-CN" altLang="en-US" sz="1600"/>
              </a:p>
            </p:txBody>
          </p:sp>
        </p:grpSp>
        <p:sp>
          <p:nvSpPr>
            <p:cNvPr id="14" name="Text Box 17"/>
            <p:cNvSpPr txBox="1">
              <a:spLocks noChangeArrowheads="1"/>
            </p:cNvSpPr>
            <p:nvPr/>
          </p:nvSpPr>
          <p:spPr bwMode="auto">
            <a:xfrm>
              <a:off x="984" y="1092"/>
              <a:ext cx="705"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15" name="Text Box 18"/>
            <p:cNvSpPr txBox="1">
              <a:spLocks noChangeArrowheads="1"/>
            </p:cNvSpPr>
            <p:nvPr/>
          </p:nvSpPr>
          <p:spPr bwMode="auto">
            <a:xfrm>
              <a:off x="314" y="1092"/>
              <a:ext cx="226" cy="312"/>
            </a:xfrm>
            <a:prstGeom prst="rect">
              <a:avLst/>
            </a:prstGeom>
            <a:ln>
              <a:headEnd/>
              <a:tailEnd/>
            </a:ln>
          </p:spPr>
          <p:style>
            <a:lnRef idx="2">
              <a:schemeClr val="dk1"/>
            </a:lnRef>
            <a:fillRef idx="1">
              <a:schemeClr val="lt1"/>
            </a:fillRef>
            <a:effectRef idx="0">
              <a:schemeClr val="dk1"/>
            </a:effectRef>
            <a:fontRef idx="minor">
              <a:schemeClr val="dk1"/>
            </a:fontRef>
          </p:style>
          <p:txBody>
            <a:bodyPr lIns="18000" tIns="10800" rIns="18000" bIns="10800"/>
            <a:lstStyle/>
            <a:p>
              <a:pPr algn="ctr"/>
              <a:r>
                <a:rPr lang="en-US" altLang="zh-CN" sz="1600" dirty="0">
                  <a:latin typeface="Times New Roman" pitchFamily="18" charset="0"/>
                </a:rPr>
                <a:t>K</a:t>
              </a:r>
              <a:endParaRPr lang="en-US" altLang="zh-CN" sz="1600" dirty="0"/>
            </a:p>
          </p:txBody>
        </p:sp>
        <p:grpSp>
          <p:nvGrpSpPr>
            <p:cNvPr id="16" name="Group 19"/>
            <p:cNvGrpSpPr>
              <a:grpSpLocks/>
            </p:cNvGrpSpPr>
            <p:nvPr/>
          </p:nvGrpSpPr>
          <p:grpSpPr bwMode="auto">
            <a:xfrm>
              <a:off x="270" y="432"/>
              <a:ext cx="1338" cy="312"/>
              <a:chOff x="0" y="0"/>
              <a:chExt cx="1338" cy="312"/>
            </a:xfrm>
          </p:grpSpPr>
          <p:sp>
            <p:nvSpPr>
              <p:cNvPr id="64" name="Text Box 20"/>
              <p:cNvSpPr txBox="1">
                <a:spLocks noChangeArrowheads="1"/>
              </p:cNvSpPr>
              <p:nvPr/>
            </p:nvSpPr>
            <p:spPr bwMode="auto">
              <a:xfrm>
                <a:off x="798" y="0"/>
                <a:ext cx="54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en-US" altLang="zh-CN" sz="1600" dirty="0">
                    <a:latin typeface="Times New Roman" pitchFamily="18" charset="0"/>
                  </a:rPr>
                  <a:t>j</a:t>
                </a:r>
                <a:r>
                  <a:rPr lang="zh-CN" altLang="en-US" sz="1600" dirty="0">
                    <a:latin typeface="Times New Roman" pitchFamily="18" charset="0"/>
                  </a:rPr>
                  <a:t>比特</a:t>
                </a:r>
                <a:endParaRPr lang="zh-CN" altLang="en-US" sz="1600" dirty="0"/>
              </a:p>
            </p:txBody>
          </p:sp>
          <p:sp>
            <p:nvSpPr>
              <p:cNvPr id="65" name="Text Box 21"/>
              <p:cNvSpPr txBox="1">
                <a:spLocks noChangeArrowheads="1"/>
              </p:cNvSpPr>
              <p:nvPr/>
            </p:nvSpPr>
            <p:spPr bwMode="auto">
              <a:xfrm>
                <a:off x="0" y="0"/>
                <a:ext cx="81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dirty="0">
                    <a:latin typeface="Times New Roman" pitchFamily="18" charset="0"/>
                  </a:rPr>
                  <a:t>64 -j</a:t>
                </a:r>
                <a:r>
                  <a:rPr lang="zh-CN" altLang="en-US" sz="1600" dirty="0">
                    <a:latin typeface="Times New Roman" pitchFamily="18" charset="0"/>
                  </a:rPr>
                  <a:t>比特</a:t>
                </a:r>
                <a:endParaRPr lang="zh-CN" altLang="en-US" sz="1600" dirty="0"/>
              </a:p>
            </p:txBody>
          </p:sp>
        </p:grpSp>
        <p:sp>
          <p:nvSpPr>
            <p:cNvPr id="17" name="Text Box 22"/>
            <p:cNvSpPr txBox="1">
              <a:spLocks noChangeArrowheads="1"/>
            </p:cNvSpPr>
            <p:nvPr/>
          </p:nvSpPr>
          <p:spPr bwMode="auto">
            <a:xfrm>
              <a:off x="3132" y="1092"/>
              <a:ext cx="720"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18" name="Text Box 23"/>
            <p:cNvSpPr txBox="1">
              <a:spLocks noChangeArrowheads="1"/>
            </p:cNvSpPr>
            <p:nvPr/>
          </p:nvSpPr>
          <p:spPr bwMode="auto">
            <a:xfrm>
              <a:off x="2520" y="1092"/>
              <a:ext cx="270" cy="312"/>
            </a:xfrm>
            <a:prstGeom prst="rect">
              <a:avLst/>
            </a:prstGeom>
            <a:ln>
              <a:headEnd/>
              <a:tailEnd/>
            </a:ln>
          </p:spPr>
          <p:style>
            <a:lnRef idx="2">
              <a:schemeClr val="dk1"/>
            </a:lnRef>
            <a:fillRef idx="1">
              <a:schemeClr val="lt1"/>
            </a:fillRef>
            <a:effectRef idx="0">
              <a:schemeClr val="dk1"/>
            </a:effectRef>
            <a:fontRef idx="minor">
              <a:schemeClr val="dk1"/>
            </a:fontRef>
          </p:style>
          <p:txBody>
            <a:bodyPr lIns="18000" tIns="10800" rIns="18000" bIns="10800"/>
            <a:lstStyle/>
            <a:p>
              <a:pPr algn="ctr"/>
              <a:r>
                <a:rPr lang="en-US" altLang="zh-CN" sz="1600" dirty="0">
                  <a:latin typeface="Times New Roman" pitchFamily="18" charset="0"/>
                </a:rPr>
                <a:t>K</a:t>
              </a:r>
              <a:endParaRPr lang="en-US" altLang="zh-CN" sz="1600" dirty="0"/>
            </a:p>
          </p:txBody>
        </p:sp>
        <p:sp>
          <p:nvSpPr>
            <p:cNvPr id="19" name="Text Box 24"/>
            <p:cNvSpPr txBox="1">
              <a:spLocks noChangeArrowheads="1"/>
            </p:cNvSpPr>
            <p:nvPr/>
          </p:nvSpPr>
          <p:spPr bwMode="auto">
            <a:xfrm>
              <a:off x="5496" y="1056"/>
              <a:ext cx="690"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20" name="Text Box 25"/>
            <p:cNvSpPr txBox="1">
              <a:spLocks noChangeArrowheads="1"/>
            </p:cNvSpPr>
            <p:nvPr/>
          </p:nvSpPr>
          <p:spPr bwMode="auto">
            <a:xfrm>
              <a:off x="4848" y="1056"/>
              <a:ext cx="360" cy="312"/>
            </a:xfrm>
            <a:prstGeom prst="rect">
              <a:avLst/>
            </a:prstGeom>
            <a:ln>
              <a:headEnd/>
              <a:tailEnd/>
            </a:ln>
          </p:spPr>
          <p:style>
            <a:lnRef idx="2">
              <a:schemeClr val="dk1"/>
            </a:lnRef>
            <a:fillRef idx="1">
              <a:schemeClr val="lt1"/>
            </a:fillRef>
            <a:effectRef idx="0">
              <a:schemeClr val="dk1"/>
            </a:effectRef>
            <a:fontRef idx="minor">
              <a:schemeClr val="dk1"/>
            </a:fontRef>
          </p:style>
          <p:txBody>
            <a:bodyPr lIns="18000" tIns="10800" rIns="18000" bIns="10800"/>
            <a:lstStyle/>
            <a:p>
              <a:pPr algn="ctr"/>
              <a:r>
                <a:rPr lang="en-US" altLang="zh-CN" sz="1600" dirty="0">
                  <a:latin typeface="Times New Roman" pitchFamily="18" charset="0"/>
                </a:rPr>
                <a:t>K</a:t>
              </a:r>
              <a:endParaRPr lang="en-US" altLang="zh-CN" sz="1600" dirty="0"/>
            </a:p>
          </p:txBody>
        </p:sp>
        <p:sp>
          <p:nvSpPr>
            <p:cNvPr id="21" name="AutoShape 26"/>
            <p:cNvSpPr>
              <a:spLocks noChangeArrowheads="1"/>
            </p:cNvSpPr>
            <p:nvPr/>
          </p:nvSpPr>
          <p:spPr bwMode="auto">
            <a:xfrm>
              <a:off x="408" y="2412"/>
              <a:ext cx="180" cy="156"/>
            </a:xfrm>
            <a:prstGeom prst="flowChartOr">
              <a:avLst/>
            </a:prstGeom>
            <a:solidFill>
              <a:srgbClr val="FFFFFF"/>
            </a:solidFill>
            <a:ln w="38100">
              <a:solidFill>
                <a:srgbClr val="FF0000"/>
              </a:solidFill>
              <a:round/>
              <a:headEnd/>
              <a:tailEnd/>
            </a:ln>
            <a:effectLst/>
          </p:spPr>
          <p:txBody>
            <a:bodyPr/>
            <a:lstStyle/>
            <a:p>
              <a:endParaRPr lang="zh-CN" altLang="en-US"/>
            </a:p>
          </p:txBody>
        </p:sp>
        <p:sp>
          <p:nvSpPr>
            <p:cNvPr id="22" name="Text Box 27"/>
            <p:cNvSpPr txBox="1">
              <a:spLocks noChangeArrowheads="1"/>
            </p:cNvSpPr>
            <p:nvPr/>
          </p:nvSpPr>
          <p:spPr bwMode="auto">
            <a:xfrm>
              <a:off x="348" y="2916"/>
              <a:ext cx="300" cy="312"/>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18000" tIns="10800" rIns="18000" bIns="10800"/>
            <a:lstStyle/>
            <a:p>
              <a:pPr algn="ctr"/>
              <a:r>
                <a:rPr lang="en-US" altLang="zh-CN" sz="1600" dirty="0">
                  <a:latin typeface="Times New Roman" pitchFamily="18" charset="0"/>
                </a:rPr>
                <a:t>P</a:t>
              </a:r>
              <a:r>
                <a:rPr lang="en-US" altLang="zh-CN" sz="1600" baseline="-25000" dirty="0">
                  <a:latin typeface="Times New Roman" pitchFamily="18" charset="0"/>
                </a:rPr>
                <a:t>1</a:t>
              </a:r>
              <a:endParaRPr lang="en-US" altLang="zh-CN" sz="1600" dirty="0"/>
            </a:p>
          </p:txBody>
        </p:sp>
        <p:sp>
          <p:nvSpPr>
            <p:cNvPr id="23" name="Line 28"/>
            <p:cNvSpPr>
              <a:spLocks noChangeShapeType="1"/>
            </p:cNvSpPr>
            <p:nvPr/>
          </p:nvSpPr>
          <p:spPr bwMode="auto">
            <a:xfrm>
              <a:off x="1977" y="132"/>
              <a:ext cx="1623" cy="1"/>
            </a:xfrm>
            <a:prstGeom prst="line">
              <a:avLst/>
            </a:prstGeom>
            <a:noFill/>
            <a:ln w="28575">
              <a:solidFill>
                <a:srgbClr val="FF00FF"/>
              </a:solidFill>
              <a:round/>
              <a:headEnd/>
              <a:tailEnd/>
            </a:ln>
            <a:effectLst/>
          </p:spPr>
          <p:txBody>
            <a:bodyPr/>
            <a:lstStyle/>
            <a:p>
              <a:endParaRPr lang="zh-CN" altLang="en-US"/>
            </a:p>
          </p:txBody>
        </p:sp>
        <p:sp>
          <p:nvSpPr>
            <p:cNvPr id="24" name="Line 29"/>
            <p:cNvSpPr>
              <a:spLocks noChangeShapeType="1"/>
            </p:cNvSpPr>
            <p:nvPr/>
          </p:nvSpPr>
          <p:spPr bwMode="auto">
            <a:xfrm>
              <a:off x="3597" y="132"/>
              <a:ext cx="1" cy="312"/>
            </a:xfrm>
            <a:prstGeom prst="line">
              <a:avLst/>
            </a:prstGeom>
            <a:noFill/>
            <a:ln w="28575">
              <a:solidFill>
                <a:srgbClr val="FF00FF"/>
              </a:solidFill>
              <a:round/>
              <a:headEnd/>
              <a:tailEnd type="stealth" w="sm" len="med"/>
            </a:ln>
            <a:effectLst/>
          </p:spPr>
          <p:txBody>
            <a:bodyPr/>
            <a:lstStyle/>
            <a:p>
              <a:endParaRPr lang="zh-CN" altLang="en-US"/>
            </a:p>
          </p:txBody>
        </p:sp>
        <p:sp>
          <p:nvSpPr>
            <p:cNvPr id="25" name="Line 30"/>
            <p:cNvSpPr>
              <a:spLocks noChangeShapeType="1"/>
            </p:cNvSpPr>
            <p:nvPr/>
          </p:nvSpPr>
          <p:spPr bwMode="auto">
            <a:xfrm flipH="1">
              <a:off x="1976" y="144"/>
              <a:ext cx="1" cy="2340"/>
            </a:xfrm>
            <a:prstGeom prst="line">
              <a:avLst/>
            </a:prstGeom>
            <a:noFill/>
            <a:ln w="28575">
              <a:solidFill>
                <a:srgbClr val="FF00FF"/>
              </a:solidFill>
              <a:round/>
              <a:headEnd/>
              <a:tailEnd/>
            </a:ln>
            <a:effectLst/>
          </p:spPr>
          <p:txBody>
            <a:bodyPr/>
            <a:lstStyle/>
            <a:p>
              <a:endParaRPr lang="zh-CN" altLang="en-US"/>
            </a:p>
          </p:txBody>
        </p:sp>
        <p:sp>
          <p:nvSpPr>
            <p:cNvPr id="26" name="Line 31"/>
            <p:cNvSpPr>
              <a:spLocks noChangeShapeType="1"/>
            </p:cNvSpPr>
            <p:nvPr/>
          </p:nvSpPr>
          <p:spPr bwMode="auto">
            <a:xfrm>
              <a:off x="576" y="2496"/>
              <a:ext cx="1404" cy="1"/>
            </a:xfrm>
            <a:prstGeom prst="line">
              <a:avLst/>
            </a:prstGeom>
            <a:noFill/>
            <a:ln w="28575">
              <a:solidFill>
                <a:srgbClr val="FF00FF"/>
              </a:solidFill>
              <a:round/>
              <a:headEnd/>
              <a:tailEnd type="stealth" w="sm" len="med"/>
            </a:ln>
            <a:effectLst/>
          </p:spPr>
          <p:txBody>
            <a:bodyPr/>
            <a:lstStyle/>
            <a:p>
              <a:endParaRPr lang="zh-CN" altLang="en-US"/>
            </a:p>
          </p:txBody>
        </p:sp>
        <p:sp>
          <p:nvSpPr>
            <p:cNvPr id="27" name="Text Box 32"/>
            <p:cNvSpPr txBox="1">
              <a:spLocks noChangeArrowheads="1"/>
            </p:cNvSpPr>
            <p:nvPr/>
          </p:nvSpPr>
          <p:spPr bwMode="auto">
            <a:xfrm>
              <a:off x="2484" y="3024"/>
              <a:ext cx="345" cy="312"/>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18000" tIns="10800" rIns="18000" bIns="10800"/>
            <a:lstStyle/>
            <a:p>
              <a:pPr algn="ctr"/>
              <a:r>
                <a:rPr lang="en-US" altLang="zh-CN" sz="1600">
                  <a:latin typeface="Times New Roman" pitchFamily="18" charset="0"/>
                </a:rPr>
                <a:t>P</a:t>
              </a:r>
              <a:r>
                <a:rPr lang="en-US" altLang="zh-CN" sz="1600" baseline="-25000">
                  <a:latin typeface="Times New Roman" pitchFamily="18" charset="0"/>
                </a:rPr>
                <a:t>2</a:t>
              </a:r>
              <a:endParaRPr lang="en-US" altLang="zh-CN" sz="1600"/>
            </a:p>
          </p:txBody>
        </p:sp>
        <p:sp>
          <p:nvSpPr>
            <p:cNvPr id="28" name="Line 33"/>
            <p:cNvSpPr>
              <a:spLocks noChangeShapeType="1"/>
            </p:cNvSpPr>
            <p:nvPr/>
          </p:nvSpPr>
          <p:spPr bwMode="auto">
            <a:xfrm>
              <a:off x="2736" y="2508"/>
              <a:ext cx="1080" cy="1"/>
            </a:xfrm>
            <a:prstGeom prst="line">
              <a:avLst/>
            </a:prstGeom>
            <a:noFill/>
            <a:ln w="28575">
              <a:solidFill>
                <a:srgbClr val="FF00FF"/>
              </a:solidFill>
              <a:round/>
              <a:headEnd/>
              <a:tailEnd type="stealth" w="sm" len="med"/>
            </a:ln>
            <a:effectLst/>
          </p:spPr>
          <p:txBody>
            <a:bodyPr lIns="18000" tIns="10800" rIns="18000" bIns="10800"/>
            <a:lstStyle/>
            <a:p>
              <a:endParaRPr lang="zh-CN" altLang="en-US"/>
            </a:p>
          </p:txBody>
        </p:sp>
        <p:sp>
          <p:nvSpPr>
            <p:cNvPr id="29" name="Text Box 34"/>
            <p:cNvSpPr txBox="1">
              <a:spLocks noChangeArrowheads="1"/>
            </p:cNvSpPr>
            <p:nvPr/>
          </p:nvSpPr>
          <p:spPr bwMode="auto">
            <a:xfrm>
              <a:off x="4812" y="2988"/>
              <a:ext cx="345" cy="312"/>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18000" tIns="10800" rIns="18000" bIns="10800"/>
            <a:lstStyle/>
            <a:p>
              <a:pPr algn="just"/>
              <a:r>
                <a:rPr lang="en-US" altLang="zh-CN" sz="1600">
                  <a:latin typeface="Times New Roman" pitchFamily="18" charset="0"/>
                </a:rPr>
                <a:t>P</a:t>
              </a:r>
              <a:r>
                <a:rPr lang="en-US" altLang="zh-CN" sz="1600" baseline="-25000">
                  <a:latin typeface="Times New Roman" pitchFamily="18" charset="0"/>
                </a:rPr>
                <a:t>m</a:t>
              </a:r>
              <a:endParaRPr lang="en-US" altLang="zh-CN" sz="1600"/>
            </a:p>
          </p:txBody>
        </p:sp>
        <p:sp>
          <p:nvSpPr>
            <p:cNvPr id="30" name="Line 35"/>
            <p:cNvSpPr>
              <a:spLocks noChangeShapeType="1"/>
            </p:cNvSpPr>
            <p:nvPr/>
          </p:nvSpPr>
          <p:spPr bwMode="auto">
            <a:xfrm>
              <a:off x="5076" y="2520"/>
              <a:ext cx="1260" cy="1"/>
            </a:xfrm>
            <a:prstGeom prst="line">
              <a:avLst/>
            </a:prstGeom>
            <a:noFill/>
            <a:ln w="28575">
              <a:solidFill>
                <a:srgbClr val="FF00FF"/>
              </a:solidFill>
              <a:round/>
              <a:headEnd/>
              <a:tailEnd type="stealth" w="sm" len="med"/>
            </a:ln>
            <a:effectLst/>
          </p:spPr>
          <p:txBody>
            <a:bodyPr/>
            <a:lstStyle/>
            <a:p>
              <a:endParaRPr lang="zh-CN" altLang="en-US"/>
            </a:p>
          </p:txBody>
        </p:sp>
        <p:sp>
          <p:nvSpPr>
            <p:cNvPr id="31" name="Line 36"/>
            <p:cNvSpPr>
              <a:spLocks noChangeShapeType="1"/>
            </p:cNvSpPr>
            <p:nvPr/>
          </p:nvSpPr>
          <p:spPr bwMode="auto">
            <a:xfrm>
              <a:off x="4527" y="120"/>
              <a:ext cx="1305" cy="1"/>
            </a:xfrm>
            <a:prstGeom prst="line">
              <a:avLst/>
            </a:prstGeom>
            <a:noFill/>
            <a:ln w="28575">
              <a:solidFill>
                <a:srgbClr val="FF00FF"/>
              </a:solidFill>
              <a:round/>
              <a:headEnd/>
              <a:tailEnd/>
            </a:ln>
            <a:effectLst/>
          </p:spPr>
          <p:txBody>
            <a:bodyPr/>
            <a:lstStyle/>
            <a:p>
              <a:endParaRPr lang="zh-CN" altLang="en-US"/>
            </a:p>
          </p:txBody>
        </p:sp>
        <p:sp>
          <p:nvSpPr>
            <p:cNvPr id="32" name="Line 37"/>
            <p:cNvSpPr>
              <a:spLocks noChangeShapeType="1"/>
            </p:cNvSpPr>
            <p:nvPr/>
          </p:nvSpPr>
          <p:spPr bwMode="auto">
            <a:xfrm>
              <a:off x="5838" y="120"/>
              <a:ext cx="1" cy="312"/>
            </a:xfrm>
            <a:prstGeom prst="line">
              <a:avLst/>
            </a:prstGeom>
            <a:noFill/>
            <a:ln w="28575">
              <a:solidFill>
                <a:srgbClr val="FF00FF"/>
              </a:solidFill>
              <a:round/>
              <a:headEnd/>
              <a:tailEnd type="stealth" w="sm" len="med"/>
            </a:ln>
            <a:effectLst/>
          </p:spPr>
          <p:txBody>
            <a:bodyPr/>
            <a:lstStyle/>
            <a:p>
              <a:endParaRPr lang="zh-CN" altLang="en-US"/>
            </a:p>
          </p:txBody>
        </p:sp>
        <p:sp>
          <p:nvSpPr>
            <p:cNvPr id="33" name="Text Box 38"/>
            <p:cNvSpPr txBox="1">
              <a:spLocks noChangeArrowheads="1"/>
            </p:cNvSpPr>
            <p:nvPr/>
          </p:nvSpPr>
          <p:spPr bwMode="auto">
            <a:xfrm>
              <a:off x="4152" y="0"/>
              <a:ext cx="525"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C</a:t>
              </a:r>
              <a:r>
                <a:rPr lang="en-US" altLang="zh-CN" sz="1600" baseline="-25000">
                  <a:latin typeface="Times New Roman" pitchFamily="18" charset="0"/>
                </a:rPr>
                <a:t>m-1</a:t>
              </a:r>
              <a:endParaRPr lang="en-US" altLang="zh-CN" sz="1600"/>
            </a:p>
          </p:txBody>
        </p:sp>
        <p:sp>
          <p:nvSpPr>
            <p:cNvPr id="34" name="Line 39"/>
            <p:cNvSpPr>
              <a:spLocks noChangeShapeType="1"/>
            </p:cNvSpPr>
            <p:nvPr/>
          </p:nvSpPr>
          <p:spPr bwMode="auto">
            <a:xfrm flipH="1">
              <a:off x="4860" y="276"/>
              <a:ext cx="708" cy="1"/>
            </a:xfrm>
            <a:prstGeom prst="line">
              <a:avLst/>
            </a:prstGeom>
            <a:noFill/>
            <a:ln w="38100">
              <a:solidFill>
                <a:srgbClr val="7030A0"/>
              </a:solidFill>
              <a:round/>
              <a:headEnd/>
              <a:tailEnd type="stealth" w="sm" len="med"/>
            </a:ln>
            <a:effectLst/>
          </p:spPr>
          <p:txBody>
            <a:bodyPr/>
            <a:lstStyle/>
            <a:p>
              <a:endParaRPr lang="zh-CN" altLang="en-US"/>
            </a:p>
          </p:txBody>
        </p:sp>
        <p:sp>
          <p:nvSpPr>
            <p:cNvPr id="35" name="Line 40"/>
            <p:cNvSpPr>
              <a:spLocks noChangeShapeType="1"/>
            </p:cNvSpPr>
            <p:nvPr/>
          </p:nvSpPr>
          <p:spPr bwMode="auto">
            <a:xfrm flipH="1">
              <a:off x="2481" y="300"/>
              <a:ext cx="939" cy="1"/>
            </a:xfrm>
            <a:prstGeom prst="line">
              <a:avLst/>
            </a:prstGeom>
            <a:noFill/>
            <a:ln w="38100">
              <a:solidFill>
                <a:srgbClr val="7030A0"/>
              </a:solidFill>
              <a:round/>
              <a:headEnd/>
              <a:tailEnd type="stealth" w="sm" len="med"/>
            </a:ln>
            <a:effectLst/>
          </p:spPr>
          <p:txBody>
            <a:bodyPr/>
            <a:lstStyle/>
            <a:p>
              <a:endParaRPr lang="zh-CN" altLang="en-US"/>
            </a:p>
          </p:txBody>
        </p:sp>
        <p:sp>
          <p:nvSpPr>
            <p:cNvPr id="36" name="Text Box 41"/>
            <p:cNvSpPr txBox="1">
              <a:spLocks noChangeArrowheads="1"/>
            </p:cNvSpPr>
            <p:nvPr/>
          </p:nvSpPr>
          <p:spPr bwMode="auto">
            <a:xfrm>
              <a:off x="375" y="60"/>
              <a:ext cx="1470" cy="312"/>
            </a:xfrm>
            <a:prstGeom prst="rect">
              <a:avLst/>
            </a:prstGeom>
            <a:solidFill>
              <a:srgbClr val="FFFFFF"/>
            </a:solidFill>
            <a:ln w="9525">
              <a:noFill/>
              <a:miter lim="800000"/>
              <a:headEnd/>
              <a:tailEnd/>
            </a:ln>
            <a:effectLst/>
          </p:spPr>
          <p:txBody>
            <a:bodyPr lIns="18000" tIns="10800" rIns="18000" bIns="10800"/>
            <a:lstStyle/>
            <a:p>
              <a:pPr algn="just"/>
              <a:r>
                <a:rPr lang="en-US" altLang="zh-CN" sz="1600" dirty="0" smtClean="0">
                  <a:latin typeface="Times New Roman" pitchFamily="18" charset="0"/>
                </a:rPr>
                <a:t>IV(</a:t>
              </a:r>
              <a:r>
                <a:rPr lang="zh-CN" altLang="en-US" sz="1600" dirty="0" smtClean="0">
                  <a:latin typeface="Times New Roman" pitchFamily="18" charset="0"/>
                </a:rPr>
                <a:t>移位寄存器</a:t>
              </a:r>
              <a:r>
                <a:rPr lang="en-US" altLang="zh-CN" sz="1600" dirty="0" smtClean="0">
                  <a:latin typeface="Times New Roman" pitchFamily="18" charset="0"/>
                </a:rPr>
                <a:t>)</a:t>
              </a:r>
              <a:endParaRPr lang="en-US" altLang="zh-CN" sz="1600" dirty="0"/>
            </a:p>
          </p:txBody>
        </p:sp>
        <p:sp>
          <p:nvSpPr>
            <p:cNvPr id="37" name="Text Box 42"/>
            <p:cNvSpPr txBox="1">
              <a:spLocks noChangeArrowheads="1"/>
            </p:cNvSpPr>
            <p:nvPr/>
          </p:nvSpPr>
          <p:spPr bwMode="auto">
            <a:xfrm>
              <a:off x="3960" y="1392"/>
              <a:ext cx="96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a:t>
              </a:r>
              <a:endParaRPr lang="en-US" altLang="zh-CN" sz="1600"/>
            </a:p>
          </p:txBody>
        </p:sp>
        <p:grpSp>
          <p:nvGrpSpPr>
            <p:cNvPr id="38" name="Group 43"/>
            <p:cNvGrpSpPr>
              <a:grpSpLocks/>
            </p:cNvGrpSpPr>
            <p:nvPr/>
          </p:nvGrpSpPr>
          <p:grpSpPr bwMode="auto">
            <a:xfrm>
              <a:off x="2340" y="1920"/>
              <a:ext cx="1695" cy="312"/>
              <a:chOff x="0" y="0"/>
              <a:chExt cx="1695" cy="312"/>
            </a:xfrm>
          </p:grpSpPr>
          <p:sp>
            <p:nvSpPr>
              <p:cNvPr id="62" name="Text Box 44"/>
              <p:cNvSpPr txBox="1">
                <a:spLocks noChangeArrowheads="1"/>
              </p:cNvSpPr>
              <p:nvPr/>
            </p:nvSpPr>
            <p:spPr bwMode="auto">
              <a:xfrm>
                <a:off x="615" y="0"/>
                <a:ext cx="1080" cy="312"/>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sp>
            <p:nvSpPr>
              <p:cNvPr id="63" name="Text Box 45"/>
              <p:cNvSpPr txBox="1">
                <a:spLocks noChangeArrowheads="1"/>
              </p:cNvSpPr>
              <p:nvPr/>
            </p:nvSpPr>
            <p:spPr bwMode="auto">
              <a:xfrm>
                <a:off x="0" y="0"/>
                <a:ext cx="615" cy="312"/>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lIns="18000" tIns="10800" rIns="18000" bIns="10800"/>
              <a:lstStyle/>
              <a:p>
                <a:pPr algn="ctr"/>
                <a:r>
                  <a:rPr lang="zh-CN" altLang="en-US" sz="1600">
                    <a:latin typeface="Times New Roman" pitchFamily="18" charset="0"/>
                  </a:rPr>
                  <a:t>选</a:t>
                </a:r>
                <a:r>
                  <a:rPr lang="en-US" altLang="zh-CN" sz="1600">
                    <a:latin typeface="Times New Roman" pitchFamily="18" charset="0"/>
                  </a:rPr>
                  <a:t>j</a:t>
                </a:r>
                <a:r>
                  <a:rPr lang="zh-CN" altLang="en-US" sz="1600">
                    <a:latin typeface="Times New Roman" pitchFamily="18" charset="0"/>
                  </a:rPr>
                  <a:t>比特</a:t>
                </a:r>
                <a:endParaRPr lang="zh-CN" altLang="en-US" sz="1600"/>
              </a:p>
            </p:txBody>
          </p:sp>
        </p:grpSp>
        <p:grpSp>
          <p:nvGrpSpPr>
            <p:cNvPr id="39" name="Group 46"/>
            <p:cNvGrpSpPr>
              <a:grpSpLocks/>
            </p:cNvGrpSpPr>
            <p:nvPr/>
          </p:nvGrpSpPr>
          <p:grpSpPr bwMode="auto">
            <a:xfrm>
              <a:off x="4680" y="1920"/>
              <a:ext cx="1695" cy="312"/>
              <a:chOff x="0" y="0"/>
              <a:chExt cx="1695" cy="312"/>
            </a:xfrm>
          </p:grpSpPr>
          <p:sp>
            <p:nvSpPr>
              <p:cNvPr id="60" name="Text Box 47"/>
              <p:cNvSpPr txBox="1">
                <a:spLocks noChangeArrowheads="1"/>
              </p:cNvSpPr>
              <p:nvPr/>
            </p:nvSpPr>
            <p:spPr bwMode="auto">
              <a:xfrm>
                <a:off x="615" y="0"/>
                <a:ext cx="1080" cy="312"/>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sp>
            <p:nvSpPr>
              <p:cNvPr id="61" name="Text Box 48"/>
              <p:cNvSpPr txBox="1">
                <a:spLocks noChangeArrowheads="1"/>
              </p:cNvSpPr>
              <p:nvPr/>
            </p:nvSpPr>
            <p:spPr bwMode="auto">
              <a:xfrm>
                <a:off x="0" y="0"/>
                <a:ext cx="615" cy="312"/>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lIns="18000" tIns="10800" rIns="18000" bIns="10800"/>
              <a:lstStyle/>
              <a:p>
                <a:pPr algn="ctr"/>
                <a:r>
                  <a:rPr lang="zh-CN" altLang="en-US" sz="1600">
                    <a:latin typeface="Times New Roman" pitchFamily="18" charset="0"/>
                  </a:rPr>
                  <a:t>选</a:t>
                </a:r>
                <a:r>
                  <a:rPr lang="en-US" altLang="zh-CN" sz="1600">
                    <a:latin typeface="Times New Roman" pitchFamily="18" charset="0"/>
                  </a:rPr>
                  <a:t>j</a:t>
                </a:r>
                <a:r>
                  <a:rPr lang="zh-CN" altLang="en-US" sz="1600">
                    <a:latin typeface="Times New Roman" pitchFamily="18" charset="0"/>
                  </a:rPr>
                  <a:t>比特</a:t>
                </a:r>
                <a:endParaRPr lang="zh-CN" altLang="en-US" sz="1600"/>
              </a:p>
            </p:txBody>
          </p:sp>
        </p:grpSp>
        <p:grpSp>
          <p:nvGrpSpPr>
            <p:cNvPr id="40" name="Group 49"/>
            <p:cNvGrpSpPr>
              <a:grpSpLocks/>
            </p:cNvGrpSpPr>
            <p:nvPr/>
          </p:nvGrpSpPr>
          <p:grpSpPr bwMode="auto">
            <a:xfrm>
              <a:off x="4857" y="432"/>
              <a:ext cx="1251" cy="312"/>
              <a:chOff x="0" y="0"/>
              <a:chExt cx="1251" cy="312"/>
            </a:xfrm>
          </p:grpSpPr>
          <p:sp>
            <p:nvSpPr>
              <p:cNvPr id="58" name="Text Box 50"/>
              <p:cNvSpPr txBox="1">
                <a:spLocks noChangeArrowheads="1"/>
              </p:cNvSpPr>
              <p:nvPr/>
            </p:nvSpPr>
            <p:spPr bwMode="auto">
              <a:xfrm>
                <a:off x="0" y="0"/>
                <a:ext cx="706"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a:latin typeface="Times New Roman" pitchFamily="18" charset="0"/>
                  </a:rPr>
                  <a:t>64 -j</a:t>
                </a:r>
                <a:r>
                  <a:rPr lang="zh-CN" altLang="en-US" sz="1600">
                    <a:latin typeface="Times New Roman" pitchFamily="18" charset="0"/>
                  </a:rPr>
                  <a:t>比特</a:t>
                </a:r>
                <a:endParaRPr lang="zh-CN" altLang="en-US" sz="1600"/>
              </a:p>
            </p:txBody>
          </p:sp>
          <p:sp>
            <p:nvSpPr>
              <p:cNvPr id="59" name="Text Box 51"/>
              <p:cNvSpPr txBox="1">
                <a:spLocks noChangeArrowheads="1"/>
              </p:cNvSpPr>
              <p:nvPr/>
            </p:nvSpPr>
            <p:spPr bwMode="auto">
              <a:xfrm>
                <a:off x="711" y="0"/>
                <a:ext cx="54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en-US" altLang="zh-CN" sz="1600">
                    <a:latin typeface="Times New Roman" pitchFamily="18" charset="0"/>
                  </a:rPr>
                  <a:t>j</a:t>
                </a:r>
                <a:r>
                  <a:rPr lang="zh-CN" altLang="en-US" sz="1600">
                    <a:latin typeface="Times New Roman" pitchFamily="18" charset="0"/>
                  </a:rPr>
                  <a:t>比特</a:t>
                </a:r>
                <a:endParaRPr lang="zh-CN" altLang="en-US" sz="1600"/>
              </a:p>
            </p:txBody>
          </p:sp>
        </p:grpSp>
        <p:cxnSp>
          <p:nvCxnSpPr>
            <p:cNvPr id="41" name="AutoShape 52"/>
            <p:cNvCxnSpPr>
              <a:cxnSpLocks noChangeShapeType="1"/>
              <a:stCxn id="64" idx="2"/>
              <a:endCxn id="14" idx="0"/>
            </p:cNvCxnSpPr>
            <p:nvPr/>
          </p:nvCxnSpPr>
          <p:spPr bwMode="auto">
            <a:xfrm flipH="1">
              <a:off x="1337" y="744"/>
              <a:ext cx="1" cy="348"/>
            </a:xfrm>
            <a:prstGeom prst="straightConnector1">
              <a:avLst/>
            </a:prstGeom>
            <a:noFill/>
            <a:ln w="28575">
              <a:solidFill>
                <a:srgbClr val="FF00FF"/>
              </a:solidFill>
              <a:round/>
              <a:headEnd/>
              <a:tailEnd type="stealth" w="sm" len="med"/>
            </a:ln>
            <a:effectLst/>
          </p:spPr>
        </p:cxnSp>
        <p:cxnSp>
          <p:nvCxnSpPr>
            <p:cNvPr id="42" name="AutoShape 53"/>
            <p:cNvCxnSpPr>
              <a:cxnSpLocks noChangeShapeType="1"/>
              <a:stCxn id="69" idx="2"/>
              <a:endCxn id="17" idx="0"/>
            </p:cNvCxnSpPr>
            <p:nvPr/>
          </p:nvCxnSpPr>
          <p:spPr bwMode="auto">
            <a:xfrm>
              <a:off x="3486" y="744"/>
              <a:ext cx="6" cy="348"/>
            </a:xfrm>
            <a:prstGeom prst="straightConnector1">
              <a:avLst/>
            </a:prstGeom>
            <a:noFill/>
            <a:ln w="28575">
              <a:solidFill>
                <a:srgbClr val="FF00FF"/>
              </a:solidFill>
              <a:round/>
              <a:headEnd/>
              <a:tailEnd type="stealth" w="sm" len="med"/>
            </a:ln>
            <a:effectLst/>
          </p:spPr>
        </p:cxnSp>
        <p:cxnSp>
          <p:nvCxnSpPr>
            <p:cNvPr id="43" name="AutoShape 54"/>
            <p:cNvCxnSpPr>
              <a:cxnSpLocks noChangeShapeType="1"/>
              <a:stCxn id="59" idx="2"/>
              <a:endCxn id="19" idx="0"/>
            </p:cNvCxnSpPr>
            <p:nvPr/>
          </p:nvCxnSpPr>
          <p:spPr bwMode="auto">
            <a:xfrm>
              <a:off x="5838" y="744"/>
              <a:ext cx="3" cy="312"/>
            </a:xfrm>
            <a:prstGeom prst="straightConnector1">
              <a:avLst/>
            </a:prstGeom>
            <a:noFill/>
            <a:ln w="28575">
              <a:solidFill>
                <a:srgbClr val="FF00FF"/>
              </a:solidFill>
              <a:round/>
              <a:headEnd/>
              <a:tailEnd type="stealth" w="sm" len="med"/>
            </a:ln>
            <a:effectLst/>
          </p:spPr>
        </p:cxnSp>
        <p:cxnSp>
          <p:nvCxnSpPr>
            <p:cNvPr id="44" name="AutoShape 55"/>
            <p:cNvCxnSpPr>
              <a:cxnSpLocks noChangeShapeType="1"/>
              <a:stCxn id="14" idx="2"/>
              <a:endCxn id="66" idx="0"/>
            </p:cNvCxnSpPr>
            <p:nvPr/>
          </p:nvCxnSpPr>
          <p:spPr bwMode="auto">
            <a:xfrm>
              <a:off x="1337" y="1403"/>
              <a:ext cx="10" cy="541"/>
            </a:xfrm>
            <a:prstGeom prst="straightConnector1">
              <a:avLst/>
            </a:prstGeom>
            <a:noFill/>
            <a:ln w="28575">
              <a:solidFill>
                <a:srgbClr val="FF00FF"/>
              </a:solidFill>
              <a:round/>
              <a:headEnd/>
              <a:tailEnd type="stealth" w="sm" len="med"/>
            </a:ln>
            <a:effectLst/>
          </p:spPr>
        </p:cxnSp>
        <p:cxnSp>
          <p:nvCxnSpPr>
            <p:cNvPr id="45" name="AutoShape 56"/>
            <p:cNvCxnSpPr>
              <a:cxnSpLocks noChangeShapeType="1"/>
              <a:stCxn id="17" idx="2"/>
              <a:endCxn id="62" idx="0"/>
            </p:cNvCxnSpPr>
            <p:nvPr/>
          </p:nvCxnSpPr>
          <p:spPr bwMode="auto">
            <a:xfrm>
              <a:off x="3492" y="1403"/>
              <a:ext cx="3" cy="517"/>
            </a:xfrm>
            <a:prstGeom prst="straightConnector1">
              <a:avLst/>
            </a:prstGeom>
            <a:noFill/>
            <a:ln w="28575">
              <a:solidFill>
                <a:srgbClr val="FF00FF"/>
              </a:solidFill>
              <a:round/>
              <a:headEnd/>
              <a:tailEnd type="stealth" w="sm" len="med"/>
            </a:ln>
            <a:effectLst/>
          </p:spPr>
        </p:cxnSp>
        <p:cxnSp>
          <p:nvCxnSpPr>
            <p:cNvPr id="46" name="AutoShape 57"/>
            <p:cNvCxnSpPr>
              <a:cxnSpLocks noChangeShapeType="1"/>
              <a:stCxn id="19" idx="2"/>
              <a:endCxn id="60" idx="0"/>
            </p:cNvCxnSpPr>
            <p:nvPr/>
          </p:nvCxnSpPr>
          <p:spPr bwMode="auto">
            <a:xfrm flipH="1">
              <a:off x="5835" y="1367"/>
              <a:ext cx="6" cy="553"/>
            </a:xfrm>
            <a:prstGeom prst="straightConnector1">
              <a:avLst/>
            </a:prstGeom>
            <a:noFill/>
            <a:ln w="28575">
              <a:solidFill>
                <a:srgbClr val="FF00FF"/>
              </a:solidFill>
              <a:round/>
              <a:headEnd/>
              <a:tailEnd type="stealth" w="sm" len="med"/>
            </a:ln>
            <a:effectLst/>
          </p:spPr>
        </p:cxnSp>
        <p:sp>
          <p:nvSpPr>
            <p:cNvPr id="47" name="AutoShape 58"/>
            <p:cNvSpPr>
              <a:spLocks noChangeArrowheads="1"/>
            </p:cNvSpPr>
            <p:nvPr/>
          </p:nvSpPr>
          <p:spPr bwMode="auto">
            <a:xfrm>
              <a:off x="2556" y="2436"/>
              <a:ext cx="180" cy="156"/>
            </a:xfrm>
            <a:prstGeom prst="flowChartOr">
              <a:avLst/>
            </a:prstGeom>
            <a:solidFill>
              <a:srgbClr val="FFFFFF"/>
            </a:solidFill>
            <a:ln w="38100">
              <a:solidFill>
                <a:srgbClr val="FF0000"/>
              </a:solidFill>
              <a:round/>
              <a:headEnd/>
              <a:tailEnd/>
            </a:ln>
            <a:effectLst/>
          </p:spPr>
          <p:txBody>
            <a:bodyPr/>
            <a:lstStyle/>
            <a:p>
              <a:endParaRPr lang="zh-CN" altLang="en-US"/>
            </a:p>
          </p:txBody>
        </p:sp>
        <p:sp>
          <p:nvSpPr>
            <p:cNvPr id="48" name="AutoShape 59"/>
            <p:cNvSpPr>
              <a:spLocks noChangeArrowheads="1"/>
            </p:cNvSpPr>
            <p:nvPr/>
          </p:nvSpPr>
          <p:spPr bwMode="auto">
            <a:xfrm>
              <a:off x="4896" y="2448"/>
              <a:ext cx="180" cy="156"/>
            </a:xfrm>
            <a:prstGeom prst="flowChartOr">
              <a:avLst/>
            </a:prstGeom>
            <a:solidFill>
              <a:srgbClr val="FFFFFF"/>
            </a:solidFill>
            <a:ln w="38100">
              <a:solidFill>
                <a:srgbClr val="FF0000"/>
              </a:solidFill>
              <a:round/>
              <a:headEnd/>
              <a:tailEnd/>
            </a:ln>
            <a:effectLst/>
          </p:spPr>
          <p:txBody>
            <a:bodyPr/>
            <a:lstStyle/>
            <a:p>
              <a:endParaRPr lang="zh-CN" altLang="en-US"/>
            </a:p>
          </p:txBody>
        </p:sp>
        <p:cxnSp>
          <p:nvCxnSpPr>
            <p:cNvPr id="49" name="AutoShape 60"/>
            <p:cNvCxnSpPr>
              <a:cxnSpLocks noChangeShapeType="1"/>
              <a:stCxn id="67" idx="2"/>
              <a:endCxn id="21" idx="0"/>
            </p:cNvCxnSpPr>
            <p:nvPr/>
          </p:nvCxnSpPr>
          <p:spPr bwMode="auto">
            <a:xfrm flipH="1">
              <a:off x="498" y="2256"/>
              <a:ext cx="2" cy="156"/>
            </a:xfrm>
            <a:prstGeom prst="straightConnector1">
              <a:avLst/>
            </a:prstGeom>
            <a:noFill/>
            <a:ln w="28575">
              <a:solidFill>
                <a:srgbClr val="FF00FF"/>
              </a:solidFill>
              <a:round/>
              <a:headEnd/>
              <a:tailEnd type="stealth" w="sm" len="med"/>
            </a:ln>
            <a:effectLst/>
          </p:spPr>
        </p:cxnSp>
        <p:cxnSp>
          <p:nvCxnSpPr>
            <p:cNvPr id="50" name="AutoShape 61"/>
            <p:cNvCxnSpPr>
              <a:cxnSpLocks noChangeShapeType="1"/>
              <a:stCxn id="63" idx="2"/>
              <a:endCxn id="47" idx="0"/>
            </p:cNvCxnSpPr>
            <p:nvPr/>
          </p:nvCxnSpPr>
          <p:spPr bwMode="auto">
            <a:xfrm flipH="1">
              <a:off x="2646" y="2232"/>
              <a:ext cx="2" cy="204"/>
            </a:xfrm>
            <a:prstGeom prst="straightConnector1">
              <a:avLst/>
            </a:prstGeom>
            <a:noFill/>
            <a:ln w="28575">
              <a:solidFill>
                <a:srgbClr val="FF00FF"/>
              </a:solidFill>
              <a:round/>
              <a:headEnd/>
              <a:tailEnd type="stealth" w="sm" len="med"/>
            </a:ln>
            <a:effectLst/>
          </p:spPr>
        </p:cxnSp>
        <p:cxnSp>
          <p:nvCxnSpPr>
            <p:cNvPr id="51" name="AutoShape 62"/>
            <p:cNvCxnSpPr>
              <a:cxnSpLocks noChangeShapeType="1"/>
              <a:stCxn id="61" idx="2"/>
              <a:endCxn id="48" idx="0"/>
            </p:cNvCxnSpPr>
            <p:nvPr/>
          </p:nvCxnSpPr>
          <p:spPr bwMode="auto">
            <a:xfrm flipH="1">
              <a:off x="4986" y="2232"/>
              <a:ext cx="2" cy="216"/>
            </a:xfrm>
            <a:prstGeom prst="straightConnector1">
              <a:avLst/>
            </a:prstGeom>
            <a:noFill/>
            <a:ln w="28575">
              <a:solidFill>
                <a:srgbClr val="FF00FF"/>
              </a:solidFill>
              <a:round/>
              <a:headEnd/>
              <a:tailEnd type="stealth" w="sm" len="med"/>
            </a:ln>
            <a:effectLst/>
          </p:spPr>
        </p:cxnSp>
        <p:cxnSp>
          <p:nvCxnSpPr>
            <p:cNvPr id="52" name="AutoShape 63"/>
            <p:cNvCxnSpPr>
              <a:cxnSpLocks noChangeShapeType="1"/>
              <a:stCxn id="15" idx="3"/>
              <a:endCxn id="14" idx="1"/>
            </p:cNvCxnSpPr>
            <p:nvPr/>
          </p:nvCxnSpPr>
          <p:spPr bwMode="auto">
            <a:xfrm flipV="1">
              <a:off x="540" y="1248"/>
              <a:ext cx="444" cy="0"/>
            </a:xfrm>
            <a:prstGeom prst="straightConnector1">
              <a:avLst/>
            </a:prstGeom>
            <a:noFill/>
            <a:ln w="28575">
              <a:solidFill>
                <a:srgbClr val="FF00FF"/>
              </a:solidFill>
              <a:round/>
              <a:headEnd/>
              <a:tailEnd type="stealth" w="sm" len="med"/>
            </a:ln>
            <a:effectLst/>
          </p:spPr>
        </p:cxnSp>
        <p:cxnSp>
          <p:nvCxnSpPr>
            <p:cNvPr id="53" name="AutoShape 64"/>
            <p:cNvCxnSpPr>
              <a:cxnSpLocks noChangeShapeType="1"/>
              <a:stCxn id="18" idx="3"/>
              <a:endCxn id="17" idx="1"/>
            </p:cNvCxnSpPr>
            <p:nvPr/>
          </p:nvCxnSpPr>
          <p:spPr bwMode="auto">
            <a:xfrm>
              <a:off x="2790" y="1248"/>
              <a:ext cx="342" cy="1"/>
            </a:xfrm>
            <a:prstGeom prst="straightConnector1">
              <a:avLst/>
            </a:prstGeom>
            <a:noFill/>
            <a:ln w="28575">
              <a:solidFill>
                <a:srgbClr val="FF00FF"/>
              </a:solidFill>
              <a:round/>
              <a:headEnd/>
              <a:tailEnd type="stealth" w="sm" len="med"/>
            </a:ln>
            <a:effectLst/>
          </p:spPr>
        </p:cxnSp>
        <p:cxnSp>
          <p:nvCxnSpPr>
            <p:cNvPr id="54" name="AutoShape 65"/>
            <p:cNvCxnSpPr>
              <a:cxnSpLocks noChangeShapeType="1"/>
              <a:stCxn id="20" idx="3"/>
              <a:endCxn id="19" idx="1"/>
            </p:cNvCxnSpPr>
            <p:nvPr/>
          </p:nvCxnSpPr>
          <p:spPr bwMode="auto">
            <a:xfrm>
              <a:off x="5208" y="1212"/>
              <a:ext cx="288" cy="1"/>
            </a:xfrm>
            <a:prstGeom prst="straightConnector1">
              <a:avLst/>
            </a:prstGeom>
            <a:noFill/>
            <a:ln w="28575">
              <a:solidFill>
                <a:srgbClr val="FF00FF"/>
              </a:solidFill>
              <a:round/>
              <a:headEnd/>
              <a:tailEnd type="stealth" w="sm" len="med"/>
            </a:ln>
            <a:effectLst/>
          </p:spPr>
        </p:cxnSp>
        <p:cxnSp>
          <p:nvCxnSpPr>
            <p:cNvPr id="55" name="AutoShape 66"/>
            <p:cNvCxnSpPr>
              <a:cxnSpLocks noChangeShapeType="1"/>
              <a:stCxn id="22" idx="0"/>
              <a:endCxn id="21" idx="4"/>
            </p:cNvCxnSpPr>
            <p:nvPr/>
          </p:nvCxnSpPr>
          <p:spPr bwMode="auto">
            <a:xfrm flipV="1">
              <a:off x="498" y="2568"/>
              <a:ext cx="1" cy="348"/>
            </a:xfrm>
            <a:prstGeom prst="straightConnector1">
              <a:avLst/>
            </a:prstGeom>
            <a:noFill/>
            <a:ln w="28575">
              <a:solidFill>
                <a:srgbClr val="FF00FF"/>
              </a:solidFill>
              <a:round/>
              <a:headEnd/>
              <a:tailEnd type="stealth" w="sm" len="med"/>
            </a:ln>
            <a:effectLst/>
          </p:spPr>
        </p:cxnSp>
        <p:cxnSp>
          <p:nvCxnSpPr>
            <p:cNvPr id="56" name="AutoShape 67"/>
            <p:cNvCxnSpPr>
              <a:cxnSpLocks noChangeShapeType="1"/>
              <a:stCxn id="27" idx="0"/>
              <a:endCxn id="47" idx="4"/>
            </p:cNvCxnSpPr>
            <p:nvPr/>
          </p:nvCxnSpPr>
          <p:spPr bwMode="auto">
            <a:xfrm flipH="1" flipV="1">
              <a:off x="2646" y="2592"/>
              <a:ext cx="11" cy="432"/>
            </a:xfrm>
            <a:prstGeom prst="straightConnector1">
              <a:avLst/>
            </a:prstGeom>
            <a:noFill/>
            <a:ln w="28575">
              <a:solidFill>
                <a:srgbClr val="FF00FF"/>
              </a:solidFill>
              <a:round/>
              <a:headEnd/>
              <a:tailEnd type="stealth" w="sm" len="med"/>
            </a:ln>
            <a:effectLst/>
          </p:spPr>
        </p:cxnSp>
        <p:cxnSp>
          <p:nvCxnSpPr>
            <p:cNvPr id="57" name="AutoShape 68"/>
            <p:cNvCxnSpPr>
              <a:cxnSpLocks noChangeShapeType="1"/>
              <a:stCxn id="29" idx="0"/>
              <a:endCxn id="48" idx="4"/>
            </p:cNvCxnSpPr>
            <p:nvPr/>
          </p:nvCxnSpPr>
          <p:spPr bwMode="auto">
            <a:xfrm flipV="1">
              <a:off x="4985" y="2604"/>
              <a:ext cx="1" cy="384"/>
            </a:xfrm>
            <a:prstGeom prst="straightConnector1">
              <a:avLst/>
            </a:prstGeom>
            <a:noFill/>
            <a:ln w="28575">
              <a:solidFill>
                <a:srgbClr val="FF00FF"/>
              </a:solidFill>
              <a:round/>
              <a:headEnd/>
              <a:tailEnd type="stealth" w="sm" len="med"/>
            </a:ln>
            <a:effectLst/>
          </p:spPr>
        </p:cxnSp>
      </p:grpSp>
      <p:sp>
        <p:nvSpPr>
          <p:cNvPr id="70" name="TextBox 69"/>
          <p:cNvSpPr txBox="1"/>
          <p:nvPr/>
        </p:nvSpPr>
        <p:spPr>
          <a:xfrm>
            <a:off x="2523690" y="1448543"/>
            <a:ext cx="3069138" cy="461665"/>
          </a:xfrm>
          <a:prstGeom prst="rect">
            <a:avLst/>
          </a:prstGeom>
          <a:noFill/>
        </p:spPr>
        <p:txBody>
          <a:bodyPr wrap="square" rtlCol="0">
            <a:spAutoFit/>
          </a:bodyPr>
          <a:lstStyle/>
          <a:p>
            <a:pPr algn="ctr"/>
            <a:r>
              <a:rPr lang="zh-CN" altLang="en-US" sz="2400" b="1" dirty="0" smtClean="0">
                <a:solidFill>
                  <a:srgbClr val="FF00FF"/>
                </a:solidFill>
              </a:rPr>
              <a:t>加密图示</a:t>
            </a:r>
            <a:endParaRPr lang="zh-CN" altLang="en-US" sz="2400" b="1" dirty="0">
              <a:solidFill>
                <a:srgbClr val="FF00FF"/>
              </a:solidFill>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gn="just"/>
                <a:r>
                  <a:rPr lang="zh-CN" altLang="en-US" b="1" dirty="0" smtClean="0">
                    <a:solidFill>
                      <a:srgbClr val="FF00FF"/>
                    </a:solidFill>
                    <a:latin typeface="Times New Roman" pitchFamily="18" charset="0"/>
                  </a:rPr>
                  <a:t>加密</a:t>
                </a:r>
                <a:r>
                  <a:rPr lang="zh-CN" altLang="en-US" b="1" dirty="0">
                    <a:solidFill>
                      <a:srgbClr val="FF00FF"/>
                    </a:solidFill>
                    <a:latin typeface="Times New Roman" pitchFamily="18" charset="0"/>
                  </a:rPr>
                  <a:t>：</a:t>
                </a:r>
                <a:r>
                  <a:rPr lang="zh-CN" altLang="en-US" dirty="0" smtClean="0">
                    <a:latin typeface="Times New Roman" pitchFamily="18" charset="0"/>
                  </a:rPr>
                  <a:t>输入是</a:t>
                </a:r>
                <a:r>
                  <a:rPr lang="en-US" altLang="zh-CN" dirty="0" smtClean="0">
                    <a:latin typeface="Times New Roman" pitchFamily="18" charset="0"/>
                  </a:rPr>
                  <a:t>64</a:t>
                </a:r>
                <a:r>
                  <a:rPr lang="zh-CN" altLang="en-US" dirty="0" smtClean="0">
                    <a:latin typeface="Times New Roman" pitchFamily="18" charset="0"/>
                  </a:rPr>
                  <a:t>比特的移位寄存器，其初值为初始向量</a:t>
                </a:r>
                <a:r>
                  <a:rPr lang="en-US" altLang="zh-CN" dirty="0" smtClean="0">
                    <a:latin typeface="Times New Roman" pitchFamily="18" charset="0"/>
                  </a:rPr>
                  <a:t>IV</a:t>
                </a:r>
                <a:endParaRPr lang="zh-CN" altLang="en-US" dirty="0" smtClean="0">
                  <a:latin typeface="Times New Roman" pitchFamily="18" charset="0"/>
                </a:endParaRPr>
              </a:p>
              <a:p>
                <a:pPr algn="just"/>
                <a:r>
                  <a:rPr lang="zh-CN" altLang="en-US" dirty="0" smtClean="0">
                    <a:latin typeface="Times New Roman" pitchFamily="18" charset="0"/>
                  </a:rPr>
                  <a:t>输出最左边</a:t>
                </a:r>
                <a14:m>
                  <m:oMath xmlns:m="http://schemas.openxmlformats.org/officeDocument/2006/math">
                    <m:r>
                      <a:rPr lang="en-US" altLang="zh-CN" i="1" dirty="0" smtClean="0">
                        <a:latin typeface="Cambria Math"/>
                      </a:rPr>
                      <m:t>𝑗</m:t>
                    </m:r>
                  </m:oMath>
                </a14:m>
                <a:r>
                  <a:rPr lang="zh-CN" altLang="en-US" dirty="0" smtClean="0">
                    <a:latin typeface="Times New Roman" pitchFamily="18" charset="0"/>
                  </a:rPr>
                  <a:t>比特与明文第一个单元</a:t>
                </a:r>
                <a:r>
                  <a:rPr lang="en-US" altLang="zh-CN" dirty="0" smtClean="0">
                    <a:latin typeface="Times New Roman" pitchFamily="18" charset="0"/>
                  </a:rPr>
                  <a:t>P</a:t>
                </a:r>
                <a:r>
                  <a:rPr lang="en-US" altLang="zh-CN" baseline="-25000" dirty="0" smtClean="0">
                    <a:latin typeface="Times New Roman" pitchFamily="18" charset="0"/>
                  </a:rPr>
                  <a:t>1</a:t>
                </a:r>
                <a:r>
                  <a:rPr lang="zh-CN" altLang="en-US" dirty="0" smtClean="0">
                    <a:latin typeface="Times New Roman" pitchFamily="18" charset="0"/>
                  </a:rPr>
                  <a:t>进行异或，产生密文的第</a:t>
                </a:r>
                <a:r>
                  <a:rPr lang="en-US" altLang="zh-CN" dirty="0" smtClean="0">
                    <a:latin typeface="Times New Roman" pitchFamily="18" charset="0"/>
                  </a:rPr>
                  <a:t>1</a:t>
                </a:r>
                <a:r>
                  <a:rPr lang="zh-CN" altLang="en-US" dirty="0" smtClean="0">
                    <a:latin typeface="Times New Roman" pitchFamily="18" charset="0"/>
                  </a:rPr>
                  <a:t>个单元</a:t>
                </a:r>
                <a:r>
                  <a:rPr lang="en-US" altLang="zh-CN" dirty="0" smtClean="0">
                    <a:latin typeface="Times New Roman" pitchFamily="18" charset="0"/>
                  </a:rPr>
                  <a:t>C</a:t>
                </a:r>
                <a:r>
                  <a:rPr lang="en-US" altLang="zh-CN" baseline="-25000" dirty="0" smtClean="0">
                    <a:latin typeface="Times New Roman" pitchFamily="18" charset="0"/>
                  </a:rPr>
                  <a:t>1</a:t>
                </a:r>
                <a:r>
                  <a:rPr lang="zh-CN" altLang="en-US" dirty="0" smtClean="0">
                    <a:latin typeface="Times New Roman" pitchFamily="18" charset="0"/>
                  </a:rPr>
                  <a:t>。然后将移位寄存器左移</a:t>
                </a:r>
                <a14:m>
                  <m:oMath xmlns:m="http://schemas.openxmlformats.org/officeDocument/2006/math">
                    <m:r>
                      <a:rPr lang="en-US" altLang="zh-CN" i="1" dirty="0" smtClean="0">
                        <a:latin typeface="Cambria Math"/>
                      </a:rPr>
                      <m:t>𝑗</m:t>
                    </m:r>
                  </m:oMath>
                </a14:m>
                <a:r>
                  <a:rPr lang="zh-CN" altLang="en-US" dirty="0" smtClean="0">
                    <a:latin typeface="Times New Roman" pitchFamily="18" charset="0"/>
                  </a:rPr>
                  <a:t>位，并将</a:t>
                </a:r>
                <a:r>
                  <a:rPr lang="en-US" altLang="zh-CN" dirty="0" smtClean="0">
                    <a:latin typeface="Times New Roman" pitchFamily="18" charset="0"/>
                  </a:rPr>
                  <a:t>C</a:t>
                </a:r>
                <a:r>
                  <a:rPr lang="en-US" altLang="zh-CN" baseline="-25000" dirty="0" smtClean="0">
                    <a:latin typeface="Times New Roman" pitchFamily="18" charset="0"/>
                  </a:rPr>
                  <a:t>1</a:t>
                </a:r>
                <a:r>
                  <a:rPr lang="zh-CN" altLang="en-US" dirty="0" smtClean="0">
                    <a:latin typeface="Times New Roman" pitchFamily="18" charset="0"/>
                  </a:rPr>
                  <a:t>送入移位寄存器的最右边</a:t>
                </a:r>
                <a14:m>
                  <m:oMath xmlns:m="http://schemas.openxmlformats.org/officeDocument/2006/math">
                    <m:r>
                      <a:rPr lang="en-US" altLang="zh-CN" i="1" dirty="0" smtClean="0">
                        <a:latin typeface="Cambria Math"/>
                      </a:rPr>
                      <m:t>𝑗</m:t>
                    </m:r>
                  </m:oMath>
                </a14:m>
                <a:r>
                  <a:rPr lang="zh-CN" altLang="en-US" dirty="0" smtClean="0">
                    <a:latin typeface="Times New Roman" pitchFamily="18" charset="0"/>
                  </a:rPr>
                  <a:t>位</a:t>
                </a:r>
                <a:r>
                  <a:rPr lang="en-US" altLang="zh-CN" dirty="0" smtClean="0">
                    <a:latin typeface="Times New Roman" pitchFamily="18" charset="0"/>
                  </a:rPr>
                  <a:t>(</a:t>
                </a:r>
                <a:r>
                  <a:rPr lang="zh-CN" altLang="en-US" dirty="0" smtClean="0">
                    <a:latin typeface="Times New Roman" pitchFamily="18" charset="0"/>
                  </a:rPr>
                  <a:t>最低有效位</a:t>
                </a:r>
                <a:r>
                  <a:rPr lang="en-US" altLang="zh-CN" dirty="0" smtClean="0">
                    <a:latin typeface="Times New Roman" pitchFamily="18" charset="0"/>
                  </a:rPr>
                  <a:t>)</a:t>
                </a:r>
                <a:r>
                  <a:rPr lang="zh-CN" altLang="en-US" dirty="0" smtClean="0">
                    <a:latin typeface="Times New Roman" pitchFamily="18" charset="0"/>
                  </a:rPr>
                  <a:t>，直至明文所有单元被加密</a:t>
                </a:r>
                <a:endParaRPr lang="en-US" altLang="zh-CN" dirty="0" smtClean="0">
                  <a:latin typeface="Times New Roman" pitchFamily="18" charset="0"/>
                </a:endParaRPr>
              </a:p>
              <a:p>
                <a:pPr algn="just"/>
                <a:endParaRPr lang="en-US" altLang="zh-CN" dirty="0" smtClean="0">
                  <a:latin typeface="Times New Roman" pitchFamily="18" charset="0"/>
                </a:endParaRPr>
              </a:p>
              <a:p>
                <a:pPr algn="just"/>
                <a:r>
                  <a:rPr lang="en-US" altLang="zh-CN" dirty="0" smtClean="0"/>
                  <a:t>CFB</a:t>
                </a:r>
                <a:r>
                  <a:rPr lang="zh-CN" altLang="en-US" dirty="0" smtClean="0"/>
                  <a:t>实际上是将加密算法作为一个</a:t>
                </a:r>
                <a:r>
                  <a:rPr lang="zh-CN" altLang="en-US" b="1" dirty="0" smtClean="0">
                    <a:solidFill>
                      <a:srgbClr val="FF00FF"/>
                    </a:solidFill>
                  </a:rPr>
                  <a:t>密钥流产生器</a:t>
                </a:r>
                <a:r>
                  <a:rPr lang="zh-CN" altLang="en-US" dirty="0" smtClean="0"/>
                  <a:t>，</a:t>
                </a:r>
                <a14:m>
                  <m:oMath xmlns:m="http://schemas.openxmlformats.org/officeDocument/2006/math">
                    <m:r>
                      <a:rPr lang="en-US" altLang="zh-CN" i="1" dirty="0" smtClean="0">
                        <a:latin typeface="Cambria Math"/>
                      </a:rPr>
                      <m:t>𝑗</m:t>
                    </m:r>
                    <m:r>
                      <a:rPr lang="en-US" altLang="zh-CN" i="1" dirty="0" smtClean="0">
                        <a:latin typeface="Cambria Math"/>
                      </a:rPr>
                      <m:t>＝</m:t>
                    </m:r>
                    <m:r>
                      <a:rPr lang="en-US" altLang="zh-CN" i="1" dirty="0" smtClean="0">
                        <a:latin typeface="Cambria Math"/>
                      </a:rPr>
                      <m:t>1</m:t>
                    </m:r>
                  </m:oMath>
                </a14:m>
                <a:r>
                  <a:rPr lang="zh-CN" altLang="en-US" dirty="0" smtClean="0"/>
                  <a:t>时就退化为流密码</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762" r="-570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109</a:t>
            </a:fld>
            <a:endParaRPr lang="en-US" altLang="zh-C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乘积密码的实现</a:t>
            </a:r>
            <a:r>
              <a:rPr lang="en-US" altLang="zh-CN" dirty="0"/>
              <a:t>—SPN</a:t>
            </a:r>
            <a:r>
              <a:rPr lang="zh-CN" altLang="en-US" dirty="0"/>
              <a:t>网络</a:t>
            </a:r>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a:t>
            </a:fld>
            <a:endParaRPr lang="en-US" altLang="zh-CN" dirty="0"/>
          </a:p>
        </p:txBody>
      </p:sp>
      <p:graphicFrame>
        <p:nvGraphicFramePr>
          <p:cNvPr id="3074" name="Object 2"/>
          <p:cNvGraphicFramePr>
            <a:graphicFrameLocks noGrp="1" noChangeAspect="1"/>
          </p:cNvGraphicFramePr>
          <p:nvPr>
            <p:ph idx="1"/>
          </p:nvPr>
        </p:nvGraphicFramePr>
        <p:xfrm>
          <a:off x="2590800" y="1828800"/>
          <a:ext cx="3368675" cy="3470275"/>
        </p:xfrm>
        <a:graphic>
          <a:graphicData uri="http://schemas.openxmlformats.org/presentationml/2006/ole">
            <mc:AlternateContent xmlns:mc="http://schemas.openxmlformats.org/markup-compatibility/2006">
              <mc:Choice xmlns:v="urn:schemas-microsoft-com:vml" Requires="v">
                <p:oleObj spid="_x0000_s245770" name="Visio" r:id="rId3" imgW="3368954" imgH="3469538" progId="">
                  <p:embed/>
                </p:oleObj>
              </mc:Choice>
              <mc:Fallback>
                <p:oleObj name="Visio" r:id="rId3" imgW="3368954" imgH="346953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828800"/>
                        <a:ext cx="3368675" cy="347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685800" y="5410200"/>
            <a:ext cx="7696200" cy="738664"/>
          </a:xfrm>
          <a:prstGeom prst="rect">
            <a:avLst/>
          </a:prstGeom>
          <a:noFill/>
        </p:spPr>
        <p:txBody>
          <a:bodyPr wrap="square" rtlCol="0">
            <a:spAutoFit/>
          </a:bodyPr>
          <a:lstStyle/>
          <a:p>
            <a:r>
              <a:rPr lang="en-US" altLang="zh-CN" sz="2800" dirty="0" smtClean="0">
                <a:solidFill>
                  <a:schemeClr val="tx2"/>
                </a:solidFill>
              </a:rPr>
              <a:t>S</a:t>
            </a:r>
            <a:r>
              <a:rPr lang="zh-CN" altLang="en-US" sz="2800" dirty="0" smtClean="0">
                <a:solidFill>
                  <a:schemeClr val="tx2"/>
                </a:solidFill>
              </a:rPr>
              <a:t>变换起</a:t>
            </a:r>
            <a:r>
              <a:rPr lang="zh-CN" altLang="en-US" sz="2800" dirty="0" smtClean="0">
                <a:solidFill>
                  <a:srgbClr val="FF0000"/>
                </a:solidFill>
              </a:rPr>
              <a:t>混淆</a:t>
            </a:r>
            <a:r>
              <a:rPr lang="zh-CN" altLang="en-US" sz="2800" dirty="0" smtClean="0">
                <a:solidFill>
                  <a:schemeClr val="tx2"/>
                </a:solidFill>
              </a:rPr>
              <a:t>的作用； </a:t>
            </a:r>
            <a:r>
              <a:rPr lang="en-US" altLang="zh-CN" sz="2800" dirty="0" smtClean="0">
                <a:solidFill>
                  <a:schemeClr val="tx2"/>
                </a:solidFill>
              </a:rPr>
              <a:t>P</a:t>
            </a:r>
            <a:r>
              <a:rPr lang="zh-CN" altLang="en-US" sz="2800" dirty="0" smtClean="0">
                <a:solidFill>
                  <a:schemeClr val="tx2"/>
                </a:solidFill>
              </a:rPr>
              <a:t>变换起</a:t>
            </a:r>
            <a:r>
              <a:rPr lang="zh-CN" altLang="en-US" sz="2800" dirty="0">
                <a:solidFill>
                  <a:srgbClr val="FF0000"/>
                </a:solidFill>
              </a:rPr>
              <a:t>扩散</a:t>
            </a:r>
            <a:r>
              <a:rPr lang="zh-CN" altLang="en-US" sz="2800" dirty="0" smtClean="0">
                <a:solidFill>
                  <a:schemeClr val="tx2"/>
                </a:solidFill>
              </a:rPr>
              <a:t>的作用</a:t>
            </a:r>
            <a:endParaRPr lang="en-US" altLang="zh-CN" sz="2800" dirty="0" smtClean="0">
              <a:solidFill>
                <a:schemeClr val="tx2"/>
              </a:solidFill>
            </a:endParaRPr>
          </a:p>
          <a:p>
            <a:endParaRPr lang="zh-CN" altLang="en-US" dirty="0"/>
          </a:p>
        </p:txBody>
      </p:sp>
    </p:spTree>
    <p:extLst>
      <p:ext uri="{BB962C8B-B14F-4D97-AF65-F5344CB8AC3E}">
        <p14:creationId xmlns:p14="http://schemas.microsoft.com/office/powerpoint/2010/main" val="298302435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110</a:t>
            </a:fld>
            <a:endParaRPr lang="en-US" altLang="zh-CN" dirty="0"/>
          </a:p>
        </p:txBody>
      </p:sp>
      <p:grpSp>
        <p:nvGrpSpPr>
          <p:cNvPr id="7" name="Group 6"/>
          <p:cNvGrpSpPr>
            <a:grpSpLocks/>
          </p:cNvGrpSpPr>
          <p:nvPr/>
        </p:nvGrpSpPr>
        <p:grpSpPr bwMode="auto">
          <a:xfrm>
            <a:off x="381000" y="1828800"/>
            <a:ext cx="8534400" cy="4343400"/>
            <a:chOff x="0" y="0"/>
            <a:chExt cx="6840" cy="3432"/>
          </a:xfrm>
        </p:grpSpPr>
        <p:sp>
          <p:nvSpPr>
            <p:cNvPr id="8" name="AutoShape 7"/>
            <p:cNvSpPr>
              <a:spLocks noChangeAspect="1" noChangeArrowheads="1"/>
            </p:cNvSpPr>
            <p:nvPr/>
          </p:nvSpPr>
          <p:spPr bwMode="auto">
            <a:xfrm>
              <a:off x="0" y="0"/>
              <a:ext cx="6840" cy="3432"/>
            </a:xfrm>
            <a:prstGeom prst="rect">
              <a:avLst/>
            </a:prstGeom>
            <a:noFill/>
            <a:ln w="9525">
              <a:noFill/>
              <a:miter lim="800000"/>
              <a:headEnd/>
              <a:tailEnd/>
            </a:ln>
          </p:spPr>
          <p:txBody>
            <a:bodyPr/>
            <a:lstStyle/>
            <a:p>
              <a:endParaRPr lang="zh-CN" altLang="en-US"/>
            </a:p>
          </p:txBody>
        </p:sp>
        <p:sp>
          <p:nvSpPr>
            <p:cNvPr id="9" name="Text Box 8"/>
            <p:cNvSpPr txBox="1">
              <a:spLocks noChangeArrowheads="1"/>
            </p:cNvSpPr>
            <p:nvPr/>
          </p:nvSpPr>
          <p:spPr bwMode="auto">
            <a:xfrm>
              <a:off x="3359" y="2589"/>
              <a:ext cx="390" cy="213"/>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ctr"/>
              <a:r>
                <a:rPr lang="en-US" altLang="zh-CN" sz="1600">
                  <a:latin typeface="Times New Roman" pitchFamily="18" charset="0"/>
                </a:rPr>
                <a:t>C</a:t>
              </a:r>
              <a:r>
                <a:rPr lang="en-US" altLang="zh-CN" sz="1600" baseline="-25000">
                  <a:latin typeface="Times New Roman" pitchFamily="18" charset="0"/>
                </a:rPr>
                <a:t>2</a:t>
              </a:r>
              <a:endParaRPr lang="en-US" altLang="zh-CN" sz="1600"/>
            </a:p>
          </p:txBody>
        </p:sp>
        <p:sp>
          <p:nvSpPr>
            <p:cNvPr id="10" name="Text Box 9"/>
            <p:cNvSpPr txBox="1">
              <a:spLocks noChangeArrowheads="1"/>
            </p:cNvSpPr>
            <p:nvPr/>
          </p:nvSpPr>
          <p:spPr bwMode="auto">
            <a:xfrm>
              <a:off x="5580" y="2616"/>
              <a:ext cx="300" cy="205"/>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ctr"/>
              <a:r>
                <a:rPr lang="en-US" altLang="zh-CN" sz="1600">
                  <a:latin typeface="Times New Roman" pitchFamily="18" charset="0"/>
                </a:rPr>
                <a:t>C</a:t>
              </a:r>
              <a:r>
                <a:rPr lang="en-US" altLang="zh-CN" sz="1600" baseline="-25000">
                  <a:latin typeface="Times New Roman" pitchFamily="18" charset="0"/>
                </a:rPr>
                <a:t>m</a:t>
              </a:r>
              <a:endParaRPr lang="en-US" altLang="zh-CN" sz="1600"/>
            </a:p>
          </p:txBody>
        </p:sp>
        <p:sp>
          <p:nvSpPr>
            <p:cNvPr id="11" name="Text Box 10"/>
            <p:cNvSpPr txBox="1">
              <a:spLocks noChangeArrowheads="1"/>
            </p:cNvSpPr>
            <p:nvPr/>
          </p:nvSpPr>
          <p:spPr bwMode="auto">
            <a:xfrm>
              <a:off x="1710" y="2529"/>
              <a:ext cx="255" cy="214"/>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ctr"/>
              <a:r>
                <a:rPr lang="en-US" altLang="zh-CN" sz="1600" dirty="0">
                  <a:latin typeface="Times New Roman" pitchFamily="18" charset="0"/>
                </a:rPr>
                <a:t>C</a:t>
              </a:r>
              <a:r>
                <a:rPr lang="en-US" altLang="zh-CN" sz="1600" baseline="-25000" dirty="0">
                  <a:latin typeface="Times New Roman" pitchFamily="18" charset="0"/>
                </a:rPr>
                <a:t>1</a:t>
              </a:r>
              <a:endParaRPr lang="en-US" altLang="zh-CN" sz="1600" dirty="0"/>
            </a:p>
          </p:txBody>
        </p:sp>
        <p:grpSp>
          <p:nvGrpSpPr>
            <p:cNvPr id="12" name="Group 11"/>
            <p:cNvGrpSpPr>
              <a:grpSpLocks/>
            </p:cNvGrpSpPr>
            <p:nvPr/>
          </p:nvGrpSpPr>
          <p:grpSpPr bwMode="auto">
            <a:xfrm>
              <a:off x="2505" y="432"/>
              <a:ext cx="1251" cy="312"/>
              <a:chOff x="0" y="0"/>
              <a:chExt cx="1251" cy="312"/>
            </a:xfrm>
          </p:grpSpPr>
          <p:sp>
            <p:nvSpPr>
              <p:cNvPr id="68" name="Text Box 12"/>
              <p:cNvSpPr txBox="1">
                <a:spLocks noChangeArrowheads="1"/>
              </p:cNvSpPr>
              <p:nvPr/>
            </p:nvSpPr>
            <p:spPr bwMode="auto">
              <a:xfrm>
                <a:off x="0" y="0"/>
                <a:ext cx="706"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a:latin typeface="Times New Roman" pitchFamily="18" charset="0"/>
                  </a:rPr>
                  <a:t>64 -j</a:t>
                </a:r>
                <a:r>
                  <a:rPr lang="zh-CN" altLang="en-US" sz="1600">
                    <a:latin typeface="Times New Roman" pitchFamily="18" charset="0"/>
                  </a:rPr>
                  <a:t>比特</a:t>
                </a:r>
                <a:endParaRPr lang="zh-CN" altLang="en-US" sz="1600"/>
              </a:p>
            </p:txBody>
          </p:sp>
          <p:sp>
            <p:nvSpPr>
              <p:cNvPr id="69" name="Text Box 13"/>
              <p:cNvSpPr txBox="1">
                <a:spLocks noChangeArrowheads="1"/>
              </p:cNvSpPr>
              <p:nvPr/>
            </p:nvSpPr>
            <p:spPr bwMode="auto">
              <a:xfrm>
                <a:off x="711" y="0"/>
                <a:ext cx="54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en-US" altLang="zh-CN" sz="1600">
                    <a:latin typeface="Times New Roman" pitchFamily="18" charset="0"/>
                  </a:rPr>
                  <a:t>j</a:t>
                </a:r>
                <a:r>
                  <a:rPr lang="zh-CN" altLang="en-US" sz="1600">
                    <a:latin typeface="Times New Roman" pitchFamily="18" charset="0"/>
                  </a:rPr>
                  <a:t>比特</a:t>
                </a:r>
                <a:endParaRPr lang="zh-CN" altLang="en-US" sz="1600"/>
              </a:p>
            </p:txBody>
          </p:sp>
        </p:grpSp>
        <p:grpSp>
          <p:nvGrpSpPr>
            <p:cNvPr id="13" name="Group 14"/>
            <p:cNvGrpSpPr>
              <a:grpSpLocks/>
            </p:cNvGrpSpPr>
            <p:nvPr/>
          </p:nvGrpSpPr>
          <p:grpSpPr bwMode="auto">
            <a:xfrm>
              <a:off x="192" y="1944"/>
              <a:ext cx="1695" cy="312"/>
              <a:chOff x="0" y="0"/>
              <a:chExt cx="1695" cy="312"/>
            </a:xfrm>
          </p:grpSpPr>
          <p:sp>
            <p:nvSpPr>
              <p:cNvPr id="66" name="Text Box 15"/>
              <p:cNvSpPr txBox="1">
                <a:spLocks noChangeArrowheads="1"/>
              </p:cNvSpPr>
              <p:nvPr/>
            </p:nvSpPr>
            <p:spPr bwMode="auto">
              <a:xfrm>
                <a:off x="615" y="0"/>
                <a:ext cx="1080" cy="31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sp>
            <p:nvSpPr>
              <p:cNvPr id="67" name="Text Box 16"/>
              <p:cNvSpPr txBox="1">
                <a:spLocks noChangeArrowheads="1"/>
              </p:cNvSpPr>
              <p:nvPr/>
            </p:nvSpPr>
            <p:spPr bwMode="auto">
              <a:xfrm>
                <a:off x="0" y="0"/>
                <a:ext cx="615"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1600">
                    <a:latin typeface="Times New Roman" pitchFamily="18" charset="0"/>
                  </a:rPr>
                  <a:t>选</a:t>
                </a:r>
                <a:r>
                  <a:rPr lang="en-US" altLang="zh-CN" sz="1600">
                    <a:latin typeface="Times New Roman" pitchFamily="18" charset="0"/>
                  </a:rPr>
                  <a:t>j</a:t>
                </a:r>
                <a:r>
                  <a:rPr lang="zh-CN" altLang="en-US" sz="1600">
                    <a:latin typeface="Times New Roman" pitchFamily="18" charset="0"/>
                  </a:rPr>
                  <a:t>比特</a:t>
                </a:r>
                <a:endParaRPr lang="zh-CN" altLang="en-US" sz="1600"/>
              </a:p>
            </p:txBody>
          </p:sp>
        </p:grpSp>
        <p:sp>
          <p:nvSpPr>
            <p:cNvPr id="14" name="Text Box 17"/>
            <p:cNvSpPr txBox="1">
              <a:spLocks noChangeArrowheads="1"/>
            </p:cNvSpPr>
            <p:nvPr/>
          </p:nvSpPr>
          <p:spPr bwMode="auto">
            <a:xfrm>
              <a:off x="984" y="1092"/>
              <a:ext cx="705"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15" name="Text Box 18"/>
            <p:cNvSpPr txBox="1">
              <a:spLocks noChangeArrowheads="1"/>
            </p:cNvSpPr>
            <p:nvPr/>
          </p:nvSpPr>
          <p:spPr bwMode="auto">
            <a:xfrm>
              <a:off x="360" y="1092"/>
              <a:ext cx="18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K</a:t>
              </a:r>
              <a:endParaRPr lang="en-US" altLang="zh-CN" sz="1600"/>
            </a:p>
          </p:txBody>
        </p:sp>
        <p:grpSp>
          <p:nvGrpSpPr>
            <p:cNvPr id="16" name="Group 19"/>
            <p:cNvGrpSpPr>
              <a:grpSpLocks/>
            </p:cNvGrpSpPr>
            <p:nvPr/>
          </p:nvGrpSpPr>
          <p:grpSpPr bwMode="auto">
            <a:xfrm>
              <a:off x="270" y="432"/>
              <a:ext cx="1338" cy="312"/>
              <a:chOff x="0" y="0"/>
              <a:chExt cx="1338" cy="312"/>
            </a:xfrm>
          </p:grpSpPr>
          <p:sp>
            <p:nvSpPr>
              <p:cNvPr id="64" name="Text Box 20"/>
              <p:cNvSpPr txBox="1">
                <a:spLocks noChangeArrowheads="1"/>
              </p:cNvSpPr>
              <p:nvPr/>
            </p:nvSpPr>
            <p:spPr bwMode="auto">
              <a:xfrm>
                <a:off x="798" y="0"/>
                <a:ext cx="54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en-US" altLang="zh-CN" sz="1600">
                    <a:latin typeface="Times New Roman" pitchFamily="18" charset="0"/>
                  </a:rPr>
                  <a:t>j</a:t>
                </a:r>
                <a:r>
                  <a:rPr lang="zh-CN" altLang="en-US" sz="1600">
                    <a:latin typeface="Times New Roman" pitchFamily="18" charset="0"/>
                  </a:rPr>
                  <a:t>比特</a:t>
                </a:r>
                <a:endParaRPr lang="zh-CN" altLang="en-US" sz="1600"/>
              </a:p>
            </p:txBody>
          </p:sp>
          <p:sp>
            <p:nvSpPr>
              <p:cNvPr id="65" name="Text Box 21"/>
              <p:cNvSpPr txBox="1">
                <a:spLocks noChangeArrowheads="1"/>
              </p:cNvSpPr>
              <p:nvPr/>
            </p:nvSpPr>
            <p:spPr bwMode="auto">
              <a:xfrm>
                <a:off x="0" y="0"/>
                <a:ext cx="81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dirty="0">
                    <a:latin typeface="Times New Roman" pitchFamily="18" charset="0"/>
                  </a:rPr>
                  <a:t>64 -j</a:t>
                </a:r>
                <a:r>
                  <a:rPr lang="zh-CN" altLang="en-US" sz="1600" dirty="0">
                    <a:latin typeface="Times New Roman" pitchFamily="18" charset="0"/>
                  </a:rPr>
                  <a:t>比特</a:t>
                </a:r>
                <a:endParaRPr lang="zh-CN" altLang="en-US" sz="1600" dirty="0"/>
              </a:p>
            </p:txBody>
          </p:sp>
        </p:grpSp>
        <p:sp>
          <p:nvSpPr>
            <p:cNvPr id="17" name="Text Box 22"/>
            <p:cNvSpPr txBox="1">
              <a:spLocks noChangeArrowheads="1"/>
            </p:cNvSpPr>
            <p:nvPr/>
          </p:nvSpPr>
          <p:spPr bwMode="auto">
            <a:xfrm>
              <a:off x="3132" y="1092"/>
              <a:ext cx="720"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18" name="Text Box 23"/>
            <p:cNvSpPr txBox="1">
              <a:spLocks noChangeArrowheads="1"/>
            </p:cNvSpPr>
            <p:nvPr/>
          </p:nvSpPr>
          <p:spPr bwMode="auto">
            <a:xfrm>
              <a:off x="2520" y="1092"/>
              <a:ext cx="270" cy="312"/>
            </a:xfrm>
            <a:prstGeom prst="rect">
              <a:avLst/>
            </a:prstGeom>
            <a:solidFill>
              <a:srgbClr val="FFFFFF"/>
            </a:solidFill>
            <a:ln w="9525">
              <a:noFill/>
              <a:miter lim="800000"/>
              <a:headEnd/>
              <a:tailEnd/>
            </a:ln>
            <a:effectLst/>
          </p:spPr>
          <p:txBody>
            <a:bodyPr lIns="18000" tIns="10800" rIns="18000" bIns="10800"/>
            <a:lstStyle/>
            <a:p>
              <a:pPr algn="just"/>
              <a:r>
                <a:rPr lang="en-US" altLang="zh-CN" sz="1600">
                  <a:latin typeface="Times New Roman" pitchFamily="18" charset="0"/>
                </a:rPr>
                <a:t>K</a:t>
              </a:r>
              <a:endParaRPr lang="en-US" altLang="zh-CN" sz="1600"/>
            </a:p>
          </p:txBody>
        </p:sp>
        <p:sp>
          <p:nvSpPr>
            <p:cNvPr id="19" name="Text Box 24"/>
            <p:cNvSpPr txBox="1">
              <a:spLocks noChangeArrowheads="1"/>
            </p:cNvSpPr>
            <p:nvPr/>
          </p:nvSpPr>
          <p:spPr bwMode="auto">
            <a:xfrm>
              <a:off x="5496" y="1056"/>
              <a:ext cx="690"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20" name="Text Box 25"/>
            <p:cNvSpPr txBox="1">
              <a:spLocks noChangeArrowheads="1"/>
            </p:cNvSpPr>
            <p:nvPr/>
          </p:nvSpPr>
          <p:spPr bwMode="auto">
            <a:xfrm>
              <a:off x="4848" y="1056"/>
              <a:ext cx="36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K</a:t>
              </a:r>
              <a:endParaRPr lang="en-US" altLang="zh-CN" sz="1600"/>
            </a:p>
          </p:txBody>
        </p:sp>
        <p:sp>
          <p:nvSpPr>
            <p:cNvPr id="21" name="AutoShape 26"/>
            <p:cNvSpPr>
              <a:spLocks noChangeArrowheads="1"/>
            </p:cNvSpPr>
            <p:nvPr/>
          </p:nvSpPr>
          <p:spPr bwMode="auto">
            <a:xfrm>
              <a:off x="408" y="2412"/>
              <a:ext cx="180" cy="156"/>
            </a:xfrm>
            <a:prstGeom prst="flowChartOr">
              <a:avLst/>
            </a:prstGeom>
            <a:solidFill>
              <a:srgbClr val="FFFFFF"/>
            </a:solidFill>
            <a:ln w="38100">
              <a:solidFill>
                <a:srgbClr val="FF0000"/>
              </a:solidFill>
              <a:round/>
              <a:headEnd/>
              <a:tailEnd/>
            </a:ln>
            <a:effectLst/>
          </p:spPr>
          <p:txBody>
            <a:bodyPr/>
            <a:lstStyle/>
            <a:p>
              <a:endParaRPr lang="zh-CN" altLang="en-US"/>
            </a:p>
          </p:txBody>
        </p:sp>
        <p:sp>
          <p:nvSpPr>
            <p:cNvPr id="22" name="Text Box 27"/>
            <p:cNvSpPr txBox="1">
              <a:spLocks noChangeArrowheads="1"/>
            </p:cNvSpPr>
            <p:nvPr/>
          </p:nvSpPr>
          <p:spPr bwMode="auto">
            <a:xfrm>
              <a:off x="348" y="2916"/>
              <a:ext cx="300" cy="312"/>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18000" tIns="10800" rIns="18000" bIns="10800"/>
            <a:lstStyle/>
            <a:p>
              <a:pPr algn="ctr"/>
              <a:r>
                <a:rPr lang="en-US" altLang="zh-CN" sz="1600" dirty="0">
                  <a:latin typeface="Times New Roman" pitchFamily="18" charset="0"/>
                </a:rPr>
                <a:t>P</a:t>
              </a:r>
              <a:r>
                <a:rPr lang="en-US" altLang="zh-CN" sz="1600" baseline="-25000" dirty="0">
                  <a:latin typeface="Times New Roman" pitchFamily="18" charset="0"/>
                </a:rPr>
                <a:t>1</a:t>
              </a:r>
              <a:endParaRPr lang="en-US" altLang="zh-CN" sz="1600" dirty="0"/>
            </a:p>
          </p:txBody>
        </p:sp>
        <p:sp>
          <p:nvSpPr>
            <p:cNvPr id="23" name="Line 28"/>
            <p:cNvSpPr>
              <a:spLocks noChangeShapeType="1"/>
            </p:cNvSpPr>
            <p:nvPr/>
          </p:nvSpPr>
          <p:spPr bwMode="auto">
            <a:xfrm>
              <a:off x="1977" y="132"/>
              <a:ext cx="1623" cy="1"/>
            </a:xfrm>
            <a:prstGeom prst="line">
              <a:avLst/>
            </a:prstGeom>
            <a:noFill/>
            <a:ln w="38100">
              <a:solidFill>
                <a:srgbClr val="FF00FF"/>
              </a:solidFill>
              <a:round/>
              <a:headEnd/>
              <a:tailEnd/>
            </a:ln>
            <a:effectLst/>
          </p:spPr>
          <p:txBody>
            <a:bodyPr/>
            <a:lstStyle/>
            <a:p>
              <a:endParaRPr lang="zh-CN" altLang="en-US"/>
            </a:p>
          </p:txBody>
        </p:sp>
        <p:sp>
          <p:nvSpPr>
            <p:cNvPr id="24" name="Line 29"/>
            <p:cNvSpPr>
              <a:spLocks noChangeShapeType="1"/>
            </p:cNvSpPr>
            <p:nvPr/>
          </p:nvSpPr>
          <p:spPr bwMode="auto">
            <a:xfrm>
              <a:off x="3597" y="132"/>
              <a:ext cx="1" cy="312"/>
            </a:xfrm>
            <a:prstGeom prst="line">
              <a:avLst/>
            </a:prstGeom>
            <a:noFill/>
            <a:ln w="38100">
              <a:solidFill>
                <a:srgbClr val="FF00FF"/>
              </a:solidFill>
              <a:round/>
              <a:headEnd/>
              <a:tailEnd type="stealth" w="sm" len="med"/>
            </a:ln>
            <a:effectLst/>
          </p:spPr>
          <p:txBody>
            <a:bodyPr/>
            <a:lstStyle/>
            <a:p>
              <a:endParaRPr lang="zh-CN" altLang="en-US"/>
            </a:p>
          </p:txBody>
        </p:sp>
        <p:sp>
          <p:nvSpPr>
            <p:cNvPr id="25" name="Line 30"/>
            <p:cNvSpPr>
              <a:spLocks noChangeShapeType="1"/>
            </p:cNvSpPr>
            <p:nvPr/>
          </p:nvSpPr>
          <p:spPr bwMode="auto">
            <a:xfrm flipH="1">
              <a:off x="1976" y="144"/>
              <a:ext cx="1" cy="2340"/>
            </a:xfrm>
            <a:prstGeom prst="line">
              <a:avLst/>
            </a:prstGeom>
            <a:noFill/>
            <a:ln w="38100">
              <a:solidFill>
                <a:srgbClr val="FF00FF"/>
              </a:solidFill>
              <a:round/>
              <a:headEnd/>
              <a:tailEnd/>
            </a:ln>
            <a:effectLst/>
          </p:spPr>
          <p:txBody>
            <a:bodyPr/>
            <a:lstStyle/>
            <a:p>
              <a:endParaRPr lang="zh-CN" altLang="en-US"/>
            </a:p>
          </p:txBody>
        </p:sp>
        <p:sp>
          <p:nvSpPr>
            <p:cNvPr id="26" name="Line 31"/>
            <p:cNvSpPr>
              <a:spLocks noChangeShapeType="1"/>
            </p:cNvSpPr>
            <p:nvPr/>
          </p:nvSpPr>
          <p:spPr bwMode="auto">
            <a:xfrm flipH="1">
              <a:off x="540" y="2460"/>
              <a:ext cx="1414" cy="36"/>
            </a:xfrm>
            <a:prstGeom prst="line">
              <a:avLst/>
            </a:prstGeom>
            <a:noFill/>
            <a:ln w="38100">
              <a:solidFill>
                <a:srgbClr val="FF00FF"/>
              </a:solidFill>
              <a:round/>
              <a:headEnd/>
              <a:tailEnd type="stealth" w="sm" len="med"/>
            </a:ln>
            <a:effectLst/>
          </p:spPr>
          <p:txBody>
            <a:bodyPr/>
            <a:lstStyle/>
            <a:p>
              <a:endParaRPr lang="zh-CN" altLang="en-US"/>
            </a:p>
          </p:txBody>
        </p:sp>
        <p:sp>
          <p:nvSpPr>
            <p:cNvPr id="27" name="Text Box 32"/>
            <p:cNvSpPr txBox="1">
              <a:spLocks noChangeArrowheads="1"/>
            </p:cNvSpPr>
            <p:nvPr/>
          </p:nvSpPr>
          <p:spPr bwMode="auto">
            <a:xfrm>
              <a:off x="2484" y="3024"/>
              <a:ext cx="345" cy="312"/>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18000" tIns="10800" rIns="18000" bIns="10800"/>
            <a:lstStyle/>
            <a:p>
              <a:pPr algn="ctr"/>
              <a:r>
                <a:rPr lang="en-US" altLang="zh-CN" sz="1600">
                  <a:latin typeface="Times New Roman" pitchFamily="18" charset="0"/>
                </a:rPr>
                <a:t>P</a:t>
              </a:r>
              <a:r>
                <a:rPr lang="en-US" altLang="zh-CN" sz="1600" baseline="-25000">
                  <a:latin typeface="Times New Roman" pitchFamily="18" charset="0"/>
                </a:rPr>
                <a:t>2</a:t>
              </a:r>
              <a:endParaRPr lang="en-US" altLang="zh-CN" sz="1600"/>
            </a:p>
          </p:txBody>
        </p:sp>
        <p:sp>
          <p:nvSpPr>
            <p:cNvPr id="28" name="Text Box 33"/>
            <p:cNvSpPr txBox="1">
              <a:spLocks noChangeArrowheads="1"/>
            </p:cNvSpPr>
            <p:nvPr/>
          </p:nvSpPr>
          <p:spPr bwMode="auto">
            <a:xfrm>
              <a:off x="4812" y="2988"/>
              <a:ext cx="345" cy="312"/>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18000" tIns="10800" rIns="18000" bIns="10800"/>
            <a:lstStyle/>
            <a:p>
              <a:pPr algn="ctr"/>
              <a:r>
                <a:rPr lang="en-US" altLang="zh-CN" sz="1600">
                  <a:latin typeface="Times New Roman" pitchFamily="18" charset="0"/>
                </a:rPr>
                <a:t>P</a:t>
              </a:r>
              <a:r>
                <a:rPr lang="en-US" altLang="zh-CN" sz="1600" baseline="-25000">
                  <a:latin typeface="Times New Roman" pitchFamily="18" charset="0"/>
                </a:rPr>
                <a:t>m</a:t>
              </a:r>
              <a:endParaRPr lang="en-US" altLang="zh-CN" sz="1600"/>
            </a:p>
          </p:txBody>
        </p:sp>
        <p:sp>
          <p:nvSpPr>
            <p:cNvPr id="29" name="Line 34"/>
            <p:cNvSpPr>
              <a:spLocks noChangeShapeType="1"/>
            </p:cNvSpPr>
            <p:nvPr/>
          </p:nvSpPr>
          <p:spPr bwMode="auto">
            <a:xfrm>
              <a:off x="4527" y="120"/>
              <a:ext cx="1305" cy="1"/>
            </a:xfrm>
            <a:prstGeom prst="line">
              <a:avLst/>
            </a:prstGeom>
            <a:noFill/>
            <a:ln w="38100">
              <a:solidFill>
                <a:srgbClr val="FF00FF"/>
              </a:solidFill>
              <a:round/>
              <a:headEnd/>
              <a:tailEnd/>
            </a:ln>
            <a:effectLst/>
          </p:spPr>
          <p:txBody>
            <a:bodyPr/>
            <a:lstStyle/>
            <a:p>
              <a:endParaRPr lang="zh-CN" altLang="en-US"/>
            </a:p>
          </p:txBody>
        </p:sp>
        <p:sp>
          <p:nvSpPr>
            <p:cNvPr id="30" name="Line 35"/>
            <p:cNvSpPr>
              <a:spLocks noChangeShapeType="1"/>
            </p:cNvSpPr>
            <p:nvPr/>
          </p:nvSpPr>
          <p:spPr bwMode="auto">
            <a:xfrm>
              <a:off x="5838" y="120"/>
              <a:ext cx="1" cy="312"/>
            </a:xfrm>
            <a:prstGeom prst="line">
              <a:avLst/>
            </a:prstGeom>
            <a:noFill/>
            <a:ln w="38100">
              <a:solidFill>
                <a:srgbClr val="FF00FF"/>
              </a:solidFill>
              <a:round/>
              <a:headEnd/>
              <a:tailEnd type="stealth" w="sm" len="med"/>
            </a:ln>
            <a:effectLst/>
          </p:spPr>
          <p:txBody>
            <a:bodyPr/>
            <a:lstStyle/>
            <a:p>
              <a:endParaRPr lang="zh-CN" altLang="en-US"/>
            </a:p>
          </p:txBody>
        </p:sp>
        <p:sp>
          <p:nvSpPr>
            <p:cNvPr id="31" name="Text Box 36"/>
            <p:cNvSpPr txBox="1">
              <a:spLocks noChangeArrowheads="1"/>
            </p:cNvSpPr>
            <p:nvPr/>
          </p:nvSpPr>
          <p:spPr bwMode="auto">
            <a:xfrm>
              <a:off x="4152" y="0"/>
              <a:ext cx="525"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C</a:t>
              </a:r>
              <a:r>
                <a:rPr lang="en-US" altLang="zh-CN" sz="1600" baseline="-25000">
                  <a:latin typeface="Times New Roman" pitchFamily="18" charset="0"/>
                </a:rPr>
                <a:t>m-1</a:t>
              </a:r>
              <a:endParaRPr lang="en-US" altLang="zh-CN" sz="1600"/>
            </a:p>
          </p:txBody>
        </p:sp>
        <p:sp>
          <p:nvSpPr>
            <p:cNvPr id="32" name="Line 37"/>
            <p:cNvSpPr>
              <a:spLocks noChangeShapeType="1"/>
            </p:cNvSpPr>
            <p:nvPr/>
          </p:nvSpPr>
          <p:spPr bwMode="auto">
            <a:xfrm flipH="1">
              <a:off x="4860" y="276"/>
              <a:ext cx="708" cy="1"/>
            </a:xfrm>
            <a:prstGeom prst="line">
              <a:avLst/>
            </a:prstGeom>
            <a:noFill/>
            <a:ln w="38100">
              <a:solidFill>
                <a:srgbClr val="692AA2"/>
              </a:solidFill>
              <a:round/>
              <a:headEnd/>
              <a:tailEnd type="stealth" w="sm" len="med"/>
            </a:ln>
            <a:effectLst/>
          </p:spPr>
          <p:txBody>
            <a:bodyPr/>
            <a:lstStyle/>
            <a:p>
              <a:endParaRPr lang="zh-CN" altLang="en-US"/>
            </a:p>
          </p:txBody>
        </p:sp>
        <p:sp>
          <p:nvSpPr>
            <p:cNvPr id="33" name="Line 38"/>
            <p:cNvSpPr>
              <a:spLocks noChangeShapeType="1"/>
            </p:cNvSpPr>
            <p:nvPr/>
          </p:nvSpPr>
          <p:spPr bwMode="auto">
            <a:xfrm flipH="1">
              <a:off x="2481" y="300"/>
              <a:ext cx="939" cy="1"/>
            </a:xfrm>
            <a:prstGeom prst="line">
              <a:avLst/>
            </a:prstGeom>
            <a:noFill/>
            <a:ln w="38100">
              <a:solidFill>
                <a:srgbClr val="692AA2"/>
              </a:solidFill>
              <a:round/>
              <a:headEnd/>
              <a:tailEnd type="stealth" w="sm" len="med"/>
            </a:ln>
            <a:effectLst/>
          </p:spPr>
          <p:txBody>
            <a:bodyPr/>
            <a:lstStyle/>
            <a:p>
              <a:endParaRPr lang="zh-CN" altLang="en-US"/>
            </a:p>
          </p:txBody>
        </p:sp>
        <p:sp>
          <p:nvSpPr>
            <p:cNvPr id="34" name="Text Box 39"/>
            <p:cNvSpPr txBox="1">
              <a:spLocks noChangeArrowheads="1"/>
            </p:cNvSpPr>
            <p:nvPr/>
          </p:nvSpPr>
          <p:spPr bwMode="auto">
            <a:xfrm>
              <a:off x="375" y="60"/>
              <a:ext cx="147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dirty="0" smtClean="0">
                  <a:latin typeface="Times New Roman" pitchFamily="18" charset="0"/>
                </a:rPr>
                <a:t>IV(</a:t>
              </a:r>
              <a:r>
                <a:rPr lang="zh-CN" altLang="en-US" sz="1600" dirty="0" smtClean="0">
                  <a:latin typeface="Times New Roman" pitchFamily="18" charset="0"/>
                </a:rPr>
                <a:t>移位寄存器</a:t>
              </a:r>
              <a:r>
                <a:rPr lang="en-US" altLang="zh-CN" sz="1600" dirty="0" smtClean="0">
                  <a:latin typeface="Times New Roman" pitchFamily="18" charset="0"/>
                </a:rPr>
                <a:t>)</a:t>
              </a:r>
              <a:endParaRPr lang="en-US" altLang="zh-CN" sz="1600" dirty="0"/>
            </a:p>
          </p:txBody>
        </p:sp>
        <p:sp>
          <p:nvSpPr>
            <p:cNvPr id="35" name="Text Box 40"/>
            <p:cNvSpPr txBox="1">
              <a:spLocks noChangeArrowheads="1"/>
            </p:cNvSpPr>
            <p:nvPr/>
          </p:nvSpPr>
          <p:spPr bwMode="auto">
            <a:xfrm>
              <a:off x="3960" y="1392"/>
              <a:ext cx="960" cy="312"/>
            </a:xfrm>
            <a:prstGeom prst="rect">
              <a:avLst/>
            </a:prstGeom>
            <a:solidFill>
              <a:srgbClr val="FFFFFF"/>
            </a:solidFill>
            <a:ln w="9525">
              <a:noFill/>
              <a:miter lim="800000"/>
              <a:headEnd/>
              <a:tailEnd/>
            </a:ln>
            <a:effectLst/>
          </p:spPr>
          <p:txBody>
            <a:bodyPr lIns="18000" tIns="10800" rIns="18000" bIns="10800"/>
            <a:lstStyle/>
            <a:p>
              <a:pPr algn="just"/>
              <a:r>
                <a:rPr lang="en-US" altLang="zh-CN" sz="1000">
                  <a:latin typeface="Times New Roman" pitchFamily="18" charset="0"/>
                </a:rPr>
                <a:t>………</a:t>
              </a:r>
              <a:endParaRPr lang="en-US" altLang="zh-CN"/>
            </a:p>
          </p:txBody>
        </p:sp>
        <p:grpSp>
          <p:nvGrpSpPr>
            <p:cNvPr id="36" name="Group 41"/>
            <p:cNvGrpSpPr>
              <a:grpSpLocks/>
            </p:cNvGrpSpPr>
            <p:nvPr/>
          </p:nvGrpSpPr>
          <p:grpSpPr bwMode="auto">
            <a:xfrm>
              <a:off x="2340" y="1920"/>
              <a:ext cx="1695" cy="312"/>
              <a:chOff x="0" y="0"/>
              <a:chExt cx="1695" cy="312"/>
            </a:xfrm>
          </p:grpSpPr>
          <p:sp>
            <p:nvSpPr>
              <p:cNvPr id="62" name="Text Box 42"/>
              <p:cNvSpPr txBox="1">
                <a:spLocks noChangeArrowheads="1"/>
              </p:cNvSpPr>
              <p:nvPr/>
            </p:nvSpPr>
            <p:spPr bwMode="auto">
              <a:xfrm>
                <a:off x="615" y="0"/>
                <a:ext cx="1080" cy="31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sp>
            <p:nvSpPr>
              <p:cNvPr id="63" name="Text Box 43"/>
              <p:cNvSpPr txBox="1">
                <a:spLocks noChangeArrowheads="1"/>
              </p:cNvSpPr>
              <p:nvPr/>
            </p:nvSpPr>
            <p:spPr bwMode="auto">
              <a:xfrm>
                <a:off x="0" y="0"/>
                <a:ext cx="615"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1600">
                    <a:latin typeface="Times New Roman" pitchFamily="18" charset="0"/>
                  </a:rPr>
                  <a:t>选</a:t>
                </a:r>
                <a:r>
                  <a:rPr lang="en-US" altLang="zh-CN" sz="1600">
                    <a:latin typeface="Times New Roman" pitchFamily="18" charset="0"/>
                  </a:rPr>
                  <a:t>j</a:t>
                </a:r>
                <a:r>
                  <a:rPr lang="zh-CN" altLang="en-US" sz="1600">
                    <a:latin typeface="Times New Roman" pitchFamily="18" charset="0"/>
                  </a:rPr>
                  <a:t>比特</a:t>
                </a:r>
                <a:endParaRPr lang="zh-CN" altLang="en-US" sz="1600"/>
              </a:p>
            </p:txBody>
          </p:sp>
        </p:grpSp>
        <p:grpSp>
          <p:nvGrpSpPr>
            <p:cNvPr id="37" name="Group 44"/>
            <p:cNvGrpSpPr>
              <a:grpSpLocks/>
            </p:cNvGrpSpPr>
            <p:nvPr/>
          </p:nvGrpSpPr>
          <p:grpSpPr bwMode="auto">
            <a:xfrm>
              <a:off x="4680" y="1920"/>
              <a:ext cx="1695" cy="312"/>
              <a:chOff x="0" y="0"/>
              <a:chExt cx="1695" cy="312"/>
            </a:xfrm>
          </p:grpSpPr>
          <p:sp>
            <p:nvSpPr>
              <p:cNvPr id="60" name="Text Box 45"/>
              <p:cNvSpPr txBox="1">
                <a:spLocks noChangeArrowheads="1"/>
              </p:cNvSpPr>
              <p:nvPr/>
            </p:nvSpPr>
            <p:spPr bwMode="auto">
              <a:xfrm>
                <a:off x="615" y="0"/>
                <a:ext cx="1080" cy="31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sp>
            <p:nvSpPr>
              <p:cNvPr id="61" name="Text Box 46"/>
              <p:cNvSpPr txBox="1">
                <a:spLocks noChangeArrowheads="1"/>
              </p:cNvSpPr>
              <p:nvPr/>
            </p:nvSpPr>
            <p:spPr bwMode="auto">
              <a:xfrm>
                <a:off x="0" y="0"/>
                <a:ext cx="615"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1600">
                    <a:latin typeface="Times New Roman" pitchFamily="18" charset="0"/>
                  </a:rPr>
                  <a:t>选</a:t>
                </a:r>
                <a:r>
                  <a:rPr lang="en-US" altLang="zh-CN" sz="1600">
                    <a:latin typeface="Times New Roman" pitchFamily="18" charset="0"/>
                  </a:rPr>
                  <a:t>j</a:t>
                </a:r>
                <a:r>
                  <a:rPr lang="zh-CN" altLang="en-US" sz="1600">
                    <a:latin typeface="Times New Roman" pitchFamily="18" charset="0"/>
                  </a:rPr>
                  <a:t>比特</a:t>
                </a:r>
                <a:endParaRPr lang="zh-CN" altLang="en-US" sz="1600"/>
              </a:p>
            </p:txBody>
          </p:sp>
        </p:grpSp>
        <p:grpSp>
          <p:nvGrpSpPr>
            <p:cNvPr id="38" name="Group 47"/>
            <p:cNvGrpSpPr>
              <a:grpSpLocks/>
            </p:cNvGrpSpPr>
            <p:nvPr/>
          </p:nvGrpSpPr>
          <p:grpSpPr bwMode="auto">
            <a:xfrm>
              <a:off x="4857" y="432"/>
              <a:ext cx="1251" cy="312"/>
              <a:chOff x="0" y="0"/>
              <a:chExt cx="1251" cy="312"/>
            </a:xfrm>
          </p:grpSpPr>
          <p:sp>
            <p:nvSpPr>
              <p:cNvPr id="58" name="Text Box 48"/>
              <p:cNvSpPr txBox="1">
                <a:spLocks noChangeArrowheads="1"/>
              </p:cNvSpPr>
              <p:nvPr/>
            </p:nvSpPr>
            <p:spPr bwMode="auto">
              <a:xfrm>
                <a:off x="0" y="0"/>
                <a:ext cx="706"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a:latin typeface="Times New Roman" pitchFamily="18" charset="0"/>
                  </a:rPr>
                  <a:t>64 -j</a:t>
                </a:r>
                <a:r>
                  <a:rPr lang="zh-CN" altLang="en-US" sz="1600">
                    <a:latin typeface="Times New Roman" pitchFamily="18" charset="0"/>
                  </a:rPr>
                  <a:t>比特</a:t>
                </a:r>
                <a:endParaRPr lang="zh-CN" altLang="en-US" sz="1600"/>
              </a:p>
            </p:txBody>
          </p:sp>
          <p:sp>
            <p:nvSpPr>
              <p:cNvPr id="59" name="Text Box 49"/>
              <p:cNvSpPr txBox="1">
                <a:spLocks noChangeArrowheads="1"/>
              </p:cNvSpPr>
              <p:nvPr/>
            </p:nvSpPr>
            <p:spPr bwMode="auto">
              <a:xfrm>
                <a:off x="711" y="0"/>
                <a:ext cx="54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en-US" altLang="zh-CN" sz="1600">
                    <a:latin typeface="Times New Roman" pitchFamily="18" charset="0"/>
                  </a:rPr>
                  <a:t>j</a:t>
                </a:r>
                <a:r>
                  <a:rPr lang="zh-CN" altLang="en-US" sz="1600">
                    <a:latin typeface="Times New Roman" pitchFamily="18" charset="0"/>
                  </a:rPr>
                  <a:t>比特</a:t>
                </a:r>
                <a:endParaRPr lang="zh-CN" altLang="en-US" sz="1600"/>
              </a:p>
            </p:txBody>
          </p:sp>
        </p:grpSp>
        <p:cxnSp>
          <p:nvCxnSpPr>
            <p:cNvPr id="39" name="AutoShape 50"/>
            <p:cNvCxnSpPr>
              <a:cxnSpLocks noChangeShapeType="1"/>
              <a:stCxn id="64" idx="2"/>
              <a:endCxn id="14" idx="0"/>
            </p:cNvCxnSpPr>
            <p:nvPr/>
          </p:nvCxnSpPr>
          <p:spPr bwMode="auto">
            <a:xfrm flipH="1">
              <a:off x="1337" y="744"/>
              <a:ext cx="1" cy="348"/>
            </a:xfrm>
            <a:prstGeom prst="straightConnector1">
              <a:avLst/>
            </a:prstGeom>
            <a:noFill/>
            <a:ln w="38100">
              <a:solidFill>
                <a:srgbClr val="FF00FF"/>
              </a:solidFill>
              <a:round/>
              <a:headEnd/>
              <a:tailEnd type="stealth" w="sm" len="med"/>
            </a:ln>
            <a:effectLst/>
          </p:spPr>
        </p:cxnSp>
        <p:cxnSp>
          <p:nvCxnSpPr>
            <p:cNvPr id="40" name="AutoShape 51"/>
            <p:cNvCxnSpPr>
              <a:cxnSpLocks noChangeShapeType="1"/>
              <a:stCxn id="69" idx="2"/>
              <a:endCxn id="17" idx="0"/>
            </p:cNvCxnSpPr>
            <p:nvPr/>
          </p:nvCxnSpPr>
          <p:spPr bwMode="auto">
            <a:xfrm>
              <a:off x="3486" y="744"/>
              <a:ext cx="6" cy="348"/>
            </a:xfrm>
            <a:prstGeom prst="straightConnector1">
              <a:avLst/>
            </a:prstGeom>
            <a:noFill/>
            <a:ln w="38100">
              <a:solidFill>
                <a:srgbClr val="FF00FF"/>
              </a:solidFill>
              <a:round/>
              <a:headEnd/>
              <a:tailEnd type="stealth" w="sm" len="med"/>
            </a:ln>
            <a:effectLst/>
          </p:spPr>
        </p:cxnSp>
        <p:cxnSp>
          <p:nvCxnSpPr>
            <p:cNvPr id="41" name="AutoShape 52"/>
            <p:cNvCxnSpPr>
              <a:cxnSpLocks noChangeShapeType="1"/>
              <a:stCxn id="59" idx="2"/>
              <a:endCxn id="19" idx="0"/>
            </p:cNvCxnSpPr>
            <p:nvPr/>
          </p:nvCxnSpPr>
          <p:spPr bwMode="auto">
            <a:xfrm>
              <a:off x="5838" y="744"/>
              <a:ext cx="3" cy="312"/>
            </a:xfrm>
            <a:prstGeom prst="straightConnector1">
              <a:avLst/>
            </a:prstGeom>
            <a:noFill/>
            <a:ln w="38100">
              <a:solidFill>
                <a:srgbClr val="FF00FF"/>
              </a:solidFill>
              <a:round/>
              <a:headEnd/>
              <a:tailEnd type="stealth" w="sm" len="med"/>
            </a:ln>
            <a:effectLst/>
          </p:spPr>
        </p:cxnSp>
        <p:cxnSp>
          <p:nvCxnSpPr>
            <p:cNvPr id="42" name="AutoShape 53"/>
            <p:cNvCxnSpPr>
              <a:cxnSpLocks noChangeShapeType="1"/>
              <a:stCxn id="14" idx="2"/>
              <a:endCxn id="66" idx="0"/>
            </p:cNvCxnSpPr>
            <p:nvPr/>
          </p:nvCxnSpPr>
          <p:spPr bwMode="auto">
            <a:xfrm>
              <a:off x="1337" y="1403"/>
              <a:ext cx="10" cy="541"/>
            </a:xfrm>
            <a:prstGeom prst="straightConnector1">
              <a:avLst/>
            </a:prstGeom>
            <a:noFill/>
            <a:ln w="38100">
              <a:solidFill>
                <a:srgbClr val="FF00FF"/>
              </a:solidFill>
              <a:round/>
              <a:headEnd/>
              <a:tailEnd type="stealth" w="sm" len="med"/>
            </a:ln>
            <a:effectLst/>
          </p:spPr>
        </p:cxnSp>
        <p:cxnSp>
          <p:nvCxnSpPr>
            <p:cNvPr id="43" name="AutoShape 54"/>
            <p:cNvCxnSpPr>
              <a:cxnSpLocks noChangeShapeType="1"/>
              <a:stCxn id="17" idx="2"/>
              <a:endCxn id="62" idx="0"/>
            </p:cNvCxnSpPr>
            <p:nvPr/>
          </p:nvCxnSpPr>
          <p:spPr bwMode="auto">
            <a:xfrm>
              <a:off x="3492" y="1403"/>
              <a:ext cx="3" cy="517"/>
            </a:xfrm>
            <a:prstGeom prst="straightConnector1">
              <a:avLst/>
            </a:prstGeom>
            <a:noFill/>
            <a:ln w="38100">
              <a:solidFill>
                <a:srgbClr val="FF00FF"/>
              </a:solidFill>
              <a:round/>
              <a:headEnd/>
              <a:tailEnd type="stealth" w="sm" len="med"/>
            </a:ln>
            <a:effectLst/>
          </p:spPr>
        </p:cxnSp>
        <p:cxnSp>
          <p:nvCxnSpPr>
            <p:cNvPr id="44" name="AutoShape 55"/>
            <p:cNvCxnSpPr>
              <a:cxnSpLocks noChangeShapeType="1"/>
              <a:stCxn id="19" idx="2"/>
              <a:endCxn id="60" idx="0"/>
            </p:cNvCxnSpPr>
            <p:nvPr/>
          </p:nvCxnSpPr>
          <p:spPr bwMode="auto">
            <a:xfrm flipH="1">
              <a:off x="5835" y="1367"/>
              <a:ext cx="6" cy="553"/>
            </a:xfrm>
            <a:prstGeom prst="straightConnector1">
              <a:avLst/>
            </a:prstGeom>
            <a:noFill/>
            <a:ln w="38100">
              <a:solidFill>
                <a:srgbClr val="FF00FF"/>
              </a:solidFill>
              <a:round/>
              <a:headEnd/>
              <a:tailEnd type="stealth" w="sm" len="med"/>
            </a:ln>
            <a:effectLst/>
          </p:spPr>
        </p:cxnSp>
        <p:sp>
          <p:nvSpPr>
            <p:cNvPr id="45" name="AutoShape 56"/>
            <p:cNvSpPr>
              <a:spLocks noChangeArrowheads="1"/>
            </p:cNvSpPr>
            <p:nvPr/>
          </p:nvSpPr>
          <p:spPr bwMode="auto">
            <a:xfrm>
              <a:off x="2556" y="2436"/>
              <a:ext cx="180" cy="156"/>
            </a:xfrm>
            <a:prstGeom prst="flowChartOr">
              <a:avLst/>
            </a:prstGeom>
            <a:solidFill>
              <a:srgbClr val="FFFFFF"/>
            </a:solidFill>
            <a:ln w="38100">
              <a:solidFill>
                <a:srgbClr val="FF0000"/>
              </a:solidFill>
              <a:round/>
              <a:headEnd/>
              <a:tailEnd/>
            </a:ln>
            <a:effectLst/>
          </p:spPr>
          <p:txBody>
            <a:bodyPr/>
            <a:lstStyle/>
            <a:p>
              <a:endParaRPr lang="zh-CN" altLang="en-US"/>
            </a:p>
          </p:txBody>
        </p:sp>
        <p:sp>
          <p:nvSpPr>
            <p:cNvPr id="46" name="AutoShape 57"/>
            <p:cNvSpPr>
              <a:spLocks noChangeArrowheads="1"/>
            </p:cNvSpPr>
            <p:nvPr/>
          </p:nvSpPr>
          <p:spPr bwMode="auto">
            <a:xfrm>
              <a:off x="4896" y="2448"/>
              <a:ext cx="180" cy="156"/>
            </a:xfrm>
            <a:prstGeom prst="flowChartOr">
              <a:avLst/>
            </a:prstGeom>
            <a:solidFill>
              <a:srgbClr val="FFFFFF"/>
            </a:solidFill>
            <a:ln w="38100">
              <a:solidFill>
                <a:srgbClr val="FF0000"/>
              </a:solidFill>
              <a:round/>
              <a:headEnd/>
              <a:tailEnd/>
            </a:ln>
            <a:effectLst/>
          </p:spPr>
          <p:txBody>
            <a:bodyPr/>
            <a:lstStyle/>
            <a:p>
              <a:endParaRPr lang="zh-CN" altLang="en-US"/>
            </a:p>
          </p:txBody>
        </p:sp>
        <p:cxnSp>
          <p:nvCxnSpPr>
            <p:cNvPr id="47" name="AutoShape 58"/>
            <p:cNvCxnSpPr>
              <a:cxnSpLocks noChangeShapeType="1"/>
              <a:stCxn id="67" idx="2"/>
              <a:endCxn id="21" idx="0"/>
            </p:cNvCxnSpPr>
            <p:nvPr/>
          </p:nvCxnSpPr>
          <p:spPr bwMode="auto">
            <a:xfrm flipH="1">
              <a:off x="498" y="2256"/>
              <a:ext cx="2" cy="156"/>
            </a:xfrm>
            <a:prstGeom prst="straightConnector1">
              <a:avLst/>
            </a:prstGeom>
            <a:noFill/>
            <a:ln w="38100">
              <a:solidFill>
                <a:srgbClr val="FF00FF"/>
              </a:solidFill>
              <a:round/>
              <a:headEnd/>
              <a:tailEnd type="stealth" w="sm" len="med"/>
            </a:ln>
            <a:effectLst/>
          </p:spPr>
        </p:cxnSp>
        <p:cxnSp>
          <p:nvCxnSpPr>
            <p:cNvPr id="48" name="AutoShape 59"/>
            <p:cNvCxnSpPr>
              <a:cxnSpLocks noChangeShapeType="1"/>
              <a:stCxn id="63" idx="2"/>
              <a:endCxn id="45" idx="0"/>
            </p:cNvCxnSpPr>
            <p:nvPr/>
          </p:nvCxnSpPr>
          <p:spPr bwMode="auto">
            <a:xfrm flipH="1">
              <a:off x="2646" y="2232"/>
              <a:ext cx="2" cy="204"/>
            </a:xfrm>
            <a:prstGeom prst="straightConnector1">
              <a:avLst/>
            </a:prstGeom>
            <a:noFill/>
            <a:ln w="38100">
              <a:solidFill>
                <a:srgbClr val="FF00FF"/>
              </a:solidFill>
              <a:round/>
              <a:headEnd/>
              <a:tailEnd type="stealth" w="sm" len="med"/>
            </a:ln>
            <a:effectLst/>
          </p:spPr>
        </p:cxnSp>
        <p:cxnSp>
          <p:nvCxnSpPr>
            <p:cNvPr id="49" name="AutoShape 60"/>
            <p:cNvCxnSpPr>
              <a:cxnSpLocks noChangeShapeType="1"/>
              <a:stCxn id="61" idx="2"/>
              <a:endCxn id="46" idx="0"/>
            </p:cNvCxnSpPr>
            <p:nvPr/>
          </p:nvCxnSpPr>
          <p:spPr bwMode="auto">
            <a:xfrm flipH="1">
              <a:off x="4986" y="2232"/>
              <a:ext cx="2" cy="216"/>
            </a:xfrm>
            <a:prstGeom prst="straightConnector1">
              <a:avLst/>
            </a:prstGeom>
            <a:noFill/>
            <a:ln w="38100">
              <a:solidFill>
                <a:srgbClr val="FF00FF"/>
              </a:solidFill>
              <a:round/>
              <a:headEnd/>
              <a:tailEnd type="stealth" w="sm" len="med"/>
            </a:ln>
            <a:effectLst/>
          </p:spPr>
        </p:cxnSp>
        <p:cxnSp>
          <p:nvCxnSpPr>
            <p:cNvPr id="50" name="AutoShape 61"/>
            <p:cNvCxnSpPr>
              <a:cxnSpLocks noChangeShapeType="1"/>
              <a:stCxn id="15" idx="3"/>
              <a:endCxn id="14" idx="1"/>
            </p:cNvCxnSpPr>
            <p:nvPr/>
          </p:nvCxnSpPr>
          <p:spPr bwMode="auto">
            <a:xfrm>
              <a:off x="540" y="1248"/>
              <a:ext cx="444" cy="1"/>
            </a:xfrm>
            <a:prstGeom prst="straightConnector1">
              <a:avLst/>
            </a:prstGeom>
            <a:noFill/>
            <a:ln w="38100">
              <a:solidFill>
                <a:srgbClr val="FF00FF"/>
              </a:solidFill>
              <a:round/>
              <a:headEnd/>
              <a:tailEnd type="stealth" w="sm" len="med"/>
            </a:ln>
            <a:effectLst/>
          </p:spPr>
        </p:cxnSp>
        <p:cxnSp>
          <p:nvCxnSpPr>
            <p:cNvPr id="51" name="AutoShape 62"/>
            <p:cNvCxnSpPr>
              <a:cxnSpLocks noChangeShapeType="1"/>
              <a:stCxn id="18" idx="3"/>
              <a:endCxn id="17" idx="1"/>
            </p:cNvCxnSpPr>
            <p:nvPr/>
          </p:nvCxnSpPr>
          <p:spPr bwMode="auto">
            <a:xfrm>
              <a:off x="2790" y="1248"/>
              <a:ext cx="342" cy="1"/>
            </a:xfrm>
            <a:prstGeom prst="straightConnector1">
              <a:avLst/>
            </a:prstGeom>
            <a:noFill/>
            <a:ln w="38100">
              <a:solidFill>
                <a:srgbClr val="FF00FF"/>
              </a:solidFill>
              <a:round/>
              <a:headEnd/>
              <a:tailEnd type="stealth" w="sm" len="med"/>
            </a:ln>
            <a:effectLst/>
          </p:spPr>
        </p:cxnSp>
        <p:cxnSp>
          <p:nvCxnSpPr>
            <p:cNvPr id="52" name="AutoShape 63"/>
            <p:cNvCxnSpPr>
              <a:cxnSpLocks noChangeShapeType="1"/>
              <a:stCxn id="20" idx="3"/>
              <a:endCxn id="19" idx="1"/>
            </p:cNvCxnSpPr>
            <p:nvPr/>
          </p:nvCxnSpPr>
          <p:spPr bwMode="auto">
            <a:xfrm>
              <a:off x="5208" y="1212"/>
              <a:ext cx="288" cy="1"/>
            </a:xfrm>
            <a:prstGeom prst="straightConnector1">
              <a:avLst/>
            </a:prstGeom>
            <a:noFill/>
            <a:ln w="9525">
              <a:solidFill>
                <a:srgbClr val="333333"/>
              </a:solidFill>
              <a:round/>
              <a:headEnd/>
              <a:tailEnd type="stealth" w="sm" len="med"/>
            </a:ln>
            <a:effectLst/>
          </p:spPr>
        </p:cxnSp>
        <p:sp>
          <p:nvSpPr>
            <p:cNvPr id="53" name="Line 64"/>
            <p:cNvSpPr>
              <a:spLocks noChangeShapeType="1"/>
            </p:cNvSpPr>
            <p:nvPr/>
          </p:nvSpPr>
          <p:spPr bwMode="auto">
            <a:xfrm flipH="1">
              <a:off x="2724" y="2520"/>
              <a:ext cx="900" cy="1"/>
            </a:xfrm>
            <a:prstGeom prst="line">
              <a:avLst/>
            </a:prstGeom>
            <a:noFill/>
            <a:ln w="38100">
              <a:solidFill>
                <a:srgbClr val="FF00FF"/>
              </a:solidFill>
              <a:round/>
              <a:headEnd/>
              <a:tailEnd type="stealth" w="sm" len="med"/>
            </a:ln>
            <a:effectLst/>
          </p:spPr>
          <p:txBody>
            <a:bodyPr/>
            <a:lstStyle/>
            <a:p>
              <a:endParaRPr lang="zh-CN" altLang="en-US"/>
            </a:p>
          </p:txBody>
        </p:sp>
        <p:sp>
          <p:nvSpPr>
            <p:cNvPr id="54" name="Line 65"/>
            <p:cNvSpPr>
              <a:spLocks noChangeShapeType="1"/>
            </p:cNvSpPr>
            <p:nvPr/>
          </p:nvSpPr>
          <p:spPr bwMode="auto">
            <a:xfrm flipH="1">
              <a:off x="5052" y="2520"/>
              <a:ext cx="1080" cy="1"/>
            </a:xfrm>
            <a:prstGeom prst="line">
              <a:avLst/>
            </a:prstGeom>
            <a:noFill/>
            <a:ln w="38100">
              <a:solidFill>
                <a:srgbClr val="FF00FF"/>
              </a:solidFill>
              <a:round/>
              <a:headEnd/>
              <a:tailEnd type="stealth" w="sm" len="med"/>
            </a:ln>
            <a:effectLst/>
          </p:spPr>
          <p:txBody>
            <a:bodyPr/>
            <a:lstStyle/>
            <a:p>
              <a:endParaRPr lang="zh-CN" altLang="en-US"/>
            </a:p>
          </p:txBody>
        </p:sp>
        <p:cxnSp>
          <p:nvCxnSpPr>
            <p:cNvPr id="55" name="AutoShape 66"/>
            <p:cNvCxnSpPr>
              <a:cxnSpLocks noChangeShapeType="1"/>
              <a:stCxn id="21" idx="4"/>
              <a:endCxn id="22" idx="0"/>
            </p:cNvCxnSpPr>
            <p:nvPr/>
          </p:nvCxnSpPr>
          <p:spPr bwMode="auto">
            <a:xfrm>
              <a:off x="498" y="2568"/>
              <a:ext cx="1" cy="348"/>
            </a:xfrm>
            <a:prstGeom prst="straightConnector1">
              <a:avLst/>
            </a:prstGeom>
            <a:noFill/>
            <a:ln w="38100">
              <a:solidFill>
                <a:srgbClr val="FF00FF"/>
              </a:solidFill>
              <a:round/>
              <a:headEnd/>
              <a:tailEnd type="stealth" w="sm" len="med"/>
            </a:ln>
            <a:effectLst/>
          </p:spPr>
        </p:cxnSp>
        <p:cxnSp>
          <p:nvCxnSpPr>
            <p:cNvPr id="56" name="AutoShape 67"/>
            <p:cNvCxnSpPr>
              <a:cxnSpLocks noChangeShapeType="1"/>
              <a:stCxn id="45" idx="4"/>
              <a:endCxn id="27" idx="0"/>
            </p:cNvCxnSpPr>
            <p:nvPr/>
          </p:nvCxnSpPr>
          <p:spPr bwMode="auto">
            <a:xfrm>
              <a:off x="2646" y="2592"/>
              <a:ext cx="11" cy="432"/>
            </a:xfrm>
            <a:prstGeom prst="straightConnector1">
              <a:avLst/>
            </a:prstGeom>
            <a:noFill/>
            <a:ln w="38100">
              <a:solidFill>
                <a:srgbClr val="FF00FF"/>
              </a:solidFill>
              <a:round/>
              <a:headEnd/>
              <a:tailEnd type="stealth" w="sm" len="med"/>
            </a:ln>
            <a:effectLst/>
          </p:spPr>
        </p:cxnSp>
        <p:cxnSp>
          <p:nvCxnSpPr>
            <p:cNvPr id="57" name="AutoShape 68"/>
            <p:cNvCxnSpPr>
              <a:cxnSpLocks noChangeShapeType="1"/>
              <a:stCxn id="46" idx="4"/>
              <a:endCxn id="28" idx="0"/>
            </p:cNvCxnSpPr>
            <p:nvPr/>
          </p:nvCxnSpPr>
          <p:spPr bwMode="auto">
            <a:xfrm flipH="1">
              <a:off x="4985" y="2604"/>
              <a:ext cx="1" cy="384"/>
            </a:xfrm>
            <a:prstGeom prst="straightConnector1">
              <a:avLst/>
            </a:prstGeom>
            <a:noFill/>
            <a:ln w="38100">
              <a:solidFill>
                <a:srgbClr val="FF00FF"/>
              </a:solidFill>
              <a:round/>
              <a:headEnd/>
              <a:tailEnd type="stealth" w="sm" len="med"/>
            </a:ln>
            <a:effectLst/>
          </p:spPr>
        </p:cxnSp>
      </p:grpSp>
      <p:sp>
        <p:nvSpPr>
          <p:cNvPr id="70" name="TextBox 69"/>
          <p:cNvSpPr txBox="1"/>
          <p:nvPr/>
        </p:nvSpPr>
        <p:spPr>
          <a:xfrm>
            <a:off x="2523690" y="1448543"/>
            <a:ext cx="3069138" cy="461665"/>
          </a:xfrm>
          <a:prstGeom prst="rect">
            <a:avLst/>
          </a:prstGeom>
          <a:noFill/>
        </p:spPr>
        <p:txBody>
          <a:bodyPr wrap="square" rtlCol="0">
            <a:spAutoFit/>
          </a:bodyPr>
          <a:lstStyle/>
          <a:p>
            <a:pPr algn="ctr"/>
            <a:r>
              <a:rPr lang="zh-CN" altLang="en-US" sz="2400" b="1" dirty="0" smtClean="0">
                <a:solidFill>
                  <a:srgbClr val="FF00FF"/>
                </a:solidFill>
              </a:rPr>
              <a:t>解密图示</a:t>
            </a:r>
            <a:endParaRPr lang="zh-CN" altLang="en-US" sz="2400" b="1" dirty="0">
              <a:solidFill>
                <a:srgbClr val="FF00FF"/>
              </a:solidFill>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447800"/>
            <a:ext cx="8229600" cy="4876800"/>
          </a:xfrm>
        </p:spPr>
        <p:txBody>
          <a:bodyPr/>
          <a:lstStyle/>
          <a:p>
            <a:r>
              <a:rPr lang="en-US" altLang="zh-CN" b="1" dirty="0" smtClean="0">
                <a:solidFill>
                  <a:srgbClr val="FF0000"/>
                </a:solidFill>
              </a:rPr>
              <a:t>CFB</a:t>
            </a:r>
            <a:r>
              <a:rPr lang="zh-CN" altLang="en-US" b="1" dirty="0" smtClean="0">
                <a:solidFill>
                  <a:srgbClr val="FF0000"/>
                </a:solidFill>
              </a:rPr>
              <a:t>的优点</a:t>
            </a:r>
            <a:r>
              <a:rPr lang="zh-CN" altLang="en-US" dirty="0" smtClean="0">
                <a:latin typeface="Times New Roman" pitchFamily="18" charset="0"/>
              </a:rPr>
              <a:t>：自同步能力强，可以处理任意长度的消息</a:t>
            </a:r>
            <a:endParaRPr lang="en-US" altLang="zh-CN" dirty="0" smtClean="0">
              <a:latin typeface="Times New Roman" pitchFamily="18" charset="0"/>
            </a:endParaRPr>
          </a:p>
          <a:p>
            <a:endParaRPr lang="en-US" altLang="zh-CN" dirty="0" smtClean="0">
              <a:latin typeface="Times New Roman" pitchFamily="18" charset="0"/>
            </a:endParaRPr>
          </a:p>
          <a:p>
            <a:r>
              <a:rPr lang="en-US" altLang="zh-CN" b="1" dirty="0" smtClean="0">
                <a:solidFill>
                  <a:srgbClr val="FF0000"/>
                </a:solidFill>
              </a:rPr>
              <a:t>CFB</a:t>
            </a:r>
            <a:r>
              <a:rPr lang="zh-CN" altLang="en-US" b="1" dirty="0" smtClean="0">
                <a:solidFill>
                  <a:srgbClr val="FF0000"/>
                </a:solidFill>
              </a:rPr>
              <a:t>的缺点</a:t>
            </a:r>
            <a:r>
              <a:rPr lang="zh-CN" altLang="en-US" dirty="0" smtClean="0">
                <a:latin typeface="Times New Roman" pitchFamily="18" charset="0"/>
              </a:rPr>
              <a:t>：</a:t>
            </a:r>
            <a:endParaRPr lang="en-US" altLang="zh-CN" dirty="0" smtClean="0">
              <a:latin typeface="Times New Roman" pitchFamily="18" charset="0"/>
            </a:endParaRPr>
          </a:p>
          <a:p>
            <a:pPr marL="971550" lvl="1" indent="-457200">
              <a:spcBef>
                <a:spcPct val="50000"/>
              </a:spcBef>
              <a:buFont typeface="+mj-lt"/>
              <a:buAutoNum type="arabicPeriod"/>
            </a:pPr>
            <a:r>
              <a:rPr lang="zh-CN" altLang="en-US" dirty="0" smtClean="0"/>
              <a:t>明文</a:t>
            </a:r>
            <a:r>
              <a:rPr lang="zh-CN" altLang="en-US" dirty="0" smtClean="0">
                <a:solidFill>
                  <a:srgbClr val="0000FF"/>
                </a:solidFill>
              </a:rPr>
              <a:t>某一组中有错</a:t>
            </a:r>
            <a:r>
              <a:rPr lang="zh-CN" altLang="en-US" dirty="0" smtClean="0"/>
              <a:t>，使以后的密文组都受影响，但经解密后，除原有误的一组外，其后各组都正确地恢复</a:t>
            </a:r>
            <a:endParaRPr lang="en-US" altLang="zh-CN" dirty="0" smtClean="0"/>
          </a:p>
          <a:p>
            <a:pPr marL="971550" lvl="1" indent="-457200">
              <a:spcBef>
                <a:spcPct val="50000"/>
              </a:spcBef>
              <a:buFont typeface="+mj-lt"/>
              <a:buAutoNum type="arabicPeriod"/>
            </a:pPr>
            <a:r>
              <a:rPr lang="zh-CN" altLang="en-US" dirty="0" smtClean="0">
                <a:solidFill>
                  <a:srgbClr val="0000FF"/>
                </a:solidFill>
              </a:rPr>
              <a:t>密文里的一位错误</a:t>
            </a:r>
            <a:r>
              <a:rPr lang="zh-CN" altLang="en-US" dirty="0" smtClean="0"/>
              <a:t>会引起明文的一个单独错误，此错误进入移位寄存器，导致密文成为无用信息，直到该错误从移位寄存器中移出</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111</a:t>
            </a:fld>
            <a:endParaRPr lang="en-US" altLang="zh-CN"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Times New Roman" pitchFamily="18" charset="0"/>
              </a:rPr>
              <a:t>输出反馈模式</a:t>
            </a:r>
            <a:r>
              <a:rPr lang="en-US" altLang="zh-CN" dirty="0" smtClean="0">
                <a:latin typeface="Times New Roman" pitchFamily="18" charset="0"/>
              </a:rPr>
              <a:t>(OFB)</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itchFamily="18" charset="0"/>
              </a:rPr>
              <a:t>输出反馈模式的结构与</a:t>
            </a:r>
            <a:r>
              <a:rPr lang="en-US" altLang="zh-CN" dirty="0" smtClean="0">
                <a:latin typeface="Times New Roman" pitchFamily="18" charset="0"/>
              </a:rPr>
              <a:t>CFB</a:t>
            </a:r>
            <a:r>
              <a:rPr lang="zh-CN" altLang="en-US" dirty="0" smtClean="0">
                <a:latin typeface="Times New Roman" pitchFamily="18" charset="0"/>
              </a:rPr>
              <a:t>的</a:t>
            </a:r>
            <a:r>
              <a:rPr lang="zh-CN" altLang="en-US" dirty="0">
                <a:latin typeface="Times New Roman" pitchFamily="18" charset="0"/>
              </a:rPr>
              <a:t>结构</a:t>
            </a:r>
            <a:r>
              <a:rPr lang="zh-CN" altLang="en-US" dirty="0" smtClean="0">
                <a:latin typeface="Times New Roman" pitchFamily="18" charset="0"/>
              </a:rPr>
              <a:t>类似，不同之处在于：</a:t>
            </a:r>
            <a:endParaRPr lang="en-US" altLang="zh-CN" dirty="0" smtClean="0">
              <a:latin typeface="Times New Roman" pitchFamily="18" charset="0"/>
            </a:endParaRPr>
          </a:p>
          <a:p>
            <a:endParaRPr lang="en-US" altLang="zh-CN" dirty="0" smtClean="0">
              <a:latin typeface="Times New Roman" pitchFamily="18" charset="0"/>
            </a:endParaRPr>
          </a:p>
          <a:p>
            <a:pPr lvl="1"/>
            <a:r>
              <a:rPr lang="en-US" altLang="zh-CN" b="1" dirty="0" smtClean="0">
                <a:solidFill>
                  <a:srgbClr val="FF0000"/>
                </a:solidFill>
                <a:latin typeface="Times New Roman" pitchFamily="18" charset="0"/>
              </a:rPr>
              <a:t>OFB</a:t>
            </a:r>
            <a:r>
              <a:rPr lang="zh-CN" altLang="en-US" b="1" dirty="0" smtClean="0">
                <a:solidFill>
                  <a:srgbClr val="FF0000"/>
                </a:solidFill>
                <a:latin typeface="Times New Roman" pitchFamily="18" charset="0"/>
              </a:rPr>
              <a:t>模式将加密算法的输出反馈到移位寄存器</a:t>
            </a:r>
            <a:endParaRPr lang="en-US" altLang="zh-CN" dirty="0" smtClean="0">
              <a:latin typeface="Times New Roman" pitchFamily="18" charset="0"/>
            </a:endParaRPr>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112</a:t>
            </a:fld>
            <a:endParaRPr lang="en-US" altLang="zh-CN"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113</a:t>
            </a:fld>
            <a:endParaRPr lang="en-US" altLang="zh-CN" dirty="0"/>
          </a:p>
        </p:txBody>
      </p:sp>
      <p:grpSp>
        <p:nvGrpSpPr>
          <p:cNvPr id="7" name="Group 6"/>
          <p:cNvGrpSpPr>
            <a:grpSpLocks/>
          </p:cNvGrpSpPr>
          <p:nvPr/>
        </p:nvGrpSpPr>
        <p:grpSpPr bwMode="auto">
          <a:xfrm>
            <a:off x="457200" y="1828800"/>
            <a:ext cx="8305800" cy="4419600"/>
            <a:chOff x="0" y="0"/>
            <a:chExt cx="7020" cy="3276"/>
          </a:xfrm>
        </p:grpSpPr>
        <p:sp>
          <p:nvSpPr>
            <p:cNvPr id="57" name="Line 68"/>
            <p:cNvSpPr>
              <a:spLocks noChangeShapeType="1"/>
            </p:cNvSpPr>
            <p:nvPr/>
          </p:nvSpPr>
          <p:spPr bwMode="auto">
            <a:xfrm flipV="1">
              <a:off x="2940" y="2700"/>
              <a:ext cx="1" cy="312"/>
            </a:xfrm>
            <a:prstGeom prst="line">
              <a:avLst/>
            </a:prstGeom>
            <a:noFill/>
            <a:ln w="38100">
              <a:solidFill>
                <a:srgbClr val="FF00FF"/>
              </a:solidFill>
              <a:round/>
              <a:headEnd/>
              <a:tailEnd type="stealth" w="sm" len="med"/>
            </a:ln>
            <a:effectLst/>
          </p:spPr>
          <p:txBody>
            <a:bodyPr/>
            <a:lstStyle/>
            <a:p>
              <a:endParaRPr lang="zh-CN" altLang="en-US"/>
            </a:p>
          </p:txBody>
        </p:sp>
        <p:sp>
          <p:nvSpPr>
            <p:cNvPr id="58" name="Line 69"/>
            <p:cNvSpPr>
              <a:spLocks noChangeShapeType="1"/>
            </p:cNvSpPr>
            <p:nvPr/>
          </p:nvSpPr>
          <p:spPr bwMode="auto">
            <a:xfrm flipV="1">
              <a:off x="5448" y="2724"/>
              <a:ext cx="1" cy="312"/>
            </a:xfrm>
            <a:prstGeom prst="line">
              <a:avLst/>
            </a:prstGeom>
            <a:noFill/>
            <a:ln w="38100">
              <a:solidFill>
                <a:srgbClr val="FF00FF"/>
              </a:solidFill>
              <a:round/>
              <a:headEnd/>
              <a:tailEnd type="stealth" w="sm" len="med"/>
            </a:ln>
            <a:effectLst/>
          </p:spPr>
          <p:txBody>
            <a:bodyPr/>
            <a:lstStyle/>
            <a:p>
              <a:endParaRPr lang="zh-CN" altLang="en-US"/>
            </a:p>
          </p:txBody>
        </p:sp>
        <p:sp>
          <p:nvSpPr>
            <p:cNvPr id="56" name="Line 67"/>
            <p:cNvSpPr>
              <a:spLocks noChangeShapeType="1"/>
            </p:cNvSpPr>
            <p:nvPr/>
          </p:nvSpPr>
          <p:spPr bwMode="auto">
            <a:xfrm flipV="1">
              <a:off x="672" y="2736"/>
              <a:ext cx="1" cy="312"/>
            </a:xfrm>
            <a:prstGeom prst="line">
              <a:avLst/>
            </a:prstGeom>
            <a:noFill/>
            <a:ln w="38100">
              <a:solidFill>
                <a:srgbClr val="FF00FF"/>
              </a:solidFill>
              <a:round/>
              <a:headEnd/>
              <a:tailEnd type="stealth" w="sm" len="med"/>
            </a:ln>
            <a:effectLst/>
          </p:spPr>
          <p:txBody>
            <a:bodyPr/>
            <a:lstStyle/>
            <a:p>
              <a:endParaRPr lang="zh-CN" altLang="en-US"/>
            </a:p>
          </p:txBody>
        </p:sp>
        <p:sp>
          <p:nvSpPr>
            <p:cNvPr id="8" name="AutoShape 7"/>
            <p:cNvSpPr>
              <a:spLocks noChangeAspect="1" noChangeArrowheads="1"/>
            </p:cNvSpPr>
            <p:nvPr/>
          </p:nvSpPr>
          <p:spPr bwMode="auto">
            <a:xfrm>
              <a:off x="0" y="0"/>
              <a:ext cx="7020" cy="3276"/>
            </a:xfrm>
            <a:prstGeom prst="rect">
              <a:avLst/>
            </a:prstGeom>
            <a:noFill/>
            <a:ln w="9525">
              <a:noFill/>
              <a:miter lim="800000"/>
              <a:headEnd/>
              <a:tailEnd/>
            </a:ln>
          </p:spPr>
          <p:txBody>
            <a:bodyPr/>
            <a:lstStyle/>
            <a:p>
              <a:endParaRPr lang="zh-CN" altLang="en-US"/>
            </a:p>
          </p:txBody>
        </p:sp>
        <p:sp>
          <p:nvSpPr>
            <p:cNvPr id="9" name="Text Box 8"/>
            <p:cNvSpPr txBox="1">
              <a:spLocks noChangeArrowheads="1"/>
            </p:cNvSpPr>
            <p:nvPr/>
          </p:nvSpPr>
          <p:spPr bwMode="auto">
            <a:xfrm>
              <a:off x="3800" y="2655"/>
              <a:ext cx="251" cy="333"/>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just"/>
              <a:r>
                <a:rPr lang="en-US" altLang="zh-CN" sz="1600">
                  <a:latin typeface="Times New Roman" pitchFamily="18" charset="0"/>
                </a:rPr>
                <a:t>C</a:t>
              </a:r>
              <a:r>
                <a:rPr lang="en-US" altLang="zh-CN" sz="1600" baseline="-25000">
                  <a:latin typeface="Times New Roman" pitchFamily="18" charset="0"/>
                </a:rPr>
                <a:t>2</a:t>
              </a:r>
              <a:endParaRPr lang="en-US" altLang="zh-CN" sz="1600"/>
            </a:p>
          </p:txBody>
        </p:sp>
        <p:sp>
          <p:nvSpPr>
            <p:cNvPr id="10" name="Text Box 9"/>
            <p:cNvSpPr txBox="1">
              <a:spLocks noChangeArrowheads="1"/>
            </p:cNvSpPr>
            <p:nvPr/>
          </p:nvSpPr>
          <p:spPr bwMode="auto">
            <a:xfrm>
              <a:off x="6247" y="2655"/>
              <a:ext cx="360" cy="312"/>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just"/>
              <a:r>
                <a:rPr lang="en-US" altLang="zh-CN" sz="1600" dirty="0">
                  <a:latin typeface="Times New Roman" pitchFamily="18" charset="0"/>
                </a:rPr>
                <a:t>C</a:t>
              </a:r>
              <a:r>
                <a:rPr lang="en-US" altLang="zh-CN" sz="1600" baseline="-25000" dirty="0">
                  <a:latin typeface="Times New Roman" pitchFamily="18" charset="0"/>
                </a:rPr>
                <a:t>m</a:t>
              </a:r>
              <a:endParaRPr lang="en-US" altLang="zh-CN" sz="1600" dirty="0"/>
            </a:p>
          </p:txBody>
        </p:sp>
        <p:sp>
          <p:nvSpPr>
            <p:cNvPr id="11" name="Text Box 10"/>
            <p:cNvSpPr txBox="1">
              <a:spLocks noChangeArrowheads="1"/>
            </p:cNvSpPr>
            <p:nvPr/>
          </p:nvSpPr>
          <p:spPr bwMode="auto">
            <a:xfrm>
              <a:off x="1417" y="2655"/>
              <a:ext cx="262" cy="310"/>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just"/>
              <a:r>
                <a:rPr lang="en-US" altLang="zh-CN" sz="1600">
                  <a:latin typeface="Times New Roman" pitchFamily="18" charset="0"/>
                </a:rPr>
                <a:t>C</a:t>
              </a:r>
              <a:r>
                <a:rPr lang="en-US" altLang="zh-CN" sz="1600" baseline="-25000">
                  <a:latin typeface="Times New Roman" pitchFamily="18" charset="0"/>
                </a:rPr>
                <a:t>1</a:t>
              </a:r>
              <a:endParaRPr lang="en-US" altLang="zh-CN" sz="1600"/>
            </a:p>
          </p:txBody>
        </p:sp>
        <p:sp>
          <p:nvSpPr>
            <p:cNvPr id="12" name="Text Box 11"/>
            <p:cNvSpPr txBox="1">
              <a:spLocks noChangeArrowheads="1"/>
            </p:cNvSpPr>
            <p:nvPr/>
          </p:nvSpPr>
          <p:spPr bwMode="auto">
            <a:xfrm>
              <a:off x="1248" y="1200"/>
              <a:ext cx="705"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13" name="Text Box 12"/>
            <p:cNvSpPr txBox="1">
              <a:spLocks noChangeArrowheads="1"/>
            </p:cNvSpPr>
            <p:nvPr/>
          </p:nvSpPr>
          <p:spPr bwMode="auto">
            <a:xfrm>
              <a:off x="456" y="1200"/>
              <a:ext cx="36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K</a:t>
              </a:r>
              <a:endParaRPr lang="en-US" altLang="zh-CN" sz="1600"/>
            </a:p>
          </p:txBody>
        </p:sp>
        <p:grpSp>
          <p:nvGrpSpPr>
            <p:cNvPr id="14" name="Group 13"/>
            <p:cNvGrpSpPr>
              <a:grpSpLocks/>
            </p:cNvGrpSpPr>
            <p:nvPr/>
          </p:nvGrpSpPr>
          <p:grpSpPr bwMode="auto">
            <a:xfrm>
              <a:off x="2556" y="1896"/>
              <a:ext cx="1845" cy="312"/>
              <a:chOff x="0" y="0"/>
              <a:chExt cx="1845" cy="312"/>
            </a:xfrm>
          </p:grpSpPr>
          <p:sp>
            <p:nvSpPr>
              <p:cNvPr id="69" name="Text Box 14"/>
              <p:cNvSpPr txBox="1">
                <a:spLocks noChangeArrowheads="1"/>
              </p:cNvSpPr>
              <p:nvPr/>
            </p:nvSpPr>
            <p:spPr bwMode="auto">
              <a:xfrm>
                <a:off x="0" y="0"/>
                <a:ext cx="765"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1600">
                    <a:latin typeface="Times New Roman" pitchFamily="18" charset="0"/>
                  </a:rPr>
                  <a:t>选</a:t>
                </a:r>
                <a:r>
                  <a:rPr lang="en-US" altLang="zh-CN" sz="1600">
                    <a:latin typeface="Times New Roman" pitchFamily="18" charset="0"/>
                  </a:rPr>
                  <a:t>j</a:t>
                </a:r>
                <a:r>
                  <a:rPr lang="zh-CN" altLang="en-US" sz="1600">
                    <a:latin typeface="Times New Roman" pitchFamily="18" charset="0"/>
                  </a:rPr>
                  <a:t>比特</a:t>
                </a:r>
                <a:endParaRPr lang="zh-CN" altLang="en-US" sz="1600"/>
              </a:p>
            </p:txBody>
          </p:sp>
          <p:sp>
            <p:nvSpPr>
              <p:cNvPr id="70" name="Text Box 15"/>
              <p:cNvSpPr txBox="1">
                <a:spLocks noChangeArrowheads="1"/>
              </p:cNvSpPr>
              <p:nvPr/>
            </p:nvSpPr>
            <p:spPr bwMode="auto">
              <a:xfrm>
                <a:off x="765" y="0"/>
                <a:ext cx="1080" cy="31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grpSp>
        <p:grpSp>
          <p:nvGrpSpPr>
            <p:cNvPr id="15" name="Group 16"/>
            <p:cNvGrpSpPr>
              <a:grpSpLocks/>
            </p:cNvGrpSpPr>
            <p:nvPr/>
          </p:nvGrpSpPr>
          <p:grpSpPr bwMode="auto">
            <a:xfrm>
              <a:off x="438" y="420"/>
              <a:ext cx="1506" cy="312"/>
              <a:chOff x="0" y="0"/>
              <a:chExt cx="1506" cy="312"/>
            </a:xfrm>
          </p:grpSpPr>
          <p:sp>
            <p:nvSpPr>
              <p:cNvPr id="67" name="Text Box 17"/>
              <p:cNvSpPr txBox="1">
                <a:spLocks noChangeArrowheads="1"/>
              </p:cNvSpPr>
              <p:nvPr/>
            </p:nvSpPr>
            <p:spPr bwMode="auto">
              <a:xfrm>
                <a:off x="816" y="0"/>
                <a:ext cx="69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en-US" altLang="zh-CN" sz="1600">
                    <a:latin typeface="Times New Roman" pitchFamily="18" charset="0"/>
                  </a:rPr>
                  <a:t>j</a:t>
                </a:r>
                <a:r>
                  <a:rPr lang="zh-CN" altLang="en-US" sz="1600">
                    <a:latin typeface="Times New Roman" pitchFamily="18" charset="0"/>
                  </a:rPr>
                  <a:t>比特</a:t>
                </a:r>
                <a:endParaRPr lang="zh-CN" altLang="en-US" sz="1600"/>
              </a:p>
            </p:txBody>
          </p:sp>
          <p:sp>
            <p:nvSpPr>
              <p:cNvPr id="68" name="Text Box 18"/>
              <p:cNvSpPr txBox="1">
                <a:spLocks noChangeArrowheads="1"/>
              </p:cNvSpPr>
              <p:nvPr/>
            </p:nvSpPr>
            <p:spPr bwMode="auto">
              <a:xfrm>
                <a:off x="0" y="0"/>
                <a:ext cx="81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dirty="0">
                    <a:latin typeface="Times New Roman" pitchFamily="18" charset="0"/>
                  </a:rPr>
                  <a:t>64 -j</a:t>
                </a:r>
                <a:r>
                  <a:rPr lang="zh-CN" altLang="en-US" sz="1600" dirty="0">
                    <a:latin typeface="Times New Roman" pitchFamily="18" charset="0"/>
                  </a:rPr>
                  <a:t>比特</a:t>
                </a:r>
                <a:endParaRPr lang="zh-CN" altLang="en-US" sz="1600" dirty="0"/>
              </a:p>
            </p:txBody>
          </p:sp>
        </p:grpSp>
        <p:sp>
          <p:nvSpPr>
            <p:cNvPr id="16" name="Text Box 19"/>
            <p:cNvSpPr txBox="1">
              <a:spLocks noChangeArrowheads="1"/>
            </p:cNvSpPr>
            <p:nvPr/>
          </p:nvSpPr>
          <p:spPr bwMode="auto">
            <a:xfrm>
              <a:off x="3516" y="1188"/>
              <a:ext cx="706"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17" name="Text Box 20"/>
            <p:cNvSpPr txBox="1">
              <a:spLocks noChangeArrowheads="1"/>
            </p:cNvSpPr>
            <p:nvPr/>
          </p:nvSpPr>
          <p:spPr bwMode="auto">
            <a:xfrm>
              <a:off x="2736" y="1200"/>
              <a:ext cx="27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dirty="0">
                  <a:latin typeface="Times New Roman" pitchFamily="18" charset="0"/>
                </a:rPr>
                <a:t>K</a:t>
              </a:r>
              <a:endParaRPr lang="en-US" altLang="zh-CN" sz="1600" dirty="0"/>
            </a:p>
          </p:txBody>
        </p:sp>
        <p:sp>
          <p:nvSpPr>
            <p:cNvPr id="18" name="Text Box 21"/>
            <p:cNvSpPr txBox="1">
              <a:spLocks noChangeArrowheads="1"/>
            </p:cNvSpPr>
            <p:nvPr/>
          </p:nvSpPr>
          <p:spPr bwMode="auto">
            <a:xfrm>
              <a:off x="6024" y="1212"/>
              <a:ext cx="705"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19" name="Text Box 22"/>
            <p:cNvSpPr txBox="1">
              <a:spLocks noChangeArrowheads="1"/>
            </p:cNvSpPr>
            <p:nvPr/>
          </p:nvSpPr>
          <p:spPr bwMode="auto">
            <a:xfrm>
              <a:off x="5256" y="1212"/>
              <a:ext cx="36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K</a:t>
              </a:r>
              <a:endParaRPr lang="en-US" altLang="zh-CN" sz="1600"/>
            </a:p>
          </p:txBody>
        </p:sp>
        <p:sp>
          <p:nvSpPr>
            <p:cNvPr id="20" name="AutoShape 23"/>
            <p:cNvSpPr>
              <a:spLocks noChangeArrowheads="1"/>
            </p:cNvSpPr>
            <p:nvPr/>
          </p:nvSpPr>
          <p:spPr bwMode="auto">
            <a:xfrm>
              <a:off x="540" y="2508"/>
              <a:ext cx="275" cy="227"/>
            </a:xfrm>
            <a:prstGeom prst="flowChartOr">
              <a:avLst/>
            </a:prstGeom>
            <a:solidFill>
              <a:srgbClr val="FFFFFF"/>
            </a:solidFill>
            <a:ln w="38100">
              <a:solidFill>
                <a:srgbClr val="FF0000"/>
              </a:solidFill>
              <a:round/>
              <a:headEnd/>
              <a:tailEnd/>
            </a:ln>
            <a:effectLst/>
          </p:spPr>
          <p:txBody>
            <a:bodyPr/>
            <a:lstStyle/>
            <a:p>
              <a:endParaRPr lang="zh-CN" altLang="en-US"/>
            </a:p>
          </p:txBody>
        </p:sp>
        <p:sp>
          <p:nvSpPr>
            <p:cNvPr id="21" name="Text Box 24"/>
            <p:cNvSpPr txBox="1">
              <a:spLocks noChangeArrowheads="1"/>
            </p:cNvSpPr>
            <p:nvPr/>
          </p:nvSpPr>
          <p:spPr bwMode="auto">
            <a:xfrm>
              <a:off x="600" y="2928"/>
              <a:ext cx="360" cy="312"/>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lIns="18000" tIns="10800" rIns="18000" bIns="10800"/>
            <a:lstStyle/>
            <a:p>
              <a:pPr algn="just"/>
              <a:r>
                <a:rPr lang="en-US" altLang="zh-CN" sz="1600" dirty="0">
                  <a:latin typeface="Times New Roman" pitchFamily="18" charset="0"/>
                </a:rPr>
                <a:t>P</a:t>
              </a:r>
              <a:r>
                <a:rPr lang="en-US" altLang="zh-CN" sz="1600" baseline="-25000" dirty="0">
                  <a:latin typeface="Times New Roman" pitchFamily="18" charset="0"/>
                </a:rPr>
                <a:t>1</a:t>
              </a:r>
              <a:endParaRPr lang="en-US" altLang="zh-CN" sz="1600" dirty="0"/>
            </a:p>
          </p:txBody>
        </p:sp>
        <p:sp>
          <p:nvSpPr>
            <p:cNvPr id="22" name="Line 25"/>
            <p:cNvSpPr>
              <a:spLocks noChangeShapeType="1"/>
            </p:cNvSpPr>
            <p:nvPr/>
          </p:nvSpPr>
          <p:spPr bwMode="auto">
            <a:xfrm>
              <a:off x="2289" y="108"/>
              <a:ext cx="1682" cy="1"/>
            </a:xfrm>
            <a:prstGeom prst="line">
              <a:avLst/>
            </a:prstGeom>
            <a:noFill/>
            <a:ln w="38100">
              <a:solidFill>
                <a:srgbClr val="FF00FF"/>
              </a:solidFill>
              <a:round/>
              <a:headEnd/>
              <a:tailEnd/>
            </a:ln>
            <a:effectLst/>
          </p:spPr>
          <p:txBody>
            <a:bodyPr/>
            <a:lstStyle/>
            <a:p>
              <a:endParaRPr lang="zh-CN" altLang="en-US"/>
            </a:p>
          </p:txBody>
        </p:sp>
        <p:sp>
          <p:nvSpPr>
            <p:cNvPr id="23" name="Line 26"/>
            <p:cNvSpPr>
              <a:spLocks noChangeShapeType="1"/>
            </p:cNvSpPr>
            <p:nvPr/>
          </p:nvSpPr>
          <p:spPr bwMode="auto">
            <a:xfrm>
              <a:off x="3957" y="108"/>
              <a:ext cx="1" cy="312"/>
            </a:xfrm>
            <a:prstGeom prst="line">
              <a:avLst/>
            </a:prstGeom>
            <a:noFill/>
            <a:ln w="38100">
              <a:solidFill>
                <a:srgbClr val="FF00FF"/>
              </a:solidFill>
              <a:round/>
              <a:headEnd/>
              <a:tailEnd type="stealth" w="sm" len="med"/>
            </a:ln>
            <a:effectLst/>
          </p:spPr>
          <p:txBody>
            <a:bodyPr/>
            <a:lstStyle/>
            <a:p>
              <a:endParaRPr lang="zh-CN" altLang="en-US"/>
            </a:p>
          </p:txBody>
        </p:sp>
        <p:sp>
          <p:nvSpPr>
            <p:cNvPr id="24" name="Line 27"/>
            <p:cNvSpPr>
              <a:spLocks noChangeShapeType="1"/>
            </p:cNvSpPr>
            <p:nvPr/>
          </p:nvSpPr>
          <p:spPr bwMode="auto">
            <a:xfrm flipH="1">
              <a:off x="2289" y="108"/>
              <a:ext cx="1" cy="2244"/>
            </a:xfrm>
            <a:prstGeom prst="line">
              <a:avLst/>
            </a:prstGeom>
            <a:noFill/>
            <a:ln w="38100">
              <a:solidFill>
                <a:srgbClr val="FF00FF"/>
              </a:solidFill>
              <a:round/>
              <a:headEnd/>
              <a:tailEnd/>
            </a:ln>
            <a:effectLst/>
          </p:spPr>
          <p:txBody>
            <a:bodyPr/>
            <a:lstStyle/>
            <a:p>
              <a:endParaRPr lang="zh-CN" altLang="en-US"/>
            </a:p>
          </p:txBody>
        </p:sp>
        <p:sp>
          <p:nvSpPr>
            <p:cNvPr id="25" name="Line 28"/>
            <p:cNvSpPr>
              <a:spLocks noChangeShapeType="1"/>
            </p:cNvSpPr>
            <p:nvPr/>
          </p:nvSpPr>
          <p:spPr bwMode="auto">
            <a:xfrm>
              <a:off x="3060" y="2604"/>
              <a:ext cx="900" cy="1"/>
            </a:xfrm>
            <a:prstGeom prst="line">
              <a:avLst/>
            </a:prstGeom>
            <a:noFill/>
            <a:ln w="38100">
              <a:solidFill>
                <a:srgbClr val="FF00FF"/>
              </a:solidFill>
              <a:round/>
              <a:headEnd/>
              <a:tailEnd type="stealth" w="sm" len="med"/>
            </a:ln>
            <a:effectLst/>
          </p:spPr>
          <p:txBody>
            <a:bodyPr/>
            <a:lstStyle/>
            <a:p>
              <a:endParaRPr lang="zh-CN" altLang="en-US"/>
            </a:p>
          </p:txBody>
        </p:sp>
        <p:sp>
          <p:nvSpPr>
            <p:cNvPr id="26" name="Text Box 29"/>
            <p:cNvSpPr txBox="1">
              <a:spLocks noChangeArrowheads="1"/>
            </p:cNvSpPr>
            <p:nvPr/>
          </p:nvSpPr>
          <p:spPr bwMode="auto">
            <a:xfrm>
              <a:off x="2856" y="2928"/>
              <a:ext cx="360" cy="312"/>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lIns="18000" tIns="10800" rIns="18000" bIns="10800"/>
            <a:lstStyle/>
            <a:p>
              <a:pPr algn="just"/>
              <a:r>
                <a:rPr lang="en-US" altLang="zh-CN" sz="1600">
                  <a:latin typeface="Times New Roman" pitchFamily="18" charset="0"/>
                </a:rPr>
                <a:t>P</a:t>
              </a:r>
              <a:r>
                <a:rPr lang="en-US" altLang="zh-CN" sz="1600" baseline="-25000">
                  <a:latin typeface="Times New Roman" pitchFamily="18" charset="0"/>
                </a:rPr>
                <a:t>2</a:t>
              </a:r>
              <a:endParaRPr lang="en-US" altLang="zh-CN" sz="1600"/>
            </a:p>
          </p:txBody>
        </p:sp>
        <p:sp>
          <p:nvSpPr>
            <p:cNvPr id="27" name="Text Box 30"/>
            <p:cNvSpPr txBox="1">
              <a:spLocks noChangeArrowheads="1"/>
            </p:cNvSpPr>
            <p:nvPr/>
          </p:nvSpPr>
          <p:spPr bwMode="auto">
            <a:xfrm>
              <a:off x="5376" y="2928"/>
              <a:ext cx="361" cy="312"/>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lIns="18000" tIns="10800" rIns="18000" bIns="10800"/>
            <a:lstStyle/>
            <a:p>
              <a:pPr algn="just"/>
              <a:r>
                <a:rPr lang="en-US" altLang="zh-CN" sz="1600">
                  <a:latin typeface="Times New Roman" pitchFamily="18" charset="0"/>
                </a:rPr>
                <a:t>P</a:t>
              </a:r>
              <a:r>
                <a:rPr lang="en-US" altLang="zh-CN" sz="1600" baseline="-25000">
                  <a:latin typeface="Times New Roman" pitchFamily="18" charset="0"/>
                </a:rPr>
                <a:t>m</a:t>
              </a:r>
              <a:endParaRPr lang="en-US" altLang="zh-CN" sz="1600"/>
            </a:p>
          </p:txBody>
        </p:sp>
        <p:sp>
          <p:nvSpPr>
            <p:cNvPr id="28" name="Line 31"/>
            <p:cNvSpPr>
              <a:spLocks noChangeShapeType="1"/>
            </p:cNvSpPr>
            <p:nvPr/>
          </p:nvSpPr>
          <p:spPr bwMode="auto">
            <a:xfrm>
              <a:off x="5580" y="2616"/>
              <a:ext cx="900" cy="1"/>
            </a:xfrm>
            <a:prstGeom prst="line">
              <a:avLst/>
            </a:prstGeom>
            <a:noFill/>
            <a:ln w="38100">
              <a:solidFill>
                <a:srgbClr val="FF00FF"/>
              </a:solidFill>
              <a:round/>
              <a:headEnd/>
              <a:tailEnd type="stealth" w="sm" len="med"/>
            </a:ln>
            <a:effectLst/>
          </p:spPr>
          <p:txBody>
            <a:bodyPr/>
            <a:lstStyle/>
            <a:p>
              <a:endParaRPr lang="zh-CN" altLang="en-US"/>
            </a:p>
          </p:txBody>
        </p:sp>
        <p:sp>
          <p:nvSpPr>
            <p:cNvPr id="29" name="Line 32"/>
            <p:cNvSpPr>
              <a:spLocks noChangeShapeType="1"/>
            </p:cNvSpPr>
            <p:nvPr/>
          </p:nvSpPr>
          <p:spPr bwMode="auto">
            <a:xfrm>
              <a:off x="4995" y="108"/>
              <a:ext cx="1575" cy="1"/>
            </a:xfrm>
            <a:prstGeom prst="line">
              <a:avLst/>
            </a:prstGeom>
            <a:noFill/>
            <a:ln w="38100">
              <a:solidFill>
                <a:srgbClr val="FF00FF"/>
              </a:solidFill>
              <a:round/>
              <a:headEnd/>
              <a:tailEnd/>
            </a:ln>
            <a:effectLst/>
          </p:spPr>
          <p:txBody>
            <a:bodyPr/>
            <a:lstStyle/>
            <a:p>
              <a:endParaRPr lang="zh-CN" altLang="en-US"/>
            </a:p>
          </p:txBody>
        </p:sp>
        <p:sp>
          <p:nvSpPr>
            <p:cNvPr id="30" name="Line 33"/>
            <p:cNvSpPr>
              <a:spLocks noChangeShapeType="1"/>
            </p:cNvSpPr>
            <p:nvPr/>
          </p:nvSpPr>
          <p:spPr bwMode="auto">
            <a:xfrm>
              <a:off x="6570" y="108"/>
              <a:ext cx="0" cy="312"/>
            </a:xfrm>
            <a:prstGeom prst="line">
              <a:avLst/>
            </a:prstGeom>
            <a:noFill/>
            <a:ln w="38100">
              <a:solidFill>
                <a:srgbClr val="FF00FF"/>
              </a:solidFill>
              <a:round/>
              <a:headEnd/>
              <a:tailEnd type="stealth" w="sm" len="med"/>
            </a:ln>
            <a:effectLst/>
          </p:spPr>
          <p:txBody>
            <a:bodyPr/>
            <a:lstStyle/>
            <a:p>
              <a:endParaRPr lang="zh-CN" altLang="en-US"/>
            </a:p>
          </p:txBody>
        </p:sp>
        <p:sp>
          <p:nvSpPr>
            <p:cNvPr id="32" name="Line 35"/>
            <p:cNvSpPr>
              <a:spLocks noChangeShapeType="1"/>
            </p:cNvSpPr>
            <p:nvPr/>
          </p:nvSpPr>
          <p:spPr bwMode="auto">
            <a:xfrm flipH="1">
              <a:off x="5100" y="264"/>
              <a:ext cx="1155" cy="0"/>
            </a:xfrm>
            <a:prstGeom prst="line">
              <a:avLst/>
            </a:prstGeom>
            <a:noFill/>
            <a:ln w="38100">
              <a:solidFill>
                <a:srgbClr val="692AA2"/>
              </a:solidFill>
              <a:round/>
              <a:headEnd/>
              <a:tailEnd type="stealth" w="sm" len="med"/>
            </a:ln>
            <a:effectLst/>
          </p:spPr>
          <p:txBody>
            <a:bodyPr/>
            <a:lstStyle/>
            <a:p>
              <a:endParaRPr lang="zh-CN" altLang="en-US"/>
            </a:p>
          </p:txBody>
        </p:sp>
        <p:sp>
          <p:nvSpPr>
            <p:cNvPr id="33" name="Line 36"/>
            <p:cNvSpPr>
              <a:spLocks noChangeShapeType="1"/>
            </p:cNvSpPr>
            <p:nvPr/>
          </p:nvSpPr>
          <p:spPr bwMode="auto">
            <a:xfrm flipH="1">
              <a:off x="2685" y="264"/>
              <a:ext cx="1155" cy="0"/>
            </a:xfrm>
            <a:prstGeom prst="line">
              <a:avLst/>
            </a:prstGeom>
            <a:noFill/>
            <a:ln w="38100">
              <a:solidFill>
                <a:srgbClr val="692AA2"/>
              </a:solidFill>
              <a:round/>
              <a:headEnd/>
              <a:tailEnd type="stealth" w="sm" len="med"/>
            </a:ln>
            <a:effectLst/>
          </p:spPr>
          <p:txBody>
            <a:bodyPr/>
            <a:lstStyle/>
            <a:p>
              <a:endParaRPr lang="zh-CN" altLang="en-US"/>
            </a:p>
          </p:txBody>
        </p:sp>
        <p:sp>
          <p:nvSpPr>
            <p:cNvPr id="34" name="Text Box 37"/>
            <p:cNvSpPr txBox="1">
              <a:spLocks noChangeArrowheads="1"/>
            </p:cNvSpPr>
            <p:nvPr/>
          </p:nvSpPr>
          <p:spPr bwMode="auto">
            <a:xfrm>
              <a:off x="543" y="48"/>
              <a:ext cx="147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dirty="0" smtClean="0">
                  <a:latin typeface="Times New Roman" pitchFamily="18" charset="0"/>
                </a:rPr>
                <a:t>IV(</a:t>
              </a:r>
              <a:r>
                <a:rPr lang="zh-CN" altLang="en-US" sz="1600" dirty="0" smtClean="0">
                  <a:latin typeface="Times New Roman" pitchFamily="18" charset="0"/>
                </a:rPr>
                <a:t>移位寄存器</a:t>
              </a:r>
              <a:r>
                <a:rPr lang="en-US" altLang="zh-CN" sz="1600" dirty="0" smtClean="0">
                  <a:latin typeface="Times New Roman" pitchFamily="18" charset="0"/>
                </a:rPr>
                <a:t>)</a:t>
              </a:r>
              <a:endParaRPr lang="en-US" altLang="zh-CN" sz="1600" dirty="0"/>
            </a:p>
          </p:txBody>
        </p:sp>
        <p:sp>
          <p:nvSpPr>
            <p:cNvPr id="35" name="Text Box 38"/>
            <p:cNvSpPr txBox="1">
              <a:spLocks noChangeArrowheads="1"/>
            </p:cNvSpPr>
            <p:nvPr/>
          </p:nvSpPr>
          <p:spPr bwMode="auto">
            <a:xfrm>
              <a:off x="4440" y="1476"/>
              <a:ext cx="72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a:t>
              </a:r>
              <a:endParaRPr lang="en-US" altLang="zh-CN" sz="1600"/>
            </a:p>
          </p:txBody>
        </p:sp>
        <p:grpSp>
          <p:nvGrpSpPr>
            <p:cNvPr id="36" name="Group 39"/>
            <p:cNvGrpSpPr>
              <a:grpSpLocks/>
            </p:cNvGrpSpPr>
            <p:nvPr/>
          </p:nvGrpSpPr>
          <p:grpSpPr bwMode="auto">
            <a:xfrm>
              <a:off x="300" y="1908"/>
              <a:ext cx="1845" cy="312"/>
              <a:chOff x="0" y="0"/>
              <a:chExt cx="1845" cy="312"/>
            </a:xfrm>
          </p:grpSpPr>
          <p:sp>
            <p:nvSpPr>
              <p:cNvPr id="65" name="Text Box 40"/>
              <p:cNvSpPr txBox="1">
                <a:spLocks noChangeArrowheads="1"/>
              </p:cNvSpPr>
              <p:nvPr/>
            </p:nvSpPr>
            <p:spPr bwMode="auto">
              <a:xfrm>
                <a:off x="0" y="0"/>
                <a:ext cx="765"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1600">
                    <a:latin typeface="Times New Roman" pitchFamily="18" charset="0"/>
                  </a:rPr>
                  <a:t>选</a:t>
                </a:r>
                <a:r>
                  <a:rPr lang="en-US" altLang="zh-CN" sz="1600">
                    <a:latin typeface="Times New Roman" pitchFamily="18" charset="0"/>
                  </a:rPr>
                  <a:t>j</a:t>
                </a:r>
                <a:r>
                  <a:rPr lang="zh-CN" altLang="en-US" sz="1600">
                    <a:latin typeface="Times New Roman" pitchFamily="18" charset="0"/>
                  </a:rPr>
                  <a:t>比特</a:t>
                </a:r>
                <a:endParaRPr lang="zh-CN" altLang="en-US" sz="1600"/>
              </a:p>
            </p:txBody>
          </p:sp>
          <p:sp>
            <p:nvSpPr>
              <p:cNvPr id="66" name="Text Box 41"/>
              <p:cNvSpPr txBox="1">
                <a:spLocks noChangeArrowheads="1"/>
              </p:cNvSpPr>
              <p:nvPr/>
            </p:nvSpPr>
            <p:spPr bwMode="auto">
              <a:xfrm>
                <a:off x="765" y="0"/>
                <a:ext cx="1080" cy="31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grpSp>
        <p:grpSp>
          <p:nvGrpSpPr>
            <p:cNvPr id="37" name="Group 42"/>
            <p:cNvGrpSpPr>
              <a:grpSpLocks/>
            </p:cNvGrpSpPr>
            <p:nvPr/>
          </p:nvGrpSpPr>
          <p:grpSpPr bwMode="auto">
            <a:xfrm>
              <a:off x="5076" y="1896"/>
              <a:ext cx="1845" cy="312"/>
              <a:chOff x="0" y="0"/>
              <a:chExt cx="1845" cy="312"/>
            </a:xfrm>
          </p:grpSpPr>
          <p:sp>
            <p:nvSpPr>
              <p:cNvPr id="63" name="Text Box 43"/>
              <p:cNvSpPr txBox="1">
                <a:spLocks noChangeArrowheads="1"/>
              </p:cNvSpPr>
              <p:nvPr/>
            </p:nvSpPr>
            <p:spPr bwMode="auto">
              <a:xfrm>
                <a:off x="0" y="0"/>
                <a:ext cx="765"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1600">
                    <a:latin typeface="Times New Roman" pitchFamily="18" charset="0"/>
                  </a:rPr>
                  <a:t>选</a:t>
                </a:r>
                <a:r>
                  <a:rPr lang="en-US" altLang="zh-CN" sz="1600">
                    <a:latin typeface="Times New Roman" pitchFamily="18" charset="0"/>
                  </a:rPr>
                  <a:t>j</a:t>
                </a:r>
                <a:r>
                  <a:rPr lang="zh-CN" altLang="en-US" sz="1600">
                    <a:latin typeface="Times New Roman" pitchFamily="18" charset="0"/>
                  </a:rPr>
                  <a:t>比特</a:t>
                </a:r>
                <a:endParaRPr lang="zh-CN" altLang="en-US" sz="1600"/>
              </a:p>
            </p:txBody>
          </p:sp>
          <p:sp>
            <p:nvSpPr>
              <p:cNvPr id="64" name="Text Box 44"/>
              <p:cNvSpPr txBox="1">
                <a:spLocks noChangeArrowheads="1"/>
              </p:cNvSpPr>
              <p:nvPr/>
            </p:nvSpPr>
            <p:spPr bwMode="auto">
              <a:xfrm>
                <a:off x="765" y="0"/>
                <a:ext cx="1080" cy="31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grpSp>
        <p:grpSp>
          <p:nvGrpSpPr>
            <p:cNvPr id="38" name="Group 45"/>
            <p:cNvGrpSpPr>
              <a:grpSpLocks/>
            </p:cNvGrpSpPr>
            <p:nvPr/>
          </p:nvGrpSpPr>
          <p:grpSpPr bwMode="auto">
            <a:xfrm>
              <a:off x="2700" y="420"/>
              <a:ext cx="1506" cy="312"/>
              <a:chOff x="0" y="0"/>
              <a:chExt cx="1506" cy="312"/>
            </a:xfrm>
          </p:grpSpPr>
          <p:sp>
            <p:nvSpPr>
              <p:cNvPr id="61" name="Text Box 46"/>
              <p:cNvSpPr txBox="1">
                <a:spLocks noChangeArrowheads="1"/>
              </p:cNvSpPr>
              <p:nvPr/>
            </p:nvSpPr>
            <p:spPr bwMode="auto">
              <a:xfrm>
                <a:off x="816" y="0"/>
                <a:ext cx="69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en-US" altLang="zh-CN" sz="1600">
                    <a:latin typeface="Times New Roman" pitchFamily="18" charset="0"/>
                  </a:rPr>
                  <a:t>j</a:t>
                </a:r>
                <a:r>
                  <a:rPr lang="zh-CN" altLang="en-US" sz="1600">
                    <a:latin typeface="Times New Roman" pitchFamily="18" charset="0"/>
                  </a:rPr>
                  <a:t>比特</a:t>
                </a:r>
                <a:endParaRPr lang="zh-CN" altLang="en-US" sz="1600"/>
              </a:p>
            </p:txBody>
          </p:sp>
          <p:sp>
            <p:nvSpPr>
              <p:cNvPr id="62" name="Text Box 47"/>
              <p:cNvSpPr txBox="1">
                <a:spLocks noChangeArrowheads="1"/>
              </p:cNvSpPr>
              <p:nvPr/>
            </p:nvSpPr>
            <p:spPr bwMode="auto">
              <a:xfrm>
                <a:off x="0" y="0"/>
                <a:ext cx="81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dirty="0">
                    <a:latin typeface="Times New Roman" pitchFamily="18" charset="0"/>
                  </a:rPr>
                  <a:t>64 -j</a:t>
                </a:r>
                <a:r>
                  <a:rPr lang="zh-CN" altLang="en-US" sz="1600" dirty="0">
                    <a:latin typeface="Times New Roman" pitchFamily="18" charset="0"/>
                  </a:rPr>
                  <a:t>比特</a:t>
                </a:r>
                <a:endParaRPr lang="zh-CN" altLang="en-US" sz="1600" dirty="0"/>
              </a:p>
            </p:txBody>
          </p:sp>
        </p:grpSp>
        <p:grpSp>
          <p:nvGrpSpPr>
            <p:cNvPr id="39" name="Group 48"/>
            <p:cNvGrpSpPr>
              <a:grpSpLocks/>
            </p:cNvGrpSpPr>
            <p:nvPr/>
          </p:nvGrpSpPr>
          <p:grpSpPr bwMode="auto">
            <a:xfrm>
              <a:off x="5220" y="420"/>
              <a:ext cx="1506" cy="312"/>
              <a:chOff x="0" y="0"/>
              <a:chExt cx="1506" cy="312"/>
            </a:xfrm>
          </p:grpSpPr>
          <p:sp>
            <p:nvSpPr>
              <p:cNvPr id="59" name="Text Box 49"/>
              <p:cNvSpPr txBox="1">
                <a:spLocks noChangeArrowheads="1"/>
              </p:cNvSpPr>
              <p:nvPr/>
            </p:nvSpPr>
            <p:spPr bwMode="auto">
              <a:xfrm>
                <a:off x="816" y="0"/>
                <a:ext cx="69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en-US" altLang="zh-CN" sz="1600">
                    <a:latin typeface="Times New Roman" pitchFamily="18" charset="0"/>
                  </a:rPr>
                  <a:t>j</a:t>
                </a:r>
                <a:r>
                  <a:rPr lang="zh-CN" altLang="en-US" sz="1600">
                    <a:latin typeface="Times New Roman" pitchFamily="18" charset="0"/>
                  </a:rPr>
                  <a:t>比特</a:t>
                </a:r>
                <a:endParaRPr lang="zh-CN" altLang="en-US" sz="1600"/>
              </a:p>
            </p:txBody>
          </p:sp>
          <p:sp>
            <p:nvSpPr>
              <p:cNvPr id="60" name="Text Box 50"/>
              <p:cNvSpPr txBox="1">
                <a:spLocks noChangeArrowheads="1"/>
              </p:cNvSpPr>
              <p:nvPr/>
            </p:nvSpPr>
            <p:spPr bwMode="auto">
              <a:xfrm>
                <a:off x="0" y="0"/>
                <a:ext cx="81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dirty="0">
                    <a:latin typeface="Times New Roman" pitchFamily="18" charset="0"/>
                  </a:rPr>
                  <a:t>64 -j</a:t>
                </a:r>
                <a:r>
                  <a:rPr lang="zh-CN" altLang="en-US" sz="1600" dirty="0">
                    <a:latin typeface="Times New Roman" pitchFamily="18" charset="0"/>
                  </a:rPr>
                  <a:t>比特</a:t>
                </a:r>
                <a:endParaRPr lang="zh-CN" altLang="en-US" sz="1600" dirty="0"/>
              </a:p>
            </p:txBody>
          </p:sp>
        </p:grpSp>
        <p:cxnSp>
          <p:nvCxnSpPr>
            <p:cNvPr id="40" name="AutoShape 51"/>
            <p:cNvCxnSpPr>
              <a:cxnSpLocks noChangeShapeType="1"/>
              <a:stCxn id="67" idx="2"/>
              <a:endCxn id="12" idx="0"/>
            </p:cNvCxnSpPr>
            <p:nvPr/>
          </p:nvCxnSpPr>
          <p:spPr bwMode="auto">
            <a:xfrm>
              <a:off x="1599" y="732"/>
              <a:ext cx="2" cy="468"/>
            </a:xfrm>
            <a:prstGeom prst="straightConnector1">
              <a:avLst/>
            </a:prstGeom>
            <a:noFill/>
            <a:ln w="38100">
              <a:solidFill>
                <a:srgbClr val="FF00FF"/>
              </a:solidFill>
              <a:round/>
              <a:headEnd/>
              <a:tailEnd type="stealth" w="sm" len="med"/>
            </a:ln>
            <a:effectLst/>
          </p:spPr>
        </p:cxnSp>
        <p:cxnSp>
          <p:nvCxnSpPr>
            <p:cNvPr id="41" name="AutoShape 52"/>
            <p:cNvCxnSpPr>
              <a:cxnSpLocks noChangeShapeType="1"/>
              <a:stCxn id="61" idx="2"/>
              <a:endCxn id="16" idx="0"/>
            </p:cNvCxnSpPr>
            <p:nvPr/>
          </p:nvCxnSpPr>
          <p:spPr bwMode="auto">
            <a:xfrm>
              <a:off x="3861" y="732"/>
              <a:ext cx="8" cy="456"/>
            </a:xfrm>
            <a:prstGeom prst="straightConnector1">
              <a:avLst/>
            </a:prstGeom>
            <a:noFill/>
            <a:ln w="38100">
              <a:solidFill>
                <a:srgbClr val="FF00FF"/>
              </a:solidFill>
              <a:round/>
              <a:headEnd/>
              <a:tailEnd type="stealth" w="sm" len="med"/>
            </a:ln>
            <a:effectLst/>
          </p:spPr>
        </p:cxnSp>
        <p:cxnSp>
          <p:nvCxnSpPr>
            <p:cNvPr id="42" name="AutoShape 53"/>
            <p:cNvCxnSpPr>
              <a:cxnSpLocks noChangeShapeType="1"/>
              <a:stCxn id="59" idx="2"/>
              <a:endCxn id="18" idx="0"/>
            </p:cNvCxnSpPr>
            <p:nvPr/>
          </p:nvCxnSpPr>
          <p:spPr bwMode="auto">
            <a:xfrm flipH="1">
              <a:off x="6377" y="732"/>
              <a:ext cx="4" cy="480"/>
            </a:xfrm>
            <a:prstGeom prst="straightConnector1">
              <a:avLst/>
            </a:prstGeom>
            <a:noFill/>
            <a:ln w="38100">
              <a:solidFill>
                <a:srgbClr val="FF00FF"/>
              </a:solidFill>
              <a:round/>
              <a:headEnd/>
              <a:tailEnd type="stealth" w="sm" len="med"/>
            </a:ln>
            <a:effectLst/>
          </p:spPr>
        </p:cxnSp>
        <p:cxnSp>
          <p:nvCxnSpPr>
            <p:cNvPr id="43" name="AutoShape 54"/>
            <p:cNvCxnSpPr>
              <a:cxnSpLocks noChangeShapeType="1"/>
              <a:stCxn id="12" idx="2"/>
              <a:endCxn id="66" idx="0"/>
            </p:cNvCxnSpPr>
            <p:nvPr/>
          </p:nvCxnSpPr>
          <p:spPr bwMode="auto">
            <a:xfrm>
              <a:off x="1601" y="1511"/>
              <a:ext cx="4" cy="397"/>
            </a:xfrm>
            <a:prstGeom prst="straightConnector1">
              <a:avLst/>
            </a:prstGeom>
            <a:noFill/>
            <a:ln w="38100">
              <a:solidFill>
                <a:srgbClr val="FF00FF"/>
              </a:solidFill>
              <a:round/>
              <a:headEnd/>
              <a:tailEnd type="stealth" w="sm" len="med"/>
            </a:ln>
            <a:effectLst/>
          </p:spPr>
        </p:cxnSp>
        <p:cxnSp>
          <p:nvCxnSpPr>
            <p:cNvPr id="44" name="AutoShape 55"/>
            <p:cNvCxnSpPr>
              <a:cxnSpLocks noChangeShapeType="1"/>
              <a:stCxn id="16" idx="2"/>
              <a:endCxn id="70" idx="0"/>
            </p:cNvCxnSpPr>
            <p:nvPr/>
          </p:nvCxnSpPr>
          <p:spPr bwMode="auto">
            <a:xfrm flipH="1">
              <a:off x="3861" y="1499"/>
              <a:ext cx="8" cy="397"/>
            </a:xfrm>
            <a:prstGeom prst="straightConnector1">
              <a:avLst/>
            </a:prstGeom>
            <a:noFill/>
            <a:ln w="38100">
              <a:solidFill>
                <a:srgbClr val="FF00FF"/>
              </a:solidFill>
              <a:round/>
              <a:headEnd/>
              <a:tailEnd type="stealth" w="sm" len="med"/>
            </a:ln>
            <a:effectLst/>
          </p:spPr>
        </p:cxnSp>
        <p:cxnSp>
          <p:nvCxnSpPr>
            <p:cNvPr id="45" name="AutoShape 56"/>
            <p:cNvCxnSpPr>
              <a:cxnSpLocks noChangeShapeType="1"/>
              <a:stCxn id="18" idx="2"/>
              <a:endCxn id="64" idx="0"/>
            </p:cNvCxnSpPr>
            <p:nvPr/>
          </p:nvCxnSpPr>
          <p:spPr bwMode="auto">
            <a:xfrm>
              <a:off x="6377" y="1523"/>
              <a:ext cx="4" cy="373"/>
            </a:xfrm>
            <a:prstGeom prst="straightConnector1">
              <a:avLst/>
            </a:prstGeom>
            <a:noFill/>
            <a:ln w="38100">
              <a:solidFill>
                <a:srgbClr val="FF00FF"/>
              </a:solidFill>
              <a:round/>
              <a:headEnd/>
              <a:tailEnd type="stealth" w="sm" len="med"/>
            </a:ln>
            <a:effectLst/>
          </p:spPr>
        </p:cxnSp>
        <p:cxnSp>
          <p:nvCxnSpPr>
            <p:cNvPr id="46" name="AutoShape 57"/>
            <p:cNvCxnSpPr>
              <a:cxnSpLocks noChangeShapeType="1"/>
              <a:stCxn id="13" idx="3"/>
              <a:endCxn id="12" idx="1"/>
            </p:cNvCxnSpPr>
            <p:nvPr/>
          </p:nvCxnSpPr>
          <p:spPr bwMode="auto">
            <a:xfrm>
              <a:off x="816" y="1356"/>
              <a:ext cx="432" cy="1"/>
            </a:xfrm>
            <a:prstGeom prst="straightConnector1">
              <a:avLst/>
            </a:prstGeom>
            <a:noFill/>
            <a:ln w="38100">
              <a:solidFill>
                <a:srgbClr val="FF00FF"/>
              </a:solidFill>
              <a:round/>
              <a:headEnd/>
              <a:tailEnd type="stealth" w="sm" len="med"/>
            </a:ln>
            <a:effectLst/>
          </p:spPr>
        </p:cxnSp>
        <p:cxnSp>
          <p:nvCxnSpPr>
            <p:cNvPr id="47" name="AutoShape 58"/>
            <p:cNvCxnSpPr>
              <a:cxnSpLocks noChangeShapeType="1"/>
              <a:stCxn id="17" idx="3"/>
              <a:endCxn id="16" idx="1"/>
            </p:cNvCxnSpPr>
            <p:nvPr/>
          </p:nvCxnSpPr>
          <p:spPr bwMode="auto">
            <a:xfrm flipV="1">
              <a:off x="3006" y="1344"/>
              <a:ext cx="510" cy="12"/>
            </a:xfrm>
            <a:prstGeom prst="straightConnector1">
              <a:avLst/>
            </a:prstGeom>
            <a:noFill/>
            <a:ln w="38100">
              <a:solidFill>
                <a:srgbClr val="FF00FF"/>
              </a:solidFill>
              <a:round/>
              <a:headEnd/>
              <a:tailEnd type="stealth" w="sm" len="med"/>
            </a:ln>
            <a:effectLst/>
          </p:spPr>
        </p:cxnSp>
        <p:cxnSp>
          <p:nvCxnSpPr>
            <p:cNvPr id="48" name="AutoShape 59"/>
            <p:cNvCxnSpPr>
              <a:cxnSpLocks noChangeShapeType="1"/>
              <a:stCxn id="19" idx="3"/>
              <a:endCxn id="18" idx="1"/>
            </p:cNvCxnSpPr>
            <p:nvPr/>
          </p:nvCxnSpPr>
          <p:spPr bwMode="auto">
            <a:xfrm>
              <a:off x="5616" y="1368"/>
              <a:ext cx="408" cy="1"/>
            </a:xfrm>
            <a:prstGeom prst="straightConnector1">
              <a:avLst/>
            </a:prstGeom>
            <a:noFill/>
            <a:ln w="38100">
              <a:solidFill>
                <a:srgbClr val="FF00FF"/>
              </a:solidFill>
              <a:round/>
              <a:headEnd/>
              <a:tailEnd type="stealth" w="sm" len="med"/>
            </a:ln>
            <a:effectLst/>
          </p:spPr>
        </p:cxnSp>
        <p:sp>
          <p:nvSpPr>
            <p:cNvPr id="49" name="AutoShape 60"/>
            <p:cNvSpPr>
              <a:spLocks noChangeArrowheads="1"/>
            </p:cNvSpPr>
            <p:nvPr/>
          </p:nvSpPr>
          <p:spPr bwMode="auto">
            <a:xfrm>
              <a:off x="2796" y="2484"/>
              <a:ext cx="275" cy="227"/>
            </a:xfrm>
            <a:prstGeom prst="flowChartOr">
              <a:avLst/>
            </a:prstGeom>
            <a:solidFill>
              <a:srgbClr val="FFFFFF"/>
            </a:solidFill>
            <a:ln w="38100">
              <a:solidFill>
                <a:srgbClr val="FF0000"/>
              </a:solidFill>
              <a:round/>
              <a:headEnd/>
              <a:tailEnd/>
            </a:ln>
            <a:effectLst/>
          </p:spPr>
          <p:txBody>
            <a:bodyPr/>
            <a:lstStyle/>
            <a:p>
              <a:endParaRPr lang="zh-CN" altLang="en-US"/>
            </a:p>
          </p:txBody>
        </p:sp>
        <p:sp>
          <p:nvSpPr>
            <p:cNvPr id="50" name="AutoShape 61"/>
            <p:cNvSpPr>
              <a:spLocks noChangeArrowheads="1"/>
            </p:cNvSpPr>
            <p:nvPr/>
          </p:nvSpPr>
          <p:spPr bwMode="auto">
            <a:xfrm>
              <a:off x="5316" y="2520"/>
              <a:ext cx="275" cy="227"/>
            </a:xfrm>
            <a:prstGeom prst="flowChartOr">
              <a:avLst/>
            </a:prstGeom>
            <a:solidFill>
              <a:srgbClr val="FFFFFF"/>
            </a:solidFill>
            <a:ln w="38100">
              <a:solidFill>
                <a:srgbClr val="FF0000"/>
              </a:solidFill>
              <a:round/>
              <a:headEnd/>
              <a:tailEnd/>
            </a:ln>
            <a:effectLst/>
          </p:spPr>
          <p:txBody>
            <a:bodyPr/>
            <a:lstStyle/>
            <a:p>
              <a:endParaRPr lang="zh-CN" altLang="en-US"/>
            </a:p>
          </p:txBody>
        </p:sp>
        <p:cxnSp>
          <p:nvCxnSpPr>
            <p:cNvPr id="51" name="AutoShape 62"/>
            <p:cNvCxnSpPr>
              <a:cxnSpLocks noChangeShapeType="1"/>
              <a:stCxn id="65" idx="2"/>
              <a:endCxn id="20" idx="0"/>
            </p:cNvCxnSpPr>
            <p:nvPr/>
          </p:nvCxnSpPr>
          <p:spPr bwMode="auto">
            <a:xfrm flipH="1">
              <a:off x="678" y="2220"/>
              <a:ext cx="5" cy="288"/>
            </a:xfrm>
            <a:prstGeom prst="straightConnector1">
              <a:avLst/>
            </a:prstGeom>
            <a:noFill/>
            <a:ln w="38100">
              <a:solidFill>
                <a:srgbClr val="FF00FF"/>
              </a:solidFill>
              <a:round/>
              <a:headEnd/>
              <a:tailEnd type="stealth" w="sm" len="med"/>
            </a:ln>
            <a:effectLst/>
          </p:spPr>
        </p:cxnSp>
        <p:cxnSp>
          <p:nvCxnSpPr>
            <p:cNvPr id="52" name="AutoShape 63"/>
            <p:cNvCxnSpPr>
              <a:cxnSpLocks noChangeShapeType="1"/>
              <a:stCxn id="69" idx="2"/>
              <a:endCxn id="49" idx="0"/>
            </p:cNvCxnSpPr>
            <p:nvPr/>
          </p:nvCxnSpPr>
          <p:spPr bwMode="auto">
            <a:xfrm flipH="1">
              <a:off x="2934" y="2208"/>
              <a:ext cx="5" cy="276"/>
            </a:xfrm>
            <a:prstGeom prst="straightConnector1">
              <a:avLst/>
            </a:prstGeom>
            <a:noFill/>
            <a:ln w="38100">
              <a:solidFill>
                <a:srgbClr val="FF00FF"/>
              </a:solidFill>
              <a:round/>
              <a:headEnd/>
              <a:tailEnd type="stealth" w="sm" len="med"/>
            </a:ln>
            <a:effectLst/>
          </p:spPr>
        </p:cxnSp>
        <p:cxnSp>
          <p:nvCxnSpPr>
            <p:cNvPr id="53" name="AutoShape 64"/>
            <p:cNvCxnSpPr>
              <a:cxnSpLocks noChangeShapeType="1"/>
              <a:stCxn id="63" idx="2"/>
              <a:endCxn id="50" idx="0"/>
            </p:cNvCxnSpPr>
            <p:nvPr/>
          </p:nvCxnSpPr>
          <p:spPr bwMode="auto">
            <a:xfrm flipH="1">
              <a:off x="5454" y="2208"/>
              <a:ext cx="5" cy="312"/>
            </a:xfrm>
            <a:prstGeom prst="straightConnector1">
              <a:avLst/>
            </a:prstGeom>
            <a:noFill/>
            <a:ln w="38100">
              <a:solidFill>
                <a:srgbClr val="FF00FF"/>
              </a:solidFill>
              <a:round/>
              <a:headEnd/>
              <a:tailEnd type="stealth" w="sm" len="med"/>
            </a:ln>
            <a:effectLst/>
          </p:spPr>
        </p:cxnSp>
        <p:sp>
          <p:nvSpPr>
            <p:cNvPr id="54" name="Line 65"/>
            <p:cNvSpPr>
              <a:spLocks noChangeShapeType="1"/>
            </p:cNvSpPr>
            <p:nvPr/>
          </p:nvSpPr>
          <p:spPr bwMode="auto">
            <a:xfrm>
              <a:off x="684" y="2352"/>
              <a:ext cx="1620" cy="1"/>
            </a:xfrm>
            <a:prstGeom prst="line">
              <a:avLst/>
            </a:prstGeom>
            <a:noFill/>
            <a:ln w="38100">
              <a:solidFill>
                <a:srgbClr val="FF00FF"/>
              </a:solidFill>
              <a:round/>
              <a:headEnd/>
              <a:tailEnd/>
            </a:ln>
            <a:effectLst/>
          </p:spPr>
          <p:txBody>
            <a:bodyPr/>
            <a:lstStyle/>
            <a:p>
              <a:endParaRPr lang="zh-CN" altLang="en-US"/>
            </a:p>
          </p:txBody>
        </p:sp>
        <p:sp>
          <p:nvSpPr>
            <p:cNvPr id="55" name="Line 66"/>
            <p:cNvSpPr>
              <a:spLocks noChangeShapeType="1"/>
            </p:cNvSpPr>
            <p:nvPr/>
          </p:nvSpPr>
          <p:spPr bwMode="auto">
            <a:xfrm>
              <a:off x="804" y="2616"/>
              <a:ext cx="816" cy="1"/>
            </a:xfrm>
            <a:prstGeom prst="line">
              <a:avLst/>
            </a:prstGeom>
            <a:noFill/>
            <a:ln w="38100">
              <a:solidFill>
                <a:srgbClr val="FF00FF"/>
              </a:solidFill>
              <a:round/>
              <a:headEnd/>
              <a:tailEnd type="stealth" w="sm" len="med"/>
            </a:ln>
            <a:effectLst/>
          </p:spPr>
          <p:txBody>
            <a:bodyPr/>
            <a:lstStyle/>
            <a:p>
              <a:endParaRPr lang="zh-CN" altLang="en-US"/>
            </a:p>
          </p:txBody>
        </p:sp>
      </p:grpSp>
      <p:sp>
        <p:nvSpPr>
          <p:cNvPr id="71" name="Line 65"/>
          <p:cNvSpPr>
            <a:spLocks noChangeShapeType="1"/>
          </p:cNvSpPr>
          <p:nvPr/>
        </p:nvSpPr>
        <p:spPr bwMode="auto">
          <a:xfrm>
            <a:off x="3936880" y="4992402"/>
            <a:ext cx="1916723" cy="1349"/>
          </a:xfrm>
          <a:prstGeom prst="line">
            <a:avLst/>
          </a:prstGeom>
          <a:noFill/>
          <a:ln w="38100">
            <a:solidFill>
              <a:srgbClr val="FF00FF"/>
            </a:solidFill>
            <a:round/>
            <a:headEnd/>
            <a:tailEnd/>
          </a:ln>
          <a:effectLst/>
        </p:spPr>
        <p:txBody>
          <a:bodyPr/>
          <a:lstStyle/>
          <a:p>
            <a:endParaRPr lang="zh-CN" altLang="en-US"/>
          </a:p>
        </p:txBody>
      </p:sp>
      <p:sp>
        <p:nvSpPr>
          <p:cNvPr id="72" name="TextBox 71"/>
          <p:cNvSpPr txBox="1"/>
          <p:nvPr/>
        </p:nvSpPr>
        <p:spPr>
          <a:xfrm>
            <a:off x="2523690" y="1448543"/>
            <a:ext cx="3069138" cy="461665"/>
          </a:xfrm>
          <a:prstGeom prst="rect">
            <a:avLst/>
          </a:prstGeom>
          <a:noFill/>
        </p:spPr>
        <p:txBody>
          <a:bodyPr wrap="square" rtlCol="0">
            <a:spAutoFit/>
          </a:bodyPr>
          <a:lstStyle/>
          <a:p>
            <a:pPr algn="ctr"/>
            <a:r>
              <a:rPr lang="zh-CN" altLang="en-US" sz="2400" b="1" dirty="0" smtClean="0">
                <a:solidFill>
                  <a:srgbClr val="FF00FF"/>
                </a:solidFill>
              </a:rPr>
              <a:t>加密图示</a:t>
            </a:r>
            <a:endParaRPr lang="zh-CN" altLang="en-US" sz="2400" b="1" dirty="0">
              <a:solidFill>
                <a:srgbClr val="FF00FF"/>
              </a:solidFill>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将分组密码算法作为</a:t>
                </a:r>
                <a:r>
                  <a:rPr lang="zh-CN" altLang="en-US" dirty="0" smtClean="0">
                    <a:solidFill>
                      <a:srgbClr val="FF0000"/>
                    </a:solidFill>
                  </a:rPr>
                  <a:t>密钥流产生器</a:t>
                </a:r>
                <a:r>
                  <a:rPr lang="zh-CN" altLang="en-US" dirty="0" smtClean="0"/>
                  <a:t>，其输出的</a:t>
                </a:r>
                <a14:m>
                  <m:oMath xmlns:m="http://schemas.openxmlformats.org/officeDocument/2006/math">
                    <m:r>
                      <a:rPr lang="en-US" altLang="zh-CN" i="1" dirty="0" smtClean="0">
                        <a:latin typeface="Cambria Math"/>
                      </a:rPr>
                      <m:t>𝑗</m:t>
                    </m:r>
                  </m:oMath>
                </a14:m>
                <a:r>
                  <a:rPr lang="en-US" altLang="zh-CN" dirty="0" smtClean="0"/>
                  <a:t>-bit</a:t>
                </a:r>
                <a:r>
                  <a:rPr lang="zh-CN" altLang="en-US" dirty="0" smtClean="0"/>
                  <a:t>密钥直接反馈至分组密码的输入端，同时这</a:t>
                </a:r>
                <a14:m>
                  <m:oMath xmlns:m="http://schemas.openxmlformats.org/officeDocument/2006/math">
                    <m:r>
                      <a:rPr lang="en-US" altLang="zh-CN" i="1" dirty="0" smtClean="0">
                        <a:latin typeface="Cambria Math"/>
                      </a:rPr>
                      <m:t>𝑗</m:t>
                    </m:r>
                  </m:oMath>
                </a14:m>
                <a:r>
                  <a:rPr lang="en-US" altLang="zh-CN" dirty="0" smtClean="0"/>
                  <a:t>-bit</a:t>
                </a:r>
                <a:r>
                  <a:rPr lang="zh-CN" altLang="en-US" dirty="0" smtClean="0"/>
                  <a:t>密钥和输入的</a:t>
                </a:r>
                <a14:m>
                  <m:oMath xmlns:m="http://schemas.openxmlformats.org/officeDocument/2006/math">
                    <m:r>
                      <a:rPr lang="en-US" altLang="zh-CN" i="1" dirty="0" smtClean="0">
                        <a:latin typeface="Cambria Math"/>
                      </a:rPr>
                      <m:t>𝑗</m:t>
                    </m:r>
                  </m:oMath>
                </a14:m>
                <a:r>
                  <a:rPr lang="en-US" altLang="zh-CN" dirty="0" smtClean="0"/>
                  <a:t>-bit</a:t>
                </a:r>
                <a:r>
                  <a:rPr lang="zh-CN" altLang="en-US" dirty="0" smtClean="0"/>
                  <a:t>明文段进行按位模2加</a:t>
                </a:r>
                <a:endParaRPr lang="en-US" altLang="zh-CN" dirty="0" smtClean="0"/>
              </a:p>
              <a:p>
                <a:endParaRPr lang="zh-CN" altLang="en-US" dirty="0" smtClean="0"/>
              </a:p>
              <a:p>
                <a:r>
                  <a:rPr lang="en-US" altLang="zh-CN" dirty="0" smtClean="0">
                    <a:solidFill>
                      <a:srgbClr val="FF00FF"/>
                    </a:solidFill>
                  </a:rPr>
                  <a:t>OFB</a:t>
                </a:r>
                <a:r>
                  <a:rPr lang="zh-CN" altLang="en-US" dirty="0" smtClean="0">
                    <a:solidFill>
                      <a:srgbClr val="FF00FF"/>
                    </a:solidFill>
                  </a:rPr>
                  <a:t>模式具有普通序列密码的优缺点：</a:t>
                </a:r>
                <a:r>
                  <a:rPr lang="zh-CN" altLang="en-US" dirty="0" smtClean="0"/>
                  <a:t>可加密任意长度的数据</a:t>
                </a:r>
                <a:r>
                  <a:rPr lang="en-US" altLang="zh-CN" dirty="0" smtClean="0"/>
                  <a:t>(</a:t>
                </a:r>
                <a:r>
                  <a:rPr lang="zh-CN" altLang="en-US" dirty="0" smtClean="0"/>
                  <a:t>即不需要进行分组填充</a:t>
                </a:r>
                <a:r>
                  <a:rPr lang="en-US" altLang="zh-CN" dirty="0" smtClean="0"/>
                  <a:t>)</a:t>
                </a:r>
                <a:r>
                  <a:rPr lang="zh-CN" altLang="en-US" dirty="0" smtClean="0"/>
                  <a:t>，</a:t>
                </a:r>
                <a:r>
                  <a:rPr lang="zh-CN" altLang="en-US" b="1" dirty="0" smtClean="0">
                    <a:solidFill>
                      <a:srgbClr val="FF0000"/>
                    </a:solidFill>
                  </a:rPr>
                  <a:t>没有错误传播</a:t>
                </a:r>
                <a:r>
                  <a:rPr lang="zh-CN" altLang="en-US" dirty="0" smtClean="0"/>
                  <a:t>，适于加密冗余度较大的数据、语音和图像数据，但对密文的篡改难以检测</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76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114</a:t>
            </a:fld>
            <a:endParaRPr lang="en-US" altLang="zh-CN"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115</a:t>
            </a:fld>
            <a:endParaRPr lang="en-US" altLang="zh-CN" dirty="0"/>
          </a:p>
        </p:txBody>
      </p:sp>
      <p:grpSp>
        <p:nvGrpSpPr>
          <p:cNvPr id="7" name="Group 6"/>
          <p:cNvGrpSpPr>
            <a:grpSpLocks/>
          </p:cNvGrpSpPr>
          <p:nvPr/>
        </p:nvGrpSpPr>
        <p:grpSpPr bwMode="auto">
          <a:xfrm>
            <a:off x="152400" y="1905000"/>
            <a:ext cx="8534400" cy="4418471"/>
            <a:chOff x="0" y="0"/>
            <a:chExt cx="7020" cy="3296"/>
          </a:xfrm>
        </p:grpSpPr>
        <p:sp>
          <p:nvSpPr>
            <p:cNvPr id="8" name="AutoShape 7"/>
            <p:cNvSpPr>
              <a:spLocks noChangeAspect="1" noChangeArrowheads="1"/>
            </p:cNvSpPr>
            <p:nvPr/>
          </p:nvSpPr>
          <p:spPr bwMode="auto">
            <a:xfrm>
              <a:off x="0" y="0"/>
              <a:ext cx="7020" cy="3240"/>
            </a:xfrm>
            <a:prstGeom prst="rect">
              <a:avLst/>
            </a:prstGeom>
            <a:noFill/>
            <a:ln w="9525">
              <a:noFill/>
              <a:miter lim="800000"/>
              <a:headEnd/>
              <a:tailEnd/>
            </a:ln>
          </p:spPr>
          <p:txBody>
            <a:bodyPr/>
            <a:lstStyle/>
            <a:p>
              <a:endParaRPr lang="zh-CN" altLang="en-US"/>
            </a:p>
          </p:txBody>
        </p:sp>
        <p:sp>
          <p:nvSpPr>
            <p:cNvPr id="9" name="Text Box 8"/>
            <p:cNvSpPr txBox="1">
              <a:spLocks noChangeArrowheads="1"/>
            </p:cNvSpPr>
            <p:nvPr/>
          </p:nvSpPr>
          <p:spPr bwMode="auto">
            <a:xfrm>
              <a:off x="3420" y="2604"/>
              <a:ext cx="360" cy="312"/>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just"/>
              <a:r>
                <a:rPr lang="en-US" altLang="zh-CN" sz="1600">
                  <a:latin typeface="Times New Roman" pitchFamily="18" charset="0"/>
                </a:rPr>
                <a:t>C</a:t>
              </a:r>
              <a:r>
                <a:rPr lang="en-US" altLang="zh-CN" sz="1600" baseline="-25000">
                  <a:latin typeface="Times New Roman" pitchFamily="18" charset="0"/>
                </a:rPr>
                <a:t>2</a:t>
              </a:r>
              <a:endParaRPr lang="en-US" altLang="zh-CN" sz="1600"/>
            </a:p>
          </p:txBody>
        </p:sp>
        <p:sp>
          <p:nvSpPr>
            <p:cNvPr id="10" name="Text Box 9"/>
            <p:cNvSpPr txBox="1">
              <a:spLocks noChangeArrowheads="1"/>
            </p:cNvSpPr>
            <p:nvPr/>
          </p:nvSpPr>
          <p:spPr bwMode="auto">
            <a:xfrm>
              <a:off x="6080" y="2672"/>
              <a:ext cx="360" cy="312"/>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just"/>
              <a:r>
                <a:rPr lang="en-US" altLang="zh-CN" sz="1600" dirty="0">
                  <a:latin typeface="Times New Roman" pitchFamily="18" charset="0"/>
                </a:rPr>
                <a:t>C</a:t>
              </a:r>
              <a:r>
                <a:rPr lang="en-US" altLang="zh-CN" sz="1600" baseline="-25000" dirty="0">
                  <a:latin typeface="Times New Roman" pitchFamily="18" charset="0"/>
                </a:rPr>
                <a:t>m</a:t>
              </a:r>
              <a:endParaRPr lang="en-US" altLang="zh-CN" sz="1600" dirty="0"/>
            </a:p>
          </p:txBody>
        </p:sp>
        <p:sp>
          <p:nvSpPr>
            <p:cNvPr id="11" name="Text Box 10"/>
            <p:cNvSpPr txBox="1">
              <a:spLocks noChangeArrowheads="1"/>
            </p:cNvSpPr>
            <p:nvPr/>
          </p:nvSpPr>
          <p:spPr bwMode="auto">
            <a:xfrm>
              <a:off x="1080" y="2604"/>
              <a:ext cx="262" cy="310"/>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just"/>
              <a:r>
                <a:rPr lang="en-US" altLang="zh-CN" sz="1600">
                  <a:latin typeface="Times New Roman" pitchFamily="18" charset="0"/>
                </a:rPr>
                <a:t>C</a:t>
              </a:r>
              <a:r>
                <a:rPr lang="en-US" altLang="zh-CN" sz="1600" baseline="-25000">
                  <a:latin typeface="Times New Roman" pitchFamily="18" charset="0"/>
                </a:rPr>
                <a:t>1</a:t>
              </a:r>
              <a:endParaRPr lang="en-US" altLang="zh-CN" sz="1600"/>
            </a:p>
          </p:txBody>
        </p:sp>
        <p:sp>
          <p:nvSpPr>
            <p:cNvPr id="12" name="Text Box 11"/>
            <p:cNvSpPr txBox="1">
              <a:spLocks noChangeArrowheads="1"/>
            </p:cNvSpPr>
            <p:nvPr/>
          </p:nvSpPr>
          <p:spPr bwMode="auto">
            <a:xfrm>
              <a:off x="1248" y="1200"/>
              <a:ext cx="705"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13" name="Text Box 12"/>
            <p:cNvSpPr txBox="1">
              <a:spLocks noChangeArrowheads="1"/>
            </p:cNvSpPr>
            <p:nvPr/>
          </p:nvSpPr>
          <p:spPr bwMode="auto">
            <a:xfrm>
              <a:off x="456" y="1200"/>
              <a:ext cx="36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K</a:t>
              </a:r>
              <a:endParaRPr lang="en-US" altLang="zh-CN" sz="1600"/>
            </a:p>
          </p:txBody>
        </p:sp>
        <p:grpSp>
          <p:nvGrpSpPr>
            <p:cNvPr id="14" name="Group 13"/>
            <p:cNvGrpSpPr>
              <a:grpSpLocks/>
            </p:cNvGrpSpPr>
            <p:nvPr/>
          </p:nvGrpSpPr>
          <p:grpSpPr bwMode="auto">
            <a:xfrm>
              <a:off x="2556" y="1896"/>
              <a:ext cx="1845" cy="312"/>
              <a:chOff x="0" y="0"/>
              <a:chExt cx="1845" cy="312"/>
            </a:xfrm>
          </p:grpSpPr>
          <p:sp>
            <p:nvSpPr>
              <p:cNvPr id="69" name="Text Box 14"/>
              <p:cNvSpPr txBox="1">
                <a:spLocks noChangeArrowheads="1"/>
              </p:cNvSpPr>
              <p:nvPr/>
            </p:nvSpPr>
            <p:spPr bwMode="auto">
              <a:xfrm>
                <a:off x="0" y="0"/>
                <a:ext cx="765"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1600" dirty="0">
                    <a:latin typeface="Times New Roman" pitchFamily="18" charset="0"/>
                  </a:rPr>
                  <a:t>选</a:t>
                </a:r>
                <a:r>
                  <a:rPr lang="en-US" altLang="zh-CN" sz="1600" dirty="0">
                    <a:latin typeface="Times New Roman" pitchFamily="18" charset="0"/>
                  </a:rPr>
                  <a:t>j</a:t>
                </a:r>
                <a:r>
                  <a:rPr lang="zh-CN" altLang="en-US" sz="1600" dirty="0">
                    <a:latin typeface="Times New Roman" pitchFamily="18" charset="0"/>
                  </a:rPr>
                  <a:t>比特</a:t>
                </a:r>
                <a:endParaRPr lang="zh-CN" altLang="en-US" sz="1600" dirty="0"/>
              </a:p>
            </p:txBody>
          </p:sp>
          <p:sp>
            <p:nvSpPr>
              <p:cNvPr id="70" name="Text Box 15"/>
              <p:cNvSpPr txBox="1">
                <a:spLocks noChangeArrowheads="1"/>
              </p:cNvSpPr>
              <p:nvPr/>
            </p:nvSpPr>
            <p:spPr bwMode="auto">
              <a:xfrm>
                <a:off x="765" y="0"/>
                <a:ext cx="1080" cy="31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grpSp>
        <p:grpSp>
          <p:nvGrpSpPr>
            <p:cNvPr id="15" name="Group 16"/>
            <p:cNvGrpSpPr>
              <a:grpSpLocks/>
            </p:cNvGrpSpPr>
            <p:nvPr/>
          </p:nvGrpSpPr>
          <p:grpSpPr bwMode="auto">
            <a:xfrm>
              <a:off x="438" y="420"/>
              <a:ext cx="1506" cy="312"/>
              <a:chOff x="0" y="0"/>
              <a:chExt cx="1506" cy="312"/>
            </a:xfrm>
          </p:grpSpPr>
          <p:sp>
            <p:nvSpPr>
              <p:cNvPr id="67" name="Text Box 17"/>
              <p:cNvSpPr txBox="1">
                <a:spLocks noChangeArrowheads="1"/>
              </p:cNvSpPr>
              <p:nvPr/>
            </p:nvSpPr>
            <p:spPr bwMode="auto">
              <a:xfrm>
                <a:off x="816" y="0"/>
                <a:ext cx="69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en-US" altLang="zh-CN" sz="1600">
                    <a:latin typeface="Times New Roman" pitchFamily="18" charset="0"/>
                  </a:rPr>
                  <a:t>j</a:t>
                </a:r>
                <a:r>
                  <a:rPr lang="zh-CN" altLang="en-US" sz="1600">
                    <a:latin typeface="Times New Roman" pitchFamily="18" charset="0"/>
                  </a:rPr>
                  <a:t>比特</a:t>
                </a:r>
                <a:endParaRPr lang="zh-CN" altLang="en-US" sz="1600"/>
              </a:p>
            </p:txBody>
          </p:sp>
          <p:sp>
            <p:nvSpPr>
              <p:cNvPr id="68" name="Text Box 18"/>
              <p:cNvSpPr txBox="1">
                <a:spLocks noChangeArrowheads="1"/>
              </p:cNvSpPr>
              <p:nvPr/>
            </p:nvSpPr>
            <p:spPr bwMode="auto">
              <a:xfrm>
                <a:off x="0" y="0"/>
                <a:ext cx="81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a:latin typeface="Times New Roman" pitchFamily="18" charset="0"/>
                  </a:rPr>
                  <a:t>64 -j</a:t>
                </a:r>
                <a:r>
                  <a:rPr lang="zh-CN" altLang="en-US" sz="1600">
                    <a:latin typeface="Times New Roman" pitchFamily="18" charset="0"/>
                  </a:rPr>
                  <a:t>比特</a:t>
                </a:r>
                <a:endParaRPr lang="zh-CN" altLang="en-US" sz="1600"/>
              </a:p>
            </p:txBody>
          </p:sp>
        </p:grpSp>
        <p:sp>
          <p:nvSpPr>
            <p:cNvPr id="16" name="Text Box 19"/>
            <p:cNvSpPr txBox="1">
              <a:spLocks noChangeArrowheads="1"/>
            </p:cNvSpPr>
            <p:nvPr/>
          </p:nvSpPr>
          <p:spPr bwMode="auto">
            <a:xfrm>
              <a:off x="3516" y="1188"/>
              <a:ext cx="706"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17" name="Text Box 20"/>
            <p:cNvSpPr txBox="1">
              <a:spLocks noChangeArrowheads="1"/>
            </p:cNvSpPr>
            <p:nvPr/>
          </p:nvSpPr>
          <p:spPr bwMode="auto">
            <a:xfrm>
              <a:off x="2736" y="1200"/>
              <a:ext cx="27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K</a:t>
              </a:r>
              <a:endParaRPr lang="en-US" altLang="zh-CN" sz="1600"/>
            </a:p>
          </p:txBody>
        </p:sp>
        <p:sp>
          <p:nvSpPr>
            <p:cNvPr id="18" name="Text Box 21"/>
            <p:cNvSpPr txBox="1">
              <a:spLocks noChangeArrowheads="1"/>
            </p:cNvSpPr>
            <p:nvPr/>
          </p:nvSpPr>
          <p:spPr bwMode="auto">
            <a:xfrm>
              <a:off x="6024" y="1212"/>
              <a:ext cx="705"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19" name="Text Box 22"/>
            <p:cNvSpPr txBox="1">
              <a:spLocks noChangeArrowheads="1"/>
            </p:cNvSpPr>
            <p:nvPr/>
          </p:nvSpPr>
          <p:spPr bwMode="auto">
            <a:xfrm>
              <a:off x="5256" y="1212"/>
              <a:ext cx="36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K</a:t>
              </a:r>
              <a:endParaRPr lang="en-US" altLang="zh-CN" sz="1600"/>
            </a:p>
          </p:txBody>
        </p:sp>
        <p:sp>
          <p:nvSpPr>
            <p:cNvPr id="20" name="AutoShape 23"/>
            <p:cNvSpPr>
              <a:spLocks noChangeArrowheads="1"/>
            </p:cNvSpPr>
            <p:nvPr/>
          </p:nvSpPr>
          <p:spPr bwMode="auto">
            <a:xfrm>
              <a:off x="540" y="2508"/>
              <a:ext cx="275" cy="227"/>
            </a:xfrm>
            <a:prstGeom prst="flowChartOr">
              <a:avLst/>
            </a:prstGeom>
            <a:solidFill>
              <a:srgbClr val="FFFFFF"/>
            </a:solidFill>
            <a:ln w="38100">
              <a:solidFill>
                <a:srgbClr val="FF0000"/>
              </a:solidFill>
              <a:round/>
              <a:headEnd/>
              <a:tailEnd/>
            </a:ln>
            <a:effectLst/>
          </p:spPr>
          <p:txBody>
            <a:bodyPr/>
            <a:lstStyle/>
            <a:p>
              <a:endParaRPr lang="zh-CN" altLang="en-US"/>
            </a:p>
          </p:txBody>
        </p:sp>
        <p:sp>
          <p:nvSpPr>
            <p:cNvPr id="21" name="Text Box 24"/>
            <p:cNvSpPr txBox="1">
              <a:spLocks noChangeArrowheads="1"/>
            </p:cNvSpPr>
            <p:nvPr/>
          </p:nvSpPr>
          <p:spPr bwMode="auto">
            <a:xfrm>
              <a:off x="600" y="3013"/>
              <a:ext cx="360" cy="22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18000" tIns="10800" rIns="18000" bIns="10800"/>
            <a:lstStyle/>
            <a:p>
              <a:pPr algn="just"/>
              <a:r>
                <a:rPr lang="en-US" altLang="zh-CN" sz="1600" dirty="0">
                  <a:latin typeface="Times New Roman" pitchFamily="18" charset="0"/>
                </a:rPr>
                <a:t>P</a:t>
              </a:r>
              <a:r>
                <a:rPr lang="en-US" altLang="zh-CN" sz="1600" baseline="-25000" dirty="0">
                  <a:latin typeface="Times New Roman" pitchFamily="18" charset="0"/>
                </a:rPr>
                <a:t>1</a:t>
              </a:r>
              <a:endParaRPr lang="en-US" altLang="zh-CN" sz="1600" dirty="0"/>
            </a:p>
          </p:txBody>
        </p:sp>
        <p:sp>
          <p:nvSpPr>
            <p:cNvPr id="22" name="Line 25"/>
            <p:cNvSpPr>
              <a:spLocks noChangeShapeType="1"/>
            </p:cNvSpPr>
            <p:nvPr/>
          </p:nvSpPr>
          <p:spPr bwMode="auto">
            <a:xfrm>
              <a:off x="2289" y="108"/>
              <a:ext cx="1682" cy="1"/>
            </a:xfrm>
            <a:prstGeom prst="line">
              <a:avLst/>
            </a:prstGeom>
            <a:noFill/>
            <a:ln w="38100">
              <a:solidFill>
                <a:srgbClr val="FF00FF"/>
              </a:solidFill>
              <a:round/>
              <a:headEnd/>
              <a:tailEnd/>
            </a:ln>
            <a:effectLst/>
          </p:spPr>
          <p:txBody>
            <a:bodyPr/>
            <a:lstStyle/>
            <a:p>
              <a:endParaRPr lang="zh-CN" altLang="en-US"/>
            </a:p>
          </p:txBody>
        </p:sp>
        <p:sp>
          <p:nvSpPr>
            <p:cNvPr id="23" name="Line 26"/>
            <p:cNvSpPr>
              <a:spLocks noChangeShapeType="1"/>
            </p:cNvSpPr>
            <p:nvPr/>
          </p:nvSpPr>
          <p:spPr bwMode="auto">
            <a:xfrm>
              <a:off x="3957" y="108"/>
              <a:ext cx="1" cy="312"/>
            </a:xfrm>
            <a:prstGeom prst="line">
              <a:avLst/>
            </a:prstGeom>
            <a:noFill/>
            <a:ln w="38100">
              <a:solidFill>
                <a:srgbClr val="FF00FF"/>
              </a:solidFill>
              <a:round/>
              <a:headEnd/>
              <a:tailEnd type="stealth" w="sm" len="med"/>
            </a:ln>
            <a:effectLst/>
          </p:spPr>
          <p:txBody>
            <a:bodyPr/>
            <a:lstStyle/>
            <a:p>
              <a:endParaRPr lang="zh-CN" altLang="en-US"/>
            </a:p>
          </p:txBody>
        </p:sp>
        <p:sp>
          <p:nvSpPr>
            <p:cNvPr id="24" name="Line 27"/>
            <p:cNvSpPr>
              <a:spLocks noChangeShapeType="1"/>
            </p:cNvSpPr>
            <p:nvPr/>
          </p:nvSpPr>
          <p:spPr bwMode="auto">
            <a:xfrm flipH="1">
              <a:off x="2289" y="108"/>
              <a:ext cx="1" cy="2244"/>
            </a:xfrm>
            <a:prstGeom prst="line">
              <a:avLst/>
            </a:prstGeom>
            <a:noFill/>
            <a:ln w="38100">
              <a:solidFill>
                <a:srgbClr val="FF00FF"/>
              </a:solidFill>
              <a:round/>
              <a:headEnd/>
              <a:tailEnd/>
            </a:ln>
            <a:effectLst/>
          </p:spPr>
          <p:txBody>
            <a:bodyPr/>
            <a:lstStyle/>
            <a:p>
              <a:endParaRPr lang="zh-CN" altLang="en-US"/>
            </a:p>
          </p:txBody>
        </p:sp>
        <p:sp>
          <p:nvSpPr>
            <p:cNvPr id="25" name="Text Box 28"/>
            <p:cNvSpPr txBox="1">
              <a:spLocks noChangeArrowheads="1"/>
            </p:cNvSpPr>
            <p:nvPr/>
          </p:nvSpPr>
          <p:spPr bwMode="auto">
            <a:xfrm>
              <a:off x="2856" y="3013"/>
              <a:ext cx="360" cy="22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18000" tIns="10800" rIns="18000" bIns="10800"/>
            <a:lstStyle/>
            <a:p>
              <a:pPr algn="just"/>
              <a:r>
                <a:rPr lang="en-US" altLang="zh-CN" sz="1600" dirty="0">
                  <a:latin typeface="Times New Roman" pitchFamily="18" charset="0"/>
                </a:rPr>
                <a:t>P</a:t>
              </a:r>
              <a:r>
                <a:rPr lang="en-US" altLang="zh-CN" sz="1600" baseline="-25000" dirty="0">
                  <a:latin typeface="Times New Roman" pitchFamily="18" charset="0"/>
                </a:rPr>
                <a:t>2</a:t>
              </a:r>
              <a:endParaRPr lang="en-US" altLang="zh-CN" sz="1600" dirty="0"/>
            </a:p>
          </p:txBody>
        </p:sp>
        <p:sp>
          <p:nvSpPr>
            <p:cNvPr id="26" name="Text Box 29"/>
            <p:cNvSpPr txBox="1">
              <a:spLocks noChangeArrowheads="1"/>
            </p:cNvSpPr>
            <p:nvPr/>
          </p:nvSpPr>
          <p:spPr bwMode="auto">
            <a:xfrm>
              <a:off x="5376" y="3069"/>
              <a:ext cx="361" cy="22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18000" tIns="10800" rIns="18000" bIns="10800"/>
            <a:lstStyle/>
            <a:p>
              <a:pPr algn="just"/>
              <a:r>
                <a:rPr lang="en-US" altLang="zh-CN" sz="1600">
                  <a:latin typeface="Times New Roman" pitchFamily="18" charset="0"/>
                </a:rPr>
                <a:t>P</a:t>
              </a:r>
              <a:r>
                <a:rPr lang="en-US" altLang="zh-CN" sz="1600" baseline="-25000">
                  <a:latin typeface="Times New Roman" pitchFamily="18" charset="0"/>
                </a:rPr>
                <a:t>m</a:t>
              </a:r>
              <a:endParaRPr lang="en-US" altLang="zh-CN" sz="1600"/>
            </a:p>
          </p:txBody>
        </p:sp>
        <p:sp>
          <p:nvSpPr>
            <p:cNvPr id="27" name="Line 30"/>
            <p:cNvSpPr>
              <a:spLocks noChangeShapeType="1"/>
            </p:cNvSpPr>
            <p:nvPr/>
          </p:nvSpPr>
          <p:spPr bwMode="auto">
            <a:xfrm>
              <a:off x="4995" y="108"/>
              <a:ext cx="1575" cy="1"/>
            </a:xfrm>
            <a:prstGeom prst="line">
              <a:avLst/>
            </a:prstGeom>
            <a:noFill/>
            <a:ln w="38100">
              <a:solidFill>
                <a:srgbClr val="FF00FF"/>
              </a:solidFill>
              <a:round/>
              <a:headEnd/>
              <a:tailEnd/>
            </a:ln>
            <a:effectLst/>
          </p:spPr>
          <p:txBody>
            <a:bodyPr/>
            <a:lstStyle/>
            <a:p>
              <a:endParaRPr lang="zh-CN" altLang="en-US"/>
            </a:p>
          </p:txBody>
        </p:sp>
        <p:sp>
          <p:nvSpPr>
            <p:cNvPr id="28" name="Line 31"/>
            <p:cNvSpPr>
              <a:spLocks noChangeShapeType="1"/>
            </p:cNvSpPr>
            <p:nvPr/>
          </p:nvSpPr>
          <p:spPr bwMode="auto">
            <a:xfrm>
              <a:off x="6570" y="108"/>
              <a:ext cx="0" cy="312"/>
            </a:xfrm>
            <a:prstGeom prst="line">
              <a:avLst/>
            </a:prstGeom>
            <a:noFill/>
            <a:ln w="38100">
              <a:solidFill>
                <a:srgbClr val="FF00FF"/>
              </a:solidFill>
              <a:round/>
              <a:headEnd/>
              <a:tailEnd type="stealth" w="sm" len="med"/>
            </a:ln>
            <a:effectLst/>
          </p:spPr>
          <p:txBody>
            <a:bodyPr/>
            <a:lstStyle/>
            <a:p>
              <a:endParaRPr lang="zh-CN" altLang="en-US"/>
            </a:p>
          </p:txBody>
        </p:sp>
        <p:sp>
          <p:nvSpPr>
            <p:cNvPr id="30" name="Line 33"/>
            <p:cNvSpPr>
              <a:spLocks noChangeShapeType="1"/>
            </p:cNvSpPr>
            <p:nvPr/>
          </p:nvSpPr>
          <p:spPr bwMode="auto">
            <a:xfrm flipH="1">
              <a:off x="5100" y="341"/>
              <a:ext cx="1155" cy="0"/>
            </a:xfrm>
            <a:prstGeom prst="line">
              <a:avLst/>
            </a:prstGeom>
            <a:noFill/>
            <a:ln w="38100">
              <a:solidFill>
                <a:srgbClr val="692AA2"/>
              </a:solidFill>
              <a:round/>
              <a:headEnd/>
              <a:tailEnd type="stealth" w="sm" len="med"/>
            </a:ln>
            <a:effectLst/>
          </p:spPr>
          <p:txBody>
            <a:bodyPr/>
            <a:lstStyle/>
            <a:p>
              <a:endParaRPr lang="zh-CN" altLang="en-US"/>
            </a:p>
          </p:txBody>
        </p:sp>
        <p:sp>
          <p:nvSpPr>
            <p:cNvPr id="31" name="Line 34"/>
            <p:cNvSpPr>
              <a:spLocks noChangeShapeType="1"/>
            </p:cNvSpPr>
            <p:nvPr/>
          </p:nvSpPr>
          <p:spPr bwMode="auto">
            <a:xfrm flipH="1">
              <a:off x="2685" y="341"/>
              <a:ext cx="1155" cy="0"/>
            </a:xfrm>
            <a:prstGeom prst="line">
              <a:avLst/>
            </a:prstGeom>
            <a:noFill/>
            <a:ln w="38100">
              <a:solidFill>
                <a:srgbClr val="692AA2"/>
              </a:solidFill>
              <a:round/>
              <a:headEnd/>
              <a:tailEnd type="stealth" w="sm" len="med"/>
            </a:ln>
            <a:effectLst/>
          </p:spPr>
          <p:txBody>
            <a:bodyPr/>
            <a:lstStyle/>
            <a:p>
              <a:endParaRPr lang="zh-CN" altLang="en-US"/>
            </a:p>
          </p:txBody>
        </p:sp>
        <p:sp>
          <p:nvSpPr>
            <p:cNvPr id="32" name="Text Box 35"/>
            <p:cNvSpPr txBox="1">
              <a:spLocks noChangeArrowheads="1"/>
            </p:cNvSpPr>
            <p:nvPr/>
          </p:nvSpPr>
          <p:spPr bwMode="auto">
            <a:xfrm>
              <a:off x="543" y="48"/>
              <a:ext cx="147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dirty="0" smtClean="0">
                  <a:latin typeface="Times New Roman" pitchFamily="18" charset="0"/>
                </a:rPr>
                <a:t>IV(</a:t>
              </a:r>
              <a:r>
                <a:rPr lang="zh-CN" altLang="en-US" sz="1600" dirty="0" smtClean="0">
                  <a:latin typeface="Times New Roman" pitchFamily="18" charset="0"/>
                </a:rPr>
                <a:t>移位寄存器</a:t>
              </a:r>
              <a:r>
                <a:rPr lang="en-US" altLang="zh-CN" sz="1600" dirty="0" smtClean="0">
                  <a:latin typeface="Times New Roman" pitchFamily="18" charset="0"/>
                </a:rPr>
                <a:t>)</a:t>
              </a:r>
              <a:endParaRPr lang="en-US" altLang="zh-CN" sz="1600" dirty="0"/>
            </a:p>
          </p:txBody>
        </p:sp>
        <p:sp>
          <p:nvSpPr>
            <p:cNvPr id="33" name="Text Box 36"/>
            <p:cNvSpPr txBox="1">
              <a:spLocks noChangeArrowheads="1"/>
            </p:cNvSpPr>
            <p:nvPr/>
          </p:nvSpPr>
          <p:spPr bwMode="auto">
            <a:xfrm>
              <a:off x="4440" y="1476"/>
              <a:ext cx="72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a:t>
              </a:r>
              <a:endParaRPr lang="en-US" altLang="zh-CN" sz="1600"/>
            </a:p>
          </p:txBody>
        </p:sp>
        <p:grpSp>
          <p:nvGrpSpPr>
            <p:cNvPr id="34" name="Group 37"/>
            <p:cNvGrpSpPr>
              <a:grpSpLocks/>
            </p:cNvGrpSpPr>
            <p:nvPr/>
          </p:nvGrpSpPr>
          <p:grpSpPr bwMode="auto">
            <a:xfrm>
              <a:off x="300" y="1908"/>
              <a:ext cx="1845" cy="312"/>
              <a:chOff x="0" y="0"/>
              <a:chExt cx="1845" cy="312"/>
            </a:xfrm>
          </p:grpSpPr>
          <p:sp>
            <p:nvSpPr>
              <p:cNvPr id="65" name="Text Box 38"/>
              <p:cNvSpPr txBox="1">
                <a:spLocks noChangeArrowheads="1"/>
              </p:cNvSpPr>
              <p:nvPr/>
            </p:nvSpPr>
            <p:spPr bwMode="auto">
              <a:xfrm>
                <a:off x="0" y="0"/>
                <a:ext cx="765"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1600" dirty="0">
                    <a:latin typeface="Times New Roman" pitchFamily="18" charset="0"/>
                  </a:rPr>
                  <a:t>选</a:t>
                </a:r>
                <a:r>
                  <a:rPr lang="en-US" altLang="zh-CN" sz="1600" dirty="0">
                    <a:latin typeface="Times New Roman" pitchFamily="18" charset="0"/>
                  </a:rPr>
                  <a:t>j</a:t>
                </a:r>
                <a:r>
                  <a:rPr lang="zh-CN" altLang="en-US" sz="1600" dirty="0">
                    <a:latin typeface="Times New Roman" pitchFamily="18" charset="0"/>
                  </a:rPr>
                  <a:t>比特</a:t>
                </a:r>
                <a:endParaRPr lang="zh-CN" altLang="en-US" sz="1600" dirty="0"/>
              </a:p>
            </p:txBody>
          </p:sp>
          <p:sp>
            <p:nvSpPr>
              <p:cNvPr id="66" name="Text Box 39"/>
              <p:cNvSpPr txBox="1">
                <a:spLocks noChangeArrowheads="1"/>
              </p:cNvSpPr>
              <p:nvPr/>
            </p:nvSpPr>
            <p:spPr bwMode="auto">
              <a:xfrm>
                <a:off x="765" y="0"/>
                <a:ext cx="1080" cy="31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grpSp>
        <p:grpSp>
          <p:nvGrpSpPr>
            <p:cNvPr id="35" name="Group 40"/>
            <p:cNvGrpSpPr>
              <a:grpSpLocks/>
            </p:cNvGrpSpPr>
            <p:nvPr/>
          </p:nvGrpSpPr>
          <p:grpSpPr bwMode="auto">
            <a:xfrm>
              <a:off x="5076" y="1896"/>
              <a:ext cx="1845" cy="312"/>
              <a:chOff x="0" y="0"/>
              <a:chExt cx="1845" cy="312"/>
            </a:xfrm>
          </p:grpSpPr>
          <p:sp>
            <p:nvSpPr>
              <p:cNvPr id="63" name="Text Box 41"/>
              <p:cNvSpPr txBox="1">
                <a:spLocks noChangeArrowheads="1"/>
              </p:cNvSpPr>
              <p:nvPr/>
            </p:nvSpPr>
            <p:spPr bwMode="auto">
              <a:xfrm>
                <a:off x="0" y="0"/>
                <a:ext cx="765"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1600">
                    <a:latin typeface="Times New Roman" pitchFamily="18" charset="0"/>
                  </a:rPr>
                  <a:t>选</a:t>
                </a:r>
                <a:r>
                  <a:rPr lang="en-US" altLang="zh-CN" sz="1600">
                    <a:latin typeface="Times New Roman" pitchFamily="18" charset="0"/>
                  </a:rPr>
                  <a:t>j</a:t>
                </a:r>
                <a:r>
                  <a:rPr lang="zh-CN" altLang="en-US" sz="1600">
                    <a:latin typeface="Times New Roman" pitchFamily="18" charset="0"/>
                  </a:rPr>
                  <a:t>比特</a:t>
                </a:r>
                <a:endParaRPr lang="zh-CN" altLang="en-US" sz="1600"/>
              </a:p>
            </p:txBody>
          </p:sp>
          <p:sp>
            <p:nvSpPr>
              <p:cNvPr id="64" name="Text Box 42"/>
              <p:cNvSpPr txBox="1">
                <a:spLocks noChangeArrowheads="1"/>
              </p:cNvSpPr>
              <p:nvPr/>
            </p:nvSpPr>
            <p:spPr bwMode="auto">
              <a:xfrm>
                <a:off x="765" y="0"/>
                <a:ext cx="1080" cy="31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grpSp>
        <p:grpSp>
          <p:nvGrpSpPr>
            <p:cNvPr id="36" name="Group 43"/>
            <p:cNvGrpSpPr>
              <a:grpSpLocks/>
            </p:cNvGrpSpPr>
            <p:nvPr/>
          </p:nvGrpSpPr>
          <p:grpSpPr bwMode="auto">
            <a:xfrm>
              <a:off x="2700" y="420"/>
              <a:ext cx="1506" cy="312"/>
              <a:chOff x="0" y="0"/>
              <a:chExt cx="1506" cy="312"/>
            </a:xfrm>
          </p:grpSpPr>
          <p:sp>
            <p:nvSpPr>
              <p:cNvPr id="61" name="Text Box 44"/>
              <p:cNvSpPr txBox="1">
                <a:spLocks noChangeArrowheads="1"/>
              </p:cNvSpPr>
              <p:nvPr/>
            </p:nvSpPr>
            <p:spPr bwMode="auto">
              <a:xfrm>
                <a:off x="816" y="0"/>
                <a:ext cx="69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en-US" altLang="zh-CN" sz="1600">
                    <a:latin typeface="Times New Roman" pitchFamily="18" charset="0"/>
                  </a:rPr>
                  <a:t>j</a:t>
                </a:r>
                <a:r>
                  <a:rPr lang="zh-CN" altLang="en-US" sz="1600">
                    <a:latin typeface="Times New Roman" pitchFamily="18" charset="0"/>
                  </a:rPr>
                  <a:t>比特</a:t>
                </a:r>
                <a:endParaRPr lang="zh-CN" altLang="en-US" sz="1600"/>
              </a:p>
            </p:txBody>
          </p:sp>
          <p:sp>
            <p:nvSpPr>
              <p:cNvPr id="62" name="Text Box 45"/>
              <p:cNvSpPr txBox="1">
                <a:spLocks noChangeArrowheads="1"/>
              </p:cNvSpPr>
              <p:nvPr/>
            </p:nvSpPr>
            <p:spPr bwMode="auto">
              <a:xfrm>
                <a:off x="0" y="0"/>
                <a:ext cx="81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a:latin typeface="Times New Roman" pitchFamily="18" charset="0"/>
                  </a:rPr>
                  <a:t>64 -j</a:t>
                </a:r>
                <a:r>
                  <a:rPr lang="zh-CN" altLang="en-US" sz="1600">
                    <a:latin typeface="Times New Roman" pitchFamily="18" charset="0"/>
                  </a:rPr>
                  <a:t>比特</a:t>
                </a:r>
                <a:endParaRPr lang="zh-CN" altLang="en-US" sz="1600"/>
              </a:p>
            </p:txBody>
          </p:sp>
        </p:grpSp>
        <p:grpSp>
          <p:nvGrpSpPr>
            <p:cNvPr id="37" name="Group 46"/>
            <p:cNvGrpSpPr>
              <a:grpSpLocks/>
            </p:cNvGrpSpPr>
            <p:nvPr/>
          </p:nvGrpSpPr>
          <p:grpSpPr bwMode="auto">
            <a:xfrm>
              <a:off x="5220" y="420"/>
              <a:ext cx="1506" cy="312"/>
              <a:chOff x="0" y="0"/>
              <a:chExt cx="1506" cy="312"/>
            </a:xfrm>
          </p:grpSpPr>
          <p:sp>
            <p:nvSpPr>
              <p:cNvPr id="59" name="Text Box 47"/>
              <p:cNvSpPr txBox="1">
                <a:spLocks noChangeArrowheads="1"/>
              </p:cNvSpPr>
              <p:nvPr/>
            </p:nvSpPr>
            <p:spPr bwMode="auto">
              <a:xfrm>
                <a:off x="816" y="0"/>
                <a:ext cx="69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en-US" altLang="zh-CN" sz="1600">
                    <a:latin typeface="Times New Roman" pitchFamily="18" charset="0"/>
                  </a:rPr>
                  <a:t>j</a:t>
                </a:r>
                <a:r>
                  <a:rPr lang="zh-CN" altLang="en-US" sz="1600">
                    <a:latin typeface="Times New Roman" pitchFamily="18" charset="0"/>
                  </a:rPr>
                  <a:t>比特</a:t>
                </a:r>
                <a:endParaRPr lang="zh-CN" altLang="en-US" sz="1600"/>
              </a:p>
            </p:txBody>
          </p:sp>
          <p:sp>
            <p:nvSpPr>
              <p:cNvPr id="60" name="Text Box 48"/>
              <p:cNvSpPr txBox="1">
                <a:spLocks noChangeArrowheads="1"/>
              </p:cNvSpPr>
              <p:nvPr/>
            </p:nvSpPr>
            <p:spPr bwMode="auto">
              <a:xfrm>
                <a:off x="0" y="0"/>
                <a:ext cx="81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a:latin typeface="Times New Roman" pitchFamily="18" charset="0"/>
                  </a:rPr>
                  <a:t>64 -j</a:t>
                </a:r>
                <a:r>
                  <a:rPr lang="zh-CN" altLang="en-US" sz="1600">
                    <a:latin typeface="Times New Roman" pitchFamily="18" charset="0"/>
                  </a:rPr>
                  <a:t>比特</a:t>
                </a:r>
                <a:endParaRPr lang="zh-CN" altLang="en-US" sz="1600"/>
              </a:p>
            </p:txBody>
          </p:sp>
        </p:grpSp>
        <p:cxnSp>
          <p:nvCxnSpPr>
            <p:cNvPr id="38" name="AutoShape 49"/>
            <p:cNvCxnSpPr>
              <a:cxnSpLocks noChangeShapeType="1"/>
              <a:stCxn id="67" idx="2"/>
              <a:endCxn id="12" idx="0"/>
            </p:cNvCxnSpPr>
            <p:nvPr/>
          </p:nvCxnSpPr>
          <p:spPr bwMode="auto">
            <a:xfrm>
              <a:off x="1599" y="732"/>
              <a:ext cx="2" cy="468"/>
            </a:xfrm>
            <a:prstGeom prst="straightConnector1">
              <a:avLst/>
            </a:prstGeom>
            <a:noFill/>
            <a:ln w="38100">
              <a:solidFill>
                <a:srgbClr val="FF00FF"/>
              </a:solidFill>
              <a:round/>
              <a:headEnd/>
              <a:tailEnd type="stealth" w="sm" len="med"/>
            </a:ln>
            <a:effectLst/>
          </p:spPr>
        </p:cxnSp>
        <p:cxnSp>
          <p:nvCxnSpPr>
            <p:cNvPr id="39" name="AutoShape 50"/>
            <p:cNvCxnSpPr>
              <a:cxnSpLocks noChangeShapeType="1"/>
              <a:stCxn id="61" idx="2"/>
              <a:endCxn id="16" idx="0"/>
            </p:cNvCxnSpPr>
            <p:nvPr/>
          </p:nvCxnSpPr>
          <p:spPr bwMode="auto">
            <a:xfrm>
              <a:off x="3861" y="732"/>
              <a:ext cx="8" cy="456"/>
            </a:xfrm>
            <a:prstGeom prst="straightConnector1">
              <a:avLst/>
            </a:prstGeom>
            <a:noFill/>
            <a:ln w="38100">
              <a:solidFill>
                <a:srgbClr val="FF00FF"/>
              </a:solidFill>
              <a:round/>
              <a:headEnd/>
              <a:tailEnd type="stealth" w="sm" len="med"/>
            </a:ln>
            <a:effectLst/>
          </p:spPr>
        </p:cxnSp>
        <p:cxnSp>
          <p:nvCxnSpPr>
            <p:cNvPr id="40" name="AutoShape 51"/>
            <p:cNvCxnSpPr>
              <a:cxnSpLocks noChangeShapeType="1"/>
              <a:stCxn id="59" idx="2"/>
              <a:endCxn id="18" idx="0"/>
            </p:cNvCxnSpPr>
            <p:nvPr/>
          </p:nvCxnSpPr>
          <p:spPr bwMode="auto">
            <a:xfrm flipH="1">
              <a:off x="6377" y="732"/>
              <a:ext cx="4" cy="480"/>
            </a:xfrm>
            <a:prstGeom prst="straightConnector1">
              <a:avLst/>
            </a:prstGeom>
            <a:noFill/>
            <a:ln w="38100">
              <a:solidFill>
                <a:srgbClr val="FF00FF"/>
              </a:solidFill>
              <a:round/>
              <a:headEnd/>
              <a:tailEnd type="stealth" w="sm" len="med"/>
            </a:ln>
            <a:effectLst/>
          </p:spPr>
        </p:cxnSp>
        <p:cxnSp>
          <p:nvCxnSpPr>
            <p:cNvPr id="41" name="AutoShape 52"/>
            <p:cNvCxnSpPr>
              <a:cxnSpLocks noChangeShapeType="1"/>
              <a:stCxn id="12" idx="2"/>
              <a:endCxn id="66" idx="0"/>
            </p:cNvCxnSpPr>
            <p:nvPr/>
          </p:nvCxnSpPr>
          <p:spPr bwMode="auto">
            <a:xfrm>
              <a:off x="1601" y="1511"/>
              <a:ext cx="4" cy="397"/>
            </a:xfrm>
            <a:prstGeom prst="straightConnector1">
              <a:avLst/>
            </a:prstGeom>
            <a:noFill/>
            <a:ln w="38100">
              <a:solidFill>
                <a:srgbClr val="FF00FF"/>
              </a:solidFill>
              <a:round/>
              <a:headEnd/>
              <a:tailEnd type="stealth" w="sm" len="med"/>
            </a:ln>
            <a:effectLst/>
          </p:spPr>
        </p:cxnSp>
        <p:cxnSp>
          <p:nvCxnSpPr>
            <p:cNvPr id="42" name="AutoShape 53"/>
            <p:cNvCxnSpPr>
              <a:cxnSpLocks noChangeShapeType="1"/>
              <a:stCxn id="16" idx="2"/>
              <a:endCxn id="70" idx="0"/>
            </p:cNvCxnSpPr>
            <p:nvPr/>
          </p:nvCxnSpPr>
          <p:spPr bwMode="auto">
            <a:xfrm flipH="1">
              <a:off x="3861" y="1499"/>
              <a:ext cx="8" cy="397"/>
            </a:xfrm>
            <a:prstGeom prst="straightConnector1">
              <a:avLst/>
            </a:prstGeom>
            <a:noFill/>
            <a:ln w="38100">
              <a:solidFill>
                <a:srgbClr val="FF00FF"/>
              </a:solidFill>
              <a:round/>
              <a:headEnd/>
              <a:tailEnd type="stealth" w="sm" len="med"/>
            </a:ln>
            <a:effectLst/>
          </p:spPr>
        </p:cxnSp>
        <p:cxnSp>
          <p:nvCxnSpPr>
            <p:cNvPr id="43" name="AutoShape 54"/>
            <p:cNvCxnSpPr>
              <a:cxnSpLocks noChangeShapeType="1"/>
              <a:stCxn id="18" idx="2"/>
              <a:endCxn id="64" idx="0"/>
            </p:cNvCxnSpPr>
            <p:nvPr/>
          </p:nvCxnSpPr>
          <p:spPr bwMode="auto">
            <a:xfrm>
              <a:off x="6377" y="1523"/>
              <a:ext cx="4" cy="373"/>
            </a:xfrm>
            <a:prstGeom prst="straightConnector1">
              <a:avLst/>
            </a:prstGeom>
            <a:noFill/>
            <a:ln w="38100">
              <a:solidFill>
                <a:srgbClr val="FF00FF"/>
              </a:solidFill>
              <a:round/>
              <a:headEnd/>
              <a:tailEnd type="stealth" w="sm" len="med"/>
            </a:ln>
            <a:effectLst/>
          </p:spPr>
        </p:cxnSp>
        <p:cxnSp>
          <p:nvCxnSpPr>
            <p:cNvPr id="44" name="AutoShape 55"/>
            <p:cNvCxnSpPr>
              <a:cxnSpLocks noChangeShapeType="1"/>
              <a:stCxn id="13" idx="3"/>
              <a:endCxn id="12" idx="1"/>
            </p:cNvCxnSpPr>
            <p:nvPr/>
          </p:nvCxnSpPr>
          <p:spPr bwMode="auto">
            <a:xfrm>
              <a:off x="816" y="1356"/>
              <a:ext cx="432" cy="1"/>
            </a:xfrm>
            <a:prstGeom prst="straightConnector1">
              <a:avLst/>
            </a:prstGeom>
            <a:noFill/>
            <a:ln w="38100">
              <a:solidFill>
                <a:srgbClr val="FF00FF"/>
              </a:solidFill>
              <a:round/>
              <a:headEnd/>
              <a:tailEnd type="stealth" w="sm" len="med"/>
            </a:ln>
            <a:effectLst/>
          </p:spPr>
        </p:cxnSp>
        <p:cxnSp>
          <p:nvCxnSpPr>
            <p:cNvPr id="45" name="AutoShape 56"/>
            <p:cNvCxnSpPr>
              <a:cxnSpLocks noChangeShapeType="1"/>
              <a:stCxn id="17" idx="3"/>
              <a:endCxn id="16" idx="1"/>
            </p:cNvCxnSpPr>
            <p:nvPr/>
          </p:nvCxnSpPr>
          <p:spPr bwMode="auto">
            <a:xfrm flipV="1">
              <a:off x="3006" y="1344"/>
              <a:ext cx="510" cy="12"/>
            </a:xfrm>
            <a:prstGeom prst="straightConnector1">
              <a:avLst/>
            </a:prstGeom>
            <a:noFill/>
            <a:ln w="38100">
              <a:solidFill>
                <a:srgbClr val="FF00FF"/>
              </a:solidFill>
              <a:round/>
              <a:headEnd/>
              <a:tailEnd type="stealth" w="sm" len="med"/>
            </a:ln>
            <a:effectLst/>
          </p:spPr>
        </p:cxnSp>
        <p:cxnSp>
          <p:nvCxnSpPr>
            <p:cNvPr id="46" name="AutoShape 57"/>
            <p:cNvCxnSpPr>
              <a:cxnSpLocks noChangeShapeType="1"/>
              <a:stCxn id="19" idx="3"/>
              <a:endCxn id="18" idx="1"/>
            </p:cNvCxnSpPr>
            <p:nvPr/>
          </p:nvCxnSpPr>
          <p:spPr bwMode="auto">
            <a:xfrm>
              <a:off x="5616" y="1368"/>
              <a:ext cx="408" cy="1"/>
            </a:xfrm>
            <a:prstGeom prst="straightConnector1">
              <a:avLst/>
            </a:prstGeom>
            <a:noFill/>
            <a:ln w="38100">
              <a:solidFill>
                <a:srgbClr val="FF00FF"/>
              </a:solidFill>
              <a:round/>
              <a:headEnd/>
              <a:tailEnd type="stealth" w="sm" len="med"/>
            </a:ln>
            <a:effectLst/>
          </p:spPr>
        </p:cxnSp>
        <p:sp>
          <p:nvSpPr>
            <p:cNvPr id="47" name="AutoShape 58"/>
            <p:cNvSpPr>
              <a:spLocks noChangeArrowheads="1"/>
            </p:cNvSpPr>
            <p:nvPr/>
          </p:nvSpPr>
          <p:spPr bwMode="auto">
            <a:xfrm>
              <a:off x="2796" y="2484"/>
              <a:ext cx="275" cy="227"/>
            </a:xfrm>
            <a:prstGeom prst="flowChartOr">
              <a:avLst/>
            </a:prstGeom>
            <a:solidFill>
              <a:srgbClr val="FFFFFF"/>
            </a:solidFill>
            <a:ln w="38100">
              <a:solidFill>
                <a:srgbClr val="FF0000"/>
              </a:solidFill>
              <a:round/>
              <a:headEnd/>
              <a:tailEnd/>
            </a:ln>
            <a:effectLst/>
          </p:spPr>
          <p:txBody>
            <a:bodyPr/>
            <a:lstStyle/>
            <a:p>
              <a:endParaRPr lang="zh-CN" altLang="en-US"/>
            </a:p>
          </p:txBody>
        </p:sp>
        <p:sp>
          <p:nvSpPr>
            <p:cNvPr id="48" name="AutoShape 59"/>
            <p:cNvSpPr>
              <a:spLocks noChangeArrowheads="1"/>
            </p:cNvSpPr>
            <p:nvPr/>
          </p:nvSpPr>
          <p:spPr bwMode="auto">
            <a:xfrm>
              <a:off x="5316" y="2520"/>
              <a:ext cx="275" cy="227"/>
            </a:xfrm>
            <a:prstGeom prst="flowChartOr">
              <a:avLst/>
            </a:prstGeom>
            <a:solidFill>
              <a:srgbClr val="FFFFFF"/>
            </a:solidFill>
            <a:ln w="38100">
              <a:solidFill>
                <a:srgbClr val="FF0000"/>
              </a:solidFill>
              <a:round/>
              <a:headEnd/>
              <a:tailEnd/>
            </a:ln>
            <a:effectLst/>
          </p:spPr>
          <p:txBody>
            <a:bodyPr/>
            <a:lstStyle/>
            <a:p>
              <a:endParaRPr lang="zh-CN" altLang="en-US"/>
            </a:p>
          </p:txBody>
        </p:sp>
        <p:cxnSp>
          <p:nvCxnSpPr>
            <p:cNvPr id="49" name="AutoShape 60"/>
            <p:cNvCxnSpPr>
              <a:cxnSpLocks noChangeShapeType="1"/>
              <a:stCxn id="65" idx="2"/>
              <a:endCxn id="20" idx="0"/>
            </p:cNvCxnSpPr>
            <p:nvPr/>
          </p:nvCxnSpPr>
          <p:spPr bwMode="auto">
            <a:xfrm flipH="1">
              <a:off x="678" y="2220"/>
              <a:ext cx="5" cy="288"/>
            </a:xfrm>
            <a:prstGeom prst="straightConnector1">
              <a:avLst/>
            </a:prstGeom>
            <a:noFill/>
            <a:ln w="38100">
              <a:solidFill>
                <a:srgbClr val="FF00FF"/>
              </a:solidFill>
              <a:round/>
              <a:headEnd/>
              <a:tailEnd type="stealth" w="sm" len="med"/>
            </a:ln>
            <a:effectLst/>
          </p:spPr>
        </p:cxnSp>
        <p:cxnSp>
          <p:nvCxnSpPr>
            <p:cNvPr id="50" name="AutoShape 61"/>
            <p:cNvCxnSpPr>
              <a:cxnSpLocks noChangeShapeType="1"/>
              <a:stCxn id="69" idx="2"/>
              <a:endCxn id="47" idx="0"/>
            </p:cNvCxnSpPr>
            <p:nvPr/>
          </p:nvCxnSpPr>
          <p:spPr bwMode="auto">
            <a:xfrm flipH="1">
              <a:off x="2934" y="2208"/>
              <a:ext cx="5" cy="276"/>
            </a:xfrm>
            <a:prstGeom prst="straightConnector1">
              <a:avLst/>
            </a:prstGeom>
            <a:noFill/>
            <a:ln w="38100">
              <a:solidFill>
                <a:srgbClr val="FF00FF"/>
              </a:solidFill>
              <a:round/>
              <a:headEnd/>
              <a:tailEnd type="stealth" w="sm" len="med"/>
            </a:ln>
            <a:effectLst/>
          </p:spPr>
        </p:cxnSp>
        <p:cxnSp>
          <p:nvCxnSpPr>
            <p:cNvPr id="51" name="AutoShape 62"/>
            <p:cNvCxnSpPr>
              <a:cxnSpLocks noChangeShapeType="1"/>
              <a:stCxn id="63" idx="2"/>
              <a:endCxn id="48" idx="0"/>
            </p:cNvCxnSpPr>
            <p:nvPr/>
          </p:nvCxnSpPr>
          <p:spPr bwMode="auto">
            <a:xfrm flipH="1">
              <a:off x="5454" y="2208"/>
              <a:ext cx="5" cy="312"/>
            </a:xfrm>
            <a:prstGeom prst="straightConnector1">
              <a:avLst/>
            </a:prstGeom>
            <a:noFill/>
            <a:ln w="38100">
              <a:solidFill>
                <a:srgbClr val="FF00FF"/>
              </a:solidFill>
              <a:round/>
              <a:headEnd/>
              <a:tailEnd type="stealth" w="sm" len="med"/>
            </a:ln>
            <a:effectLst/>
          </p:spPr>
        </p:cxnSp>
        <p:sp>
          <p:nvSpPr>
            <p:cNvPr id="52" name="Line 63"/>
            <p:cNvSpPr>
              <a:spLocks noChangeShapeType="1"/>
            </p:cNvSpPr>
            <p:nvPr/>
          </p:nvSpPr>
          <p:spPr bwMode="auto">
            <a:xfrm>
              <a:off x="684" y="2352"/>
              <a:ext cx="1620" cy="1"/>
            </a:xfrm>
            <a:prstGeom prst="line">
              <a:avLst/>
            </a:prstGeom>
            <a:noFill/>
            <a:ln w="38100">
              <a:solidFill>
                <a:srgbClr val="FF00FF"/>
              </a:solidFill>
              <a:round/>
              <a:headEnd/>
              <a:tailEnd/>
            </a:ln>
            <a:effectLst/>
          </p:spPr>
          <p:txBody>
            <a:bodyPr/>
            <a:lstStyle/>
            <a:p>
              <a:endParaRPr lang="zh-CN" altLang="en-US"/>
            </a:p>
          </p:txBody>
        </p:sp>
        <p:sp>
          <p:nvSpPr>
            <p:cNvPr id="53" name="Line 64"/>
            <p:cNvSpPr>
              <a:spLocks noChangeShapeType="1"/>
            </p:cNvSpPr>
            <p:nvPr/>
          </p:nvSpPr>
          <p:spPr bwMode="auto">
            <a:xfrm flipH="1">
              <a:off x="840" y="2616"/>
              <a:ext cx="780" cy="1"/>
            </a:xfrm>
            <a:prstGeom prst="line">
              <a:avLst/>
            </a:prstGeom>
            <a:noFill/>
            <a:ln w="38100">
              <a:solidFill>
                <a:srgbClr val="FF00FF"/>
              </a:solidFill>
              <a:round/>
              <a:headEnd/>
              <a:tailEnd type="stealth" w="sm" len="med"/>
            </a:ln>
            <a:effectLst/>
          </p:spPr>
          <p:txBody>
            <a:bodyPr/>
            <a:lstStyle/>
            <a:p>
              <a:endParaRPr lang="zh-CN" altLang="en-US"/>
            </a:p>
          </p:txBody>
        </p:sp>
        <p:sp>
          <p:nvSpPr>
            <p:cNvPr id="54" name="Line 65"/>
            <p:cNvSpPr>
              <a:spLocks noChangeShapeType="1"/>
            </p:cNvSpPr>
            <p:nvPr/>
          </p:nvSpPr>
          <p:spPr bwMode="auto">
            <a:xfrm flipH="1">
              <a:off x="3096" y="2604"/>
              <a:ext cx="720" cy="1"/>
            </a:xfrm>
            <a:prstGeom prst="line">
              <a:avLst/>
            </a:prstGeom>
            <a:noFill/>
            <a:ln w="38100">
              <a:solidFill>
                <a:srgbClr val="FF00FF"/>
              </a:solidFill>
              <a:round/>
              <a:headEnd/>
              <a:tailEnd type="stealth" w="sm" len="med"/>
            </a:ln>
            <a:effectLst/>
          </p:spPr>
          <p:txBody>
            <a:bodyPr/>
            <a:lstStyle/>
            <a:p>
              <a:endParaRPr lang="zh-CN" altLang="en-US"/>
            </a:p>
          </p:txBody>
        </p:sp>
        <p:sp>
          <p:nvSpPr>
            <p:cNvPr id="55" name="Line 66"/>
            <p:cNvSpPr>
              <a:spLocks noChangeShapeType="1"/>
            </p:cNvSpPr>
            <p:nvPr/>
          </p:nvSpPr>
          <p:spPr bwMode="auto">
            <a:xfrm flipH="1">
              <a:off x="5580" y="2628"/>
              <a:ext cx="900" cy="1"/>
            </a:xfrm>
            <a:prstGeom prst="line">
              <a:avLst/>
            </a:prstGeom>
            <a:noFill/>
            <a:ln w="38100">
              <a:solidFill>
                <a:srgbClr val="FF00FF"/>
              </a:solidFill>
              <a:round/>
              <a:headEnd/>
              <a:tailEnd type="stealth" w="sm" len="med"/>
            </a:ln>
            <a:effectLst/>
          </p:spPr>
          <p:txBody>
            <a:bodyPr/>
            <a:lstStyle/>
            <a:p>
              <a:endParaRPr lang="zh-CN" altLang="en-US"/>
            </a:p>
          </p:txBody>
        </p:sp>
        <p:sp>
          <p:nvSpPr>
            <p:cNvPr id="56" name="Line 67"/>
            <p:cNvSpPr>
              <a:spLocks noChangeShapeType="1"/>
            </p:cNvSpPr>
            <p:nvPr/>
          </p:nvSpPr>
          <p:spPr bwMode="auto">
            <a:xfrm>
              <a:off x="684" y="2724"/>
              <a:ext cx="1" cy="312"/>
            </a:xfrm>
            <a:prstGeom prst="line">
              <a:avLst/>
            </a:prstGeom>
            <a:noFill/>
            <a:ln w="38100">
              <a:solidFill>
                <a:srgbClr val="FF00FF"/>
              </a:solidFill>
              <a:round/>
              <a:headEnd/>
              <a:tailEnd type="stealth" w="sm" len="med"/>
            </a:ln>
            <a:effectLst/>
          </p:spPr>
          <p:txBody>
            <a:bodyPr/>
            <a:lstStyle/>
            <a:p>
              <a:endParaRPr lang="zh-CN" altLang="en-US"/>
            </a:p>
          </p:txBody>
        </p:sp>
        <p:sp>
          <p:nvSpPr>
            <p:cNvPr id="57" name="Line 68"/>
            <p:cNvSpPr>
              <a:spLocks noChangeShapeType="1"/>
            </p:cNvSpPr>
            <p:nvPr/>
          </p:nvSpPr>
          <p:spPr bwMode="auto">
            <a:xfrm>
              <a:off x="2940" y="2700"/>
              <a:ext cx="1" cy="312"/>
            </a:xfrm>
            <a:prstGeom prst="line">
              <a:avLst/>
            </a:prstGeom>
            <a:noFill/>
            <a:ln w="38100">
              <a:solidFill>
                <a:srgbClr val="FF00FF"/>
              </a:solidFill>
              <a:round/>
              <a:headEnd/>
              <a:tailEnd type="stealth" w="sm" len="med"/>
            </a:ln>
            <a:effectLst/>
          </p:spPr>
          <p:txBody>
            <a:bodyPr/>
            <a:lstStyle/>
            <a:p>
              <a:endParaRPr lang="zh-CN" altLang="en-US"/>
            </a:p>
          </p:txBody>
        </p:sp>
        <p:sp>
          <p:nvSpPr>
            <p:cNvPr id="58" name="Line 69"/>
            <p:cNvSpPr>
              <a:spLocks noChangeShapeType="1"/>
            </p:cNvSpPr>
            <p:nvPr/>
          </p:nvSpPr>
          <p:spPr bwMode="auto">
            <a:xfrm>
              <a:off x="5460" y="2748"/>
              <a:ext cx="1" cy="312"/>
            </a:xfrm>
            <a:prstGeom prst="line">
              <a:avLst/>
            </a:prstGeom>
            <a:noFill/>
            <a:ln w="38100">
              <a:solidFill>
                <a:srgbClr val="FF00FF"/>
              </a:solidFill>
              <a:round/>
              <a:headEnd/>
              <a:tailEnd type="stealth" w="sm" len="med"/>
            </a:ln>
            <a:effectLst/>
          </p:spPr>
          <p:txBody>
            <a:bodyPr/>
            <a:lstStyle/>
            <a:p>
              <a:endParaRPr lang="zh-CN" altLang="en-US"/>
            </a:p>
          </p:txBody>
        </p:sp>
      </p:grpSp>
      <p:sp>
        <p:nvSpPr>
          <p:cNvPr id="71" name="Line 63"/>
          <p:cNvSpPr>
            <a:spLocks noChangeShapeType="1"/>
          </p:cNvSpPr>
          <p:nvPr/>
        </p:nvSpPr>
        <p:spPr bwMode="auto">
          <a:xfrm>
            <a:off x="3745523" y="5029200"/>
            <a:ext cx="1969477" cy="1341"/>
          </a:xfrm>
          <a:prstGeom prst="line">
            <a:avLst/>
          </a:prstGeom>
          <a:noFill/>
          <a:ln w="38100">
            <a:solidFill>
              <a:srgbClr val="FF00FF"/>
            </a:solidFill>
            <a:round/>
            <a:headEnd/>
            <a:tailEnd/>
          </a:ln>
          <a:effectLst/>
        </p:spPr>
        <p:txBody>
          <a:bodyPr/>
          <a:lstStyle/>
          <a:p>
            <a:endParaRPr lang="zh-CN" altLang="en-US"/>
          </a:p>
        </p:txBody>
      </p:sp>
      <p:sp>
        <p:nvSpPr>
          <p:cNvPr id="72" name="TextBox 71"/>
          <p:cNvSpPr txBox="1"/>
          <p:nvPr/>
        </p:nvSpPr>
        <p:spPr>
          <a:xfrm>
            <a:off x="2866926" y="1507682"/>
            <a:ext cx="3069138" cy="461665"/>
          </a:xfrm>
          <a:prstGeom prst="rect">
            <a:avLst/>
          </a:prstGeom>
          <a:noFill/>
        </p:spPr>
        <p:txBody>
          <a:bodyPr wrap="square" rtlCol="0">
            <a:spAutoFit/>
          </a:bodyPr>
          <a:lstStyle/>
          <a:p>
            <a:pPr algn="ctr"/>
            <a:r>
              <a:rPr lang="zh-CN" altLang="en-US" sz="2400" b="1" dirty="0" smtClean="0">
                <a:solidFill>
                  <a:srgbClr val="FF00FF"/>
                </a:solidFill>
              </a:rPr>
              <a:t>解密图示</a:t>
            </a:r>
            <a:endParaRPr lang="zh-CN" altLang="en-US" sz="2400" b="1" dirty="0">
              <a:solidFill>
                <a:srgbClr val="FF00FF"/>
              </a:solidFill>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计数器模式</a:t>
            </a:r>
            <a:r>
              <a:rPr lang="en-US" altLang="zh-CN" dirty="0" smtClean="0"/>
              <a:t>(CTR)</a:t>
            </a:r>
            <a:endParaRPr lang="zh-CN" altLang="en-US" dirty="0"/>
          </a:p>
        </p:txBody>
      </p:sp>
      <p:sp>
        <p:nvSpPr>
          <p:cNvPr id="3" name="内容占位符 2"/>
          <p:cNvSpPr>
            <a:spLocks noGrp="1"/>
          </p:cNvSpPr>
          <p:nvPr>
            <p:ph idx="1"/>
          </p:nvPr>
        </p:nvSpPr>
        <p:spPr/>
        <p:txBody>
          <a:bodyPr/>
          <a:lstStyle/>
          <a:p>
            <a:pPr algn="just">
              <a:lnSpc>
                <a:spcPct val="90000"/>
              </a:lnSpc>
            </a:pPr>
            <a:r>
              <a:rPr lang="en-US" altLang="zh-CN" dirty="0" smtClean="0">
                <a:latin typeface="Times New Roman" pitchFamily="18" charset="0"/>
              </a:rPr>
              <a:t>CTR</a:t>
            </a:r>
            <a:r>
              <a:rPr lang="zh-CN" altLang="en-US" dirty="0" smtClean="0">
                <a:latin typeface="Times New Roman" pitchFamily="18" charset="0"/>
              </a:rPr>
              <a:t>模式使用与明文分组相同的计数器长度，但加密不同的分组所用的</a:t>
            </a:r>
            <a:r>
              <a:rPr lang="zh-CN" altLang="en-US" b="1" dirty="0" smtClean="0">
                <a:solidFill>
                  <a:srgbClr val="FF00FF"/>
                </a:solidFill>
                <a:latin typeface="Times New Roman" pitchFamily="18" charset="0"/>
              </a:rPr>
              <a:t>计数器值</a:t>
            </a:r>
            <a:r>
              <a:rPr lang="zh-CN" altLang="en-US" dirty="0" smtClean="0">
                <a:latin typeface="Times New Roman" pitchFamily="18" charset="0"/>
              </a:rPr>
              <a:t>必须不同</a:t>
            </a:r>
            <a:endParaRPr lang="en-US" altLang="zh-CN" dirty="0" smtClean="0">
              <a:latin typeface="Times New Roman" pitchFamily="18" charset="0"/>
            </a:endParaRPr>
          </a:p>
          <a:p>
            <a:pPr algn="just">
              <a:lnSpc>
                <a:spcPct val="90000"/>
              </a:lnSpc>
            </a:pPr>
            <a:endParaRPr lang="en-US" altLang="zh-CN" dirty="0" smtClean="0">
              <a:latin typeface="Times New Roman" pitchFamily="18" charset="0"/>
            </a:endParaRPr>
          </a:p>
          <a:p>
            <a:pPr algn="just">
              <a:lnSpc>
                <a:spcPct val="90000"/>
              </a:lnSpc>
            </a:pPr>
            <a:r>
              <a:rPr lang="zh-CN" altLang="en-US" b="1" dirty="0" smtClean="0">
                <a:solidFill>
                  <a:srgbClr val="FF00FF"/>
                </a:solidFill>
                <a:latin typeface="Times New Roman" pitchFamily="18" charset="0"/>
              </a:rPr>
              <a:t>典型地：</a:t>
            </a:r>
            <a:r>
              <a:rPr lang="zh-CN" altLang="en-US" dirty="0" smtClean="0">
                <a:latin typeface="Times New Roman" pitchFamily="18" charset="0"/>
              </a:rPr>
              <a:t>计数器从某一初值开始，依次递增</a:t>
            </a:r>
            <a:r>
              <a:rPr lang="en-US" altLang="zh-CN" dirty="0" smtClean="0">
                <a:latin typeface="Times New Roman" pitchFamily="18" charset="0"/>
              </a:rPr>
              <a:t>1</a:t>
            </a:r>
            <a:r>
              <a:rPr lang="zh-CN" altLang="en-US" dirty="0" smtClean="0">
                <a:latin typeface="Times New Roman" pitchFamily="18" charset="0"/>
              </a:rPr>
              <a:t>。计数器值经加密函数变换的结果再与明文分组异或，从而得到密文</a:t>
            </a:r>
            <a:endParaRPr lang="en-US" altLang="zh-CN" dirty="0" smtClean="0">
              <a:latin typeface="Times New Roman" pitchFamily="18" charset="0"/>
            </a:endParaRPr>
          </a:p>
          <a:p>
            <a:pPr algn="just">
              <a:lnSpc>
                <a:spcPct val="90000"/>
              </a:lnSpc>
            </a:pPr>
            <a:r>
              <a:rPr lang="zh-CN" altLang="en-US" dirty="0" smtClean="0">
                <a:latin typeface="Times New Roman" pitchFamily="18" charset="0"/>
              </a:rPr>
              <a:t>解密时使用相同的计数器值序列，用加密函数变换后的计数器值与密文分组异或，从而恢复明文</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116</a:t>
            </a:fld>
            <a:endParaRPr lang="en-US" altLang="zh-CN"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gn="just"/>
                <a:r>
                  <a:rPr lang="zh-CN" altLang="en-US" dirty="0" smtClean="0">
                    <a:latin typeface="Times New Roman" pitchFamily="18" charset="0"/>
                  </a:rPr>
                  <a:t>计数器模式的加密和解密算法为：</a:t>
                </a:r>
                <a:endParaRPr lang="en-US" altLang="zh-CN" dirty="0" smtClean="0">
                  <a:latin typeface="Times New Roman" pitchFamily="18" charset="0"/>
                </a:endParaRPr>
              </a:p>
              <a:p>
                <a:pPr algn="just"/>
                <a:endParaRPr lang="zh-CN" altLang="en-US" dirty="0" smtClean="0">
                  <a:latin typeface="Times New Roman" pitchFamily="18" charset="0"/>
                </a:endParaRPr>
              </a:p>
              <a:p>
                <a:pPr algn="just">
                  <a:buFontTx/>
                  <a:buNone/>
                </a:pPr>
                <a:r>
                  <a:rPr lang="zh-CN" altLang="en-US" dirty="0" smtClean="0">
                    <a:latin typeface="Times New Roman" pitchFamily="18" charset="0"/>
                  </a:rPr>
                  <a:t>	</a:t>
                </a:r>
                <a:r>
                  <a:rPr lang="zh-CN" altLang="en-US" b="1" dirty="0" smtClean="0">
                    <a:solidFill>
                      <a:srgbClr val="FF00FF"/>
                    </a:solidFill>
                    <a:latin typeface="Times New Roman" pitchFamily="18" charset="0"/>
                  </a:rPr>
                  <a:t>   加密</a:t>
                </a:r>
                <a:r>
                  <a:rPr lang="zh-CN" altLang="sv-SE" dirty="0" smtClean="0">
                    <a:latin typeface="Times New Roman" pitchFamily="18" charset="0"/>
                  </a:rPr>
                  <a:t>：</a:t>
                </a:r>
                <a14:m>
                  <m:oMath xmlns:m="http://schemas.openxmlformats.org/officeDocument/2006/math">
                    <m:r>
                      <a:rPr lang="sv-SE" altLang="zh-CN" i="1" dirty="0" smtClean="0">
                        <a:latin typeface="Cambria Math"/>
                      </a:rPr>
                      <m:t>𝑐</m:t>
                    </m:r>
                    <m:r>
                      <a:rPr lang="sv-SE" altLang="zh-CN" i="1" baseline="-25000" dirty="0" smtClean="0">
                        <a:latin typeface="Cambria Math"/>
                      </a:rPr>
                      <m:t>𝑖</m:t>
                    </m:r>
                    <m:r>
                      <a:rPr lang="zh-CN" altLang="sv-SE" i="1" dirty="0" smtClean="0">
                        <a:latin typeface="Cambria Math"/>
                      </a:rPr>
                      <m:t>＝</m:t>
                    </m:r>
                    <m:r>
                      <a:rPr lang="zh-CN" altLang="sv-SE" i="1" dirty="0" smtClean="0">
                        <a:latin typeface="Cambria Math"/>
                      </a:rPr>
                      <m:t> </m:t>
                    </m:r>
                    <m:r>
                      <a:rPr lang="sv-SE" altLang="zh-CN" i="1" dirty="0" smtClean="0">
                        <a:latin typeface="Cambria Math"/>
                      </a:rPr>
                      <m:t>𝑚</m:t>
                    </m:r>
                    <m:r>
                      <a:rPr lang="sv-SE" altLang="zh-CN" i="1" baseline="-25000" dirty="0" smtClean="0">
                        <a:latin typeface="Cambria Math"/>
                      </a:rPr>
                      <m:t>𝑖</m:t>
                    </m:r>
                    <m:r>
                      <a:rPr lang="sv-SE" altLang="zh-CN" i="1" dirty="0" smtClean="0">
                        <a:latin typeface="Cambria Math"/>
                      </a:rPr>
                      <m:t> </m:t>
                    </m:r>
                    <m:r>
                      <a:rPr lang="sv-SE" altLang="zh-CN" i="1" dirty="0" smtClean="0">
                        <a:latin typeface="Cambria Math"/>
                        <a:sym typeface="Symbol" pitchFamily="18" charset="2"/>
                      </a:rPr>
                      <m:t></m:t>
                    </m:r>
                    <m:r>
                      <a:rPr lang="sv-SE" altLang="zh-CN" i="1" dirty="0" smtClean="0">
                        <a:latin typeface="Cambria Math"/>
                      </a:rPr>
                      <m:t> </m:t>
                    </m:r>
                    <m:sSub>
                      <m:sSubPr>
                        <m:ctrlPr>
                          <a:rPr lang="sv-SE" altLang="zh-CN" i="1" dirty="0" smtClean="0">
                            <a:latin typeface="Cambria Math" panose="02040503050406030204" pitchFamily="18" charset="0"/>
                          </a:rPr>
                        </m:ctrlPr>
                      </m:sSubPr>
                      <m:e>
                        <m:r>
                          <a:rPr lang="en-US" altLang="zh-CN" b="0" i="1" dirty="0" smtClean="0">
                            <a:latin typeface="Cambria Math"/>
                          </a:rPr>
                          <m:t>𝐸</m:t>
                        </m:r>
                      </m:e>
                      <m:sub>
                        <m:r>
                          <a:rPr lang="en-US" altLang="zh-CN" b="0" i="1" dirty="0" smtClean="0">
                            <a:latin typeface="Cambria Math"/>
                          </a:rPr>
                          <m:t>𝑘</m:t>
                        </m:r>
                      </m:sub>
                    </m:sSub>
                    <m:r>
                      <a:rPr lang="sv-SE" altLang="zh-CN" i="1" dirty="0" smtClean="0">
                        <a:latin typeface="Cambria Math"/>
                      </a:rPr>
                      <m:t>(</m:t>
                    </m:r>
                    <m:r>
                      <a:rPr lang="sv-SE" altLang="zh-CN" i="1" dirty="0" smtClean="0">
                        <a:latin typeface="Cambria Math"/>
                      </a:rPr>
                      <m:t>𝐶𝑇𝑅</m:t>
                    </m:r>
                    <m:r>
                      <a:rPr lang="zh-CN" altLang="sv-SE" i="1" dirty="0" smtClean="0">
                        <a:latin typeface="Cambria Math"/>
                      </a:rPr>
                      <m:t>＋</m:t>
                    </m:r>
                    <m:r>
                      <a:rPr lang="sv-SE" altLang="zh-CN" i="1" dirty="0" smtClean="0">
                        <a:latin typeface="Cambria Math"/>
                      </a:rPr>
                      <m:t>𝑖</m:t>
                    </m:r>
                    <m:r>
                      <a:rPr lang="sv-SE" altLang="zh-CN" i="1" dirty="0" smtClean="0">
                        <a:latin typeface="Cambria Math"/>
                      </a:rPr>
                      <m:t>)  (</m:t>
                    </m:r>
                    <m:r>
                      <a:rPr lang="sv-SE" altLang="zh-CN" i="1" dirty="0" smtClean="0">
                        <a:latin typeface="Cambria Math"/>
                      </a:rPr>
                      <m:t>𝑖</m:t>
                    </m:r>
                    <m:r>
                      <a:rPr lang="zh-CN" altLang="sv-SE" i="1" dirty="0" smtClean="0">
                        <a:latin typeface="Cambria Math"/>
                      </a:rPr>
                      <m:t>＝</m:t>
                    </m:r>
                    <m:r>
                      <a:rPr lang="sv-SE" altLang="zh-CN" i="1" dirty="0" smtClean="0">
                        <a:latin typeface="Cambria Math"/>
                      </a:rPr>
                      <m:t>1, 2, …, </m:t>
                    </m:r>
                    <m:r>
                      <a:rPr lang="sv-SE" altLang="zh-CN" i="1" dirty="0" smtClean="0">
                        <a:latin typeface="Cambria Math"/>
                      </a:rPr>
                      <m:t>𝑛</m:t>
                    </m:r>
                    <m:r>
                      <a:rPr lang="sv-SE" altLang="zh-CN" i="1" dirty="0" smtClean="0">
                        <a:latin typeface="Cambria Math"/>
                      </a:rPr>
                      <m:t>)</m:t>
                    </m:r>
                  </m:oMath>
                </a14:m>
                <a:endParaRPr lang="sv-SE" altLang="zh-CN" dirty="0" smtClean="0">
                  <a:latin typeface="Times New Roman" pitchFamily="18" charset="0"/>
                </a:endParaRPr>
              </a:p>
              <a:p>
                <a:pPr algn="just">
                  <a:buFontTx/>
                  <a:buNone/>
                </a:pPr>
                <a:endParaRPr lang="sv-SE" altLang="zh-CN" dirty="0" smtClean="0">
                  <a:latin typeface="Times New Roman" pitchFamily="18" charset="0"/>
                </a:endParaRPr>
              </a:p>
              <a:p>
                <a:pPr algn="just">
                  <a:buFontTx/>
                  <a:buNone/>
                </a:pPr>
                <a:r>
                  <a:rPr lang="zh-CN" altLang="sv-SE" dirty="0" smtClean="0">
                    <a:latin typeface="Times New Roman" pitchFamily="18" charset="0"/>
                  </a:rPr>
                  <a:t>	   </a:t>
                </a:r>
                <a:r>
                  <a:rPr lang="zh-CN" altLang="sv-SE" b="1" dirty="0" smtClean="0">
                    <a:solidFill>
                      <a:srgbClr val="FF00FF"/>
                    </a:solidFill>
                    <a:latin typeface="Times New Roman" pitchFamily="18" charset="0"/>
                  </a:rPr>
                  <a:t>解密</a:t>
                </a:r>
                <a:r>
                  <a:rPr lang="zh-CN" altLang="sv-SE" dirty="0" smtClean="0">
                    <a:latin typeface="Times New Roman" pitchFamily="18" charset="0"/>
                  </a:rPr>
                  <a:t>：</a:t>
                </a:r>
                <a14:m>
                  <m:oMath xmlns:m="http://schemas.openxmlformats.org/officeDocument/2006/math">
                    <m:r>
                      <a:rPr lang="sv-SE" altLang="zh-CN" i="1" dirty="0" smtClean="0">
                        <a:latin typeface="Cambria Math"/>
                      </a:rPr>
                      <m:t>𝑚</m:t>
                    </m:r>
                    <m:r>
                      <a:rPr lang="sv-SE" altLang="zh-CN" i="1" baseline="-25000" dirty="0" smtClean="0">
                        <a:latin typeface="Cambria Math"/>
                      </a:rPr>
                      <m:t>𝑖</m:t>
                    </m:r>
                    <m:r>
                      <a:rPr lang="zh-CN" altLang="sv-SE" i="1" dirty="0" smtClean="0">
                        <a:latin typeface="Cambria Math"/>
                      </a:rPr>
                      <m:t>＝</m:t>
                    </m:r>
                    <m:r>
                      <a:rPr lang="sv-SE" altLang="zh-CN" i="1" dirty="0" smtClean="0">
                        <a:latin typeface="Cambria Math"/>
                      </a:rPr>
                      <m:t>𝑐</m:t>
                    </m:r>
                    <m:r>
                      <a:rPr lang="sv-SE" altLang="zh-CN" i="1" baseline="-25000" dirty="0" smtClean="0">
                        <a:latin typeface="Cambria Math"/>
                      </a:rPr>
                      <m:t>𝑖</m:t>
                    </m:r>
                    <m:r>
                      <a:rPr lang="sv-SE" altLang="zh-CN" i="1" dirty="0" smtClean="0">
                        <a:latin typeface="Cambria Math"/>
                      </a:rPr>
                      <m:t> </m:t>
                    </m:r>
                    <m:r>
                      <a:rPr lang="sv-SE" altLang="zh-CN" i="1" dirty="0" smtClean="0">
                        <a:latin typeface="Cambria Math"/>
                        <a:sym typeface="Symbol" pitchFamily="18" charset="2"/>
                      </a:rPr>
                      <m:t></m:t>
                    </m:r>
                    <m:sSub>
                      <m:sSubPr>
                        <m:ctrlPr>
                          <a:rPr lang="sv-SE" altLang="zh-CN" i="1" dirty="0">
                            <a:latin typeface="Cambria Math" panose="02040503050406030204" pitchFamily="18" charset="0"/>
                          </a:rPr>
                        </m:ctrlPr>
                      </m:sSubPr>
                      <m:e>
                        <m:r>
                          <a:rPr lang="en-US" altLang="zh-CN" i="1" dirty="0">
                            <a:latin typeface="Cambria Math"/>
                          </a:rPr>
                          <m:t>𝐸</m:t>
                        </m:r>
                      </m:e>
                      <m:sub>
                        <m:r>
                          <a:rPr lang="en-US" altLang="zh-CN" i="1" dirty="0">
                            <a:latin typeface="Cambria Math"/>
                          </a:rPr>
                          <m:t>𝑘</m:t>
                        </m:r>
                      </m:sub>
                    </m:sSub>
                    <m:r>
                      <a:rPr lang="sv-SE" altLang="zh-CN" i="1" dirty="0" smtClean="0">
                        <a:latin typeface="Cambria Math"/>
                      </a:rPr>
                      <m:t>(</m:t>
                    </m:r>
                    <m:r>
                      <a:rPr lang="sv-SE" altLang="zh-CN" i="1" dirty="0" smtClean="0">
                        <a:latin typeface="Cambria Math"/>
                      </a:rPr>
                      <m:t>𝐶𝑇𝑅</m:t>
                    </m:r>
                    <m:r>
                      <a:rPr lang="zh-CN" altLang="sv-SE" i="1" dirty="0" smtClean="0">
                        <a:latin typeface="Cambria Math"/>
                      </a:rPr>
                      <m:t>＋</m:t>
                    </m:r>
                    <m:r>
                      <a:rPr lang="sv-SE" altLang="zh-CN" i="1" dirty="0" smtClean="0">
                        <a:latin typeface="Cambria Math"/>
                      </a:rPr>
                      <m:t>𝑖</m:t>
                    </m:r>
                    <m:r>
                      <a:rPr lang="sv-SE" altLang="zh-CN" i="1" dirty="0" smtClean="0">
                        <a:latin typeface="Cambria Math"/>
                      </a:rPr>
                      <m:t>)  (</m:t>
                    </m:r>
                    <m:r>
                      <a:rPr lang="sv-SE" altLang="zh-CN" i="1" dirty="0" smtClean="0">
                        <a:latin typeface="Cambria Math"/>
                      </a:rPr>
                      <m:t>𝑖</m:t>
                    </m:r>
                    <m:r>
                      <a:rPr lang="zh-CN" altLang="sv-SE" i="1" dirty="0" smtClean="0">
                        <a:latin typeface="Cambria Math"/>
                      </a:rPr>
                      <m:t>＝</m:t>
                    </m:r>
                    <m:r>
                      <a:rPr lang="sv-SE" altLang="zh-CN" i="1" dirty="0" smtClean="0">
                        <a:latin typeface="Cambria Math"/>
                      </a:rPr>
                      <m:t>1, 2, …, </m:t>
                    </m:r>
                    <m:r>
                      <a:rPr lang="sv-SE" altLang="zh-CN" i="1" dirty="0" smtClean="0">
                        <a:latin typeface="Cambria Math"/>
                      </a:rPr>
                      <m:t>𝑛</m:t>
                    </m:r>
                    <m:r>
                      <a:rPr lang="sv-SE" altLang="zh-CN" i="1" dirty="0" smtClean="0">
                        <a:latin typeface="Cambria Math"/>
                      </a:rPr>
                      <m:t>)</m:t>
                    </m:r>
                  </m:oMath>
                </a14:m>
                <a:endParaRPr lang="sv-SE" altLang="zh-CN" dirty="0" smtClean="0">
                  <a:latin typeface="Times New Roman" pitchFamily="18" charset="0"/>
                </a:endParaRPr>
              </a:p>
              <a:p>
                <a:pPr algn="just">
                  <a:buFontTx/>
                  <a:buNone/>
                </a:pPr>
                <a:endParaRPr lang="sv-SE" altLang="zh-CN" dirty="0" smtClean="0">
                  <a:latin typeface="Times New Roman" pitchFamily="18" charset="0"/>
                </a:endParaRPr>
              </a:p>
              <a:p>
                <a:pPr algn="just">
                  <a:buFontTx/>
                  <a:buNone/>
                </a:pPr>
                <a:r>
                  <a:rPr lang="zh-CN" altLang="sv-SE" dirty="0" smtClean="0">
                    <a:latin typeface="Times New Roman" pitchFamily="18" charset="0"/>
                  </a:rPr>
                  <a:t>	其中，</a:t>
                </a:r>
                <a:r>
                  <a:rPr lang="en-US" altLang="zh-CN" dirty="0" smtClean="0">
                    <a:latin typeface="Times New Roman" pitchFamily="18" charset="0"/>
                  </a:rPr>
                  <a:t>CTR</a:t>
                </a:r>
                <a:r>
                  <a:rPr lang="zh-CN" altLang="en-US" dirty="0" smtClean="0">
                    <a:latin typeface="Times New Roman" pitchFamily="18" charset="0"/>
                  </a:rPr>
                  <a:t>表示计数器的初值</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76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117</a:t>
            </a:fld>
            <a:endParaRPr lang="en-US" altLang="zh-CN"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CTR</a:t>
            </a:r>
            <a:r>
              <a:rPr lang="zh-CN" altLang="en-US" dirty="0" smtClean="0"/>
              <a:t>模式的加密</a:t>
            </a:r>
            <a:r>
              <a:rPr lang="en-US" altLang="zh-CN" dirty="0" smtClean="0"/>
              <a:t>/</a:t>
            </a:r>
            <a:r>
              <a:rPr lang="zh-CN" altLang="en-US" dirty="0" smtClean="0"/>
              <a:t>解密</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118</a:t>
            </a:fld>
            <a:endParaRPr lang="en-US" altLang="zh-CN" dirty="0"/>
          </a:p>
        </p:txBody>
      </p:sp>
      <p:grpSp>
        <p:nvGrpSpPr>
          <p:cNvPr id="36" name="Group 6"/>
          <p:cNvGrpSpPr>
            <a:grpSpLocks/>
          </p:cNvGrpSpPr>
          <p:nvPr/>
        </p:nvGrpSpPr>
        <p:grpSpPr bwMode="auto">
          <a:xfrm>
            <a:off x="0" y="2590006"/>
            <a:ext cx="4724400" cy="3292475"/>
            <a:chOff x="0" y="0"/>
            <a:chExt cx="5400" cy="2148"/>
          </a:xfrm>
        </p:grpSpPr>
        <p:sp>
          <p:nvSpPr>
            <p:cNvPr id="69" name="AutoShape 7"/>
            <p:cNvSpPr>
              <a:spLocks noChangeAspect="1" noChangeArrowheads="1"/>
            </p:cNvSpPr>
            <p:nvPr/>
          </p:nvSpPr>
          <p:spPr bwMode="auto">
            <a:xfrm>
              <a:off x="0" y="0"/>
              <a:ext cx="5400" cy="2148"/>
            </a:xfrm>
            <a:prstGeom prst="rect">
              <a:avLst/>
            </a:prstGeom>
            <a:noFill/>
            <a:ln w="9525">
              <a:noFill/>
              <a:miter lim="800000"/>
              <a:headEnd/>
              <a:tailEnd/>
            </a:ln>
          </p:spPr>
          <p:txBody>
            <a:bodyPr anchor="ctr" anchorCtr="1"/>
            <a:ls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a:lstStyle>
            <a:p>
              <a:endParaRPr lang="zh-CN" altLang="en-US"/>
            </a:p>
          </p:txBody>
        </p:sp>
        <p:sp>
          <p:nvSpPr>
            <p:cNvPr id="70" name="Text Box 8"/>
            <p:cNvSpPr txBox="1">
              <a:spLocks noChangeArrowheads="1"/>
            </p:cNvSpPr>
            <p:nvPr/>
          </p:nvSpPr>
          <p:spPr bwMode="auto">
            <a:xfrm>
              <a:off x="465" y="35"/>
              <a:ext cx="1155" cy="313"/>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dirty="0">
                  <a:latin typeface="Times New Roman" pitchFamily="18" charset="0"/>
                </a:rPr>
                <a:t>计数器</a:t>
              </a:r>
              <a:r>
                <a:rPr lang="en-US" altLang="zh-CN" sz="1600" dirty="0">
                  <a:latin typeface="Times New Roman" pitchFamily="18" charset="0"/>
                </a:rPr>
                <a:t>CTR+1</a:t>
              </a:r>
              <a:endParaRPr lang="en-US" altLang="zh-CN" sz="1600" dirty="0"/>
            </a:p>
          </p:txBody>
        </p:sp>
        <p:sp>
          <p:nvSpPr>
            <p:cNvPr id="71" name="Text Box 9"/>
            <p:cNvSpPr txBox="1">
              <a:spLocks noChangeArrowheads="1"/>
            </p:cNvSpPr>
            <p:nvPr/>
          </p:nvSpPr>
          <p:spPr bwMode="auto">
            <a:xfrm>
              <a:off x="684" y="612"/>
              <a:ext cx="72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a:latin typeface="Times New Roman" pitchFamily="18" charset="0"/>
                </a:rPr>
                <a:t>加密</a:t>
              </a:r>
              <a:endParaRPr lang="zh-CN" altLang="en-US" sz="1600"/>
            </a:p>
          </p:txBody>
        </p:sp>
        <p:sp>
          <p:nvSpPr>
            <p:cNvPr id="72" name="Text Box 10"/>
            <p:cNvSpPr txBox="1">
              <a:spLocks noChangeArrowheads="1"/>
            </p:cNvSpPr>
            <p:nvPr/>
          </p:nvSpPr>
          <p:spPr bwMode="auto">
            <a:xfrm>
              <a:off x="540" y="1836"/>
              <a:ext cx="1005" cy="312"/>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nchor="ctr" anchorCtr="1"/>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algn="ctr"/>
              <a:r>
                <a:rPr lang="zh-CN" altLang="en-US" sz="1600">
                  <a:latin typeface="Times New Roman" pitchFamily="18" charset="0"/>
                </a:rPr>
                <a:t>密文分组</a:t>
              </a:r>
              <a:r>
                <a:rPr lang="en-US" altLang="zh-CN" sz="1600">
                  <a:latin typeface="Times New Roman" pitchFamily="18" charset="0"/>
                </a:rPr>
                <a:t>C</a:t>
              </a:r>
              <a:r>
                <a:rPr lang="en-US" altLang="zh-CN" sz="1600" baseline="-25000">
                  <a:latin typeface="Times New Roman" pitchFamily="18" charset="0"/>
                </a:rPr>
                <a:t>1</a:t>
              </a:r>
              <a:endParaRPr lang="en-US" altLang="zh-CN" sz="1600"/>
            </a:p>
          </p:txBody>
        </p:sp>
        <p:sp>
          <p:nvSpPr>
            <p:cNvPr id="73" name="Text Box 11"/>
            <p:cNvSpPr txBox="1">
              <a:spLocks noChangeArrowheads="1"/>
            </p:cNvSpPr>
            <p:nvPr/>
          </p:nvSpPr>
          <p:spPr bwMode="auto">
            <a:xfrm>
              <a:off x="2278" y="597"/>
              <a:ext cx="81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dirty="0">
                  <a:latin typeface="Times New Roman" pitchFamily="18" charset="0"/>
                </a:rPr>
                <a:t>加密</a:t>
              </a:r>
              <a:endParaRPr lang="zh-CN" altLang="en-US" sz="1600" dirty="0"/>
            </a:p>
          </p:txBody>
        </p:sp>
        <p:sp>
          <p:nvSpPr>
            <p:cNvPr id="74" name="Text Box 12"/>
            <p:cNvSpPr txBox="1">
              <a:spLocks noChangeArrowheads="1"/>
            </p:cNvSpPr>
            <p:nvPr/>
          </p:nvSpPr>
          <p:spPr bwMode="auto">
            <a:xfrm>
              <a:off x="4320" y="588"/>
              <a:ext cx="72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a:latin typeface="Times New Roman" pitchFamily="18" charset="0"/>
                </a:rPr>
                <a:t>加密</a:t>
              </a:r>
              <a:endParaRPr lang="zh-CN" altLang="en-US" sz="1600"/>
            </a:p>
          </p:txBody>
        </p:sp>
        <p:sp>
          <p:nvSpPr>
            <p:cNvPr id="75" name="Text Box 13"/>
            <p:cNvSpPr txBox="1">
              <a:spLocks noChangeArrowheads="1"/>
            </p:cNvSpPr>
            <p:nvPr/>
          </p:nvSpPr>
          <p:spPr bwMode="auto">
            <a:xfrm>
              <a:off x="2070" y="8"/>
              <a:ext cx="1170" cy="313"/>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a:latin typeface="Times New Roman" pitchFamily="18" charset="0"/>
                </a:rPr>
                <a:t>计数器</a:t>
              </a:r>
              <a:r>
                <a:rPr lang="en-US" altLang="zh-CN" sz="1600">
                  <a:latin typeface="Times New Roman" pitchFamily="18" charset="0"/>
                </a:rPr>
                <a:t>CTR+2</a:t>
              </a:r>
              <a:endParaRPr lang="en-US" altLang="zh-CN" sz="1600"/>
            </a:p>
          </p:txBody>
        </p:sp>
        <p:sp>
          <p:nvSpPr>
            <p:cNvPr id="76" name="Text Box 14"/>
            <p:cNvSpPr txBox="1">
              <a:spLocks noChangeArrowheads="1"/>
            </p:cNvSpPr>
            <p:nvPr/>
          </p:nvSpPr>
          <p:spPr bwMode="auto">
            <a:xfrm>
              <a:off x="4092" y="0"/>
              <a:ext cx="1170" cy="313"/>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dirty="0">
                  <a:latin typeface="Times New Roman" pitchFamily="18" charset="0"/>
                </a:rPr>
                <a:t>计数器</a:t>
              </a:r>
              <a:r>
                <a:rPr lang="en-US" altLang="zh-CN" sz="1600" dirty="0" err="1">
                  <a:latin typeface="Times New Roman" pitchFamily="18" charset="0"/>
                </a:rPr>
                <a:t>CTR+n</a:t>
              </a:r>
              <a:endParaRPr lang="en-US" altLang="zh-CN" sz="1600" dirty="0"/>
            </a:p>
          </p:txBody>
        </p:sp>
        <p:sp>
          <p:nvSpPr>
            <p:cNvPr id="77" name="Text Box 15"/>
            <p:cNvSpPr txBox="1">
              <a:spLocks noChangeArrowheads="1"/>
            </p:cNvSpPr>
            <p:nvPr/>
          </p:nvSpPr>
          <p:spPr bwMode="auto">
            <a:xfrm>
              <a:off x="2160" y="1821"/>
              <a:ext cx="1020" cy="312"/>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nchor="ctr" anchorCtr="1"/>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algn="ctr"/>
              <a:r>
                <a:rPr lang="zh-CN" altLang="en-US" sz="1600">
                  <a:latin typeface="Times New Roman" pitchFamily="18" charset="0"/>
                </a:rPr>
                <a:t>密文分组</a:t>
              </a:r>
              <a:r>
                <a:rPr lang="en-US" altLang="zh-CN" sz="1600">
                  <a:latin typeface="Times New Roman" pitchFamily="18" charset="0"/>
                </a:rPr>
                <a:t>C</a:t>
              </a:r>
              <a:r>
                <a:rPr lang="en-US" altLang="zh-CN" sz="1600" baseline="-25000">
                  <a:latin typeface="Times New Roman" pitchFamily="18" charset="0"/>
                </a:rPr>
                <a:t>2</a:t>
              </a:r>
              <a:endParaRPr lang="en-US" altLang="zh-CN" sz="1600"/>
            </a:p>
          </p:txBody>
        </p:sp>
        <p:sp>
          <p:nvSpPr>
            <p:cNvPr id="78" name="Text Box 16"/>
            <p:cNvSpPr txBox="1">
              <a:spLocks noChangeArrowheads="1"/>
            </p:cNvSpPr>
            <p:nvPr/>
          </p:nvSpPr>
          <p:spPr bwMode="auto">
            <a:xfrm>
              <a:off x="4188" y="1812"/>
              <a:ext cx="1005" cy="312"/>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nchor="ctr" anchorCtr="1"/>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algn="ctr"/>
              <a:r>
                <a:rPr lang="zh-CN" altLang="en-US" sz="1600">
                  <a:latin typeface="Times New Roman" pitchFamily="18" charset="0"/>
                </a:rPr>
                <a:t>密文分组</a:t>
              </a:r>
              <a:r>
                <a:rPr lang="en-US" altLang="zh-CN" sz="1600">
                  <a:latin typeface="Times New Roman" pitchFamily="18" charset="0"/>
                </a:rPr>
                <a:t>C</a:t>
              </a:r>
              <a:r>
                <a:rPr lang="en-US" altLang="zh-CN" sz="1600" baseline="-25000">
                  <a:latin typeface="Times New Roman" pitchFamily="18" charset="0"/>
                </a:rPr>
                <a:t>n</a:t>
              </a:r>
              <a:endParaRPr lang="en-US" altLang="zh-CN" sz="1600"/>
            </a:p>
          </p:txBody>
        </p:sp>
        <p:sp>
          <p:nvSpPr>
            <p:cNvPr id="79" name="AutoShape 17"/>
            <p:cNvSpPr>
              <a:spLocks noChangeArrowheads="1"/>
            </p:cNvSpPr>
            <p:nvPr/>
          </p:nvSpPr>
          <p:spPr bwMode="auto">
            <a:xfrm>
              <a:off x="948" y="1224"/>
              <a:ext cx="180" cy="156"/>
            </a:xfrm>
            <a:prstGeom prst="flowChartOr">
              <a:avLst/>
            </a:prstGeom>
            <a:solidFill>
              <a:srgbClr val="FFFFFF"/>
            </a:solidFill>
            <a:ln w="38100">
              <a:solidFill>
                <a:srgbClr val="FF0000"/>
              </a:solidFill>
              <a:round/>
              <a:headEnd/>
              <a:tailEnd/>
            </a:ln>
          </p:spPr>
          <p:txBody>
            <a:bodyPr anchor="ctr" anchorCtr="1"/>
            <a:ls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a:lstStyle>
            <a:p>
              <a:endParaRPr lang="zh-CN" altLang="en-US"/>
            </a:p>
          </p:txBody>
        </p:sp>
        <p:sp>
          <p:nvSpPr>
            <p:cNvPr id="80" name="AutoShape 18"/>
            <p:cNvSpPr>
              <a:spLocks noChangeArrowheads="1"/>
            </p:cNvSpPr>
            <p:nvPr/>
          </p:nvSpPr>
          <p:spPr bwMode="auto">
            <a:xfrm>
              <a:off x="2580" y="1221"/>
              <a:ext cx="181" cy="156"/>
            </a:xfrm>
            <a:prstGeom prst="flowChartOr">
              <a:avLst/>
            </a:prstGeom>
            <a:solidFill>
              <a:srgbClr val="FFFFFF"/>
            </a:solidFill>
            <a:ln w="38100">
              <a:solidFill>
                <a:srgbClr val="FF0000"/>
              </a:solidFill>
              <a:round/>
              <a:headEnd/>
              <a:tailEnd/>
            </a:ln>
          </p:spPr>
          <p:txBody>
            <a:bodyPr anchor="ctr" anchorCtr="1"/>
            <a:ls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a:lstStyle>
            <a:p>
              <a:endParaRPr lang="zh-CN" altLang="en-US"/>
            </a:p>
          </p:txBody>
        </p:sp>
        <p:sp>
          <p:nvSpPr>
            <p:cNvPr id="81" name="AutoShape 19"/>
            <p:cNvSpPr>
              <a:spLocks noChangeArrowheads="1"/>
            </p:cNvSpPr>
            <p:nvPr/>
          </p:nvSpPr>
          <p:spPr bwMode="auto">
            <a:xfrm>
              <a:off x="4596" y="1236"/>
              <a:ext cx="180" cy="156"/>
            </a:xfrm>
            <a:prstGeom prst="flowChartOr">
              <a:avLst/>
            </a:prstGeom>
            <a:solidFill>
              <a:srgbClr val="FFFFFF"/>
            </a:solidFill>
            <a:ln w="38100">
              <a:solidFill>
                <a:srgbClr val="FF0000"/>
              </a:solidFill>
              <a:round/>
              <a:headEnd/>
              <a:tailEnd/>
            </a:ln>
          </p:spPr>
          <p:txBody>
            <a:bodyPr anchor="ctr" anchorCtr="1"/>
            <a:ls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a:lstStyle>
            <a:p>
              <a:endParaRPr lang="zh-CN" altLang="en-US"/>
            </a:p>
          </p:txBody>
        </p:sp>
        <p:sp>
          <p:nvSpPr>
            <p:cNvPr id="82" name="Text Box 20"/>
            <p:cNvSpPr txBox="1">
              <a:spLocks noChangeArrowheads="1"/>
            </p:cNvSpPr>
            <p:nvPr/>
          </p:nvSpPr>
          <p:spPr bwMode="auto">
            <a:xfrm>
              <a:off x="181" y="1071"/>
              <a:ext cx="359" cy="470"/>
            </a:xfrm>
            <a:prstGeom prst="rect">
              <a:avLst/>
            </a:prstGeom>
            <a:solidFill>
              <a:srgbClr val="FFFFFF"/>
            </a:solidFill>
            <a:ln w="9525">
              <a:noFill/>
              <a:miter lim="800000"/>
              <a:headEnd/>
              <a:tailEnd/>
            </a:ln>
          </p:spPr>
          <p:txBody>
            <a:bodyPr lIns="18000" rIns="18000" anchor="ctr" anchorCtr="1"/>
            <a:ls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a:lstStyle>
            <a:p>
              <a:pPr algn="ctr"/>
              <a:r>
                <a:rPr lang="en-US" altLang="zh-CN" sz="1400" dirty="0">
                  <a:latin typeface="Times New Roman" pitchFamily="18" charset="0"/>
                </a:rPr>
                <a:t>m</a:t>
              </a:r>
              <a:r>
                <a:rPr lang="en-US" altLang="zh-CN" sz="1400" baseline="-25000" dirty="0">
                  <a:latin typeface="Times New Roman" pitchFamily="18" charset="0"/>
                </a:rPr>
                <a:t>1</a:t>
              </a:r>
              <a:endParaRPr lang="en-US" altLang="zh-CN" sz="1400" dirty="0"/>
            </a:p>
          </p:txBody>
        </p:sp>
        <p:sp>
          <p:nvSpPr>
            <p:cNvPr id="83" name="Text Box 21"/>
            <p:cNvSpPr txBox="1">
              <a:spLocks noChangeArrowheads="1"/>
            </p:cNvSpPr>
            <p:nvPr/>
          </p:nvSpPr>
          <p:spPr bwMode="auto">
            <a:xfrm>
              <a:off x="1605" y="1059"/>
              <a:ext cx="375" cy="474"/>
            </a:xfrm>
            <a:prstGeom prst="rect">
              <a:avLst/>
            </a:prstGeom>
            <a:solidFill>
              <a:srgbClr val="FFFFFF"/>
            </a:solidFill>
            <a:ln w="9525">
              <a:noFill/>
              <a:miter lim="800000"/>
              <a:headEnd/>
              <a:tailEnd/>
            </a:ln>
          </p:spPr>
          <p:txBody>
            <a:bodyPr lIns="18000" rIns="18000" anchor="ctr" anchorCtr="1"/>
            <a:ls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a:lstStyle>
            <a:p>
              <a:pPr algn="just"/>
              <a:r>
                <a:rPr lang="en-US" altLang="zh-CN" sz="1600">
                  <a:latin typeface="Times New Roman" pitchFamily="18" charset="0"/>
                </a:rPr>
                <a:t>m</a:t>
              </a:r>
              <a:r>
                <a:rPr lang="en-US" altLang="zh-CN" sz="1600" baseline="-25000">
                  <a:latin typeface="Times New Roman" pitchFamily="18" charset="0"/>
                </a:rPr>
                <a:t>2</a:t>
              </a:r>
              <a:endParaRPr lang="en-US" altLang="zh-CN" sz="1600"/>
            </a:p>
          </p:txBody>
        </p:sp>
        <p:sp>
          <p:nvSpPr>
            <p:cNvPr id="84" name="Text Box 22"/>
            <p:cNvSpPr txBox="1">
              <a:spLocks noChangeArrowheads="1"/>
            </p:cNvSpPr>
            <p:nvPr/>
          </p:nvSpPr>
          <p:spPr bwMode="auto">
            <a:xfrm>
              <a:off x="3372" y="1143"/>
              <a:ext cx="360" cy="333"/>
            </a:xfrm>
            <a:prstGeom prst="rect">
              <a:avLst/>
            </a:prstGeom>
            <a:solidFill>
              <a:srgbClr val="FFFFFF"/>
            </a:solidFill>
            <a:ln w="9525">
              <a:noFill/>
              <a:miter lim="800000"/>
              <a:headEnd/>
              <a:tailEnd/>
            </a:ln>
          </p:spPr>
          <p:txBody>
            <a:bodyPr lIns="18000" tIns="10800" rIns="18000" bIns="10800" anchor="ctr" anchorCtr="1"/>
            <a:ls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a:lstStyle>
            <a:p>
              <a:pPr algn="just"/>
              <a:r>
                <a:rPr lang="en-US" altLang="zh-CN" sz="1600">
                  <a:latin typeface="Times New Roman" pitchFamily="18" charset="0"/>
                </a:rPr>
                <a:t>m</a:t>
              </a:r>
              <a:r>
                <a:rPr lang="en-US" altLang="zh-CN" sz="1600" baseline="-25000">
                  <a:latin typeface="Times New Roman" pitchFamily="18" charset="0"/>
                </a:rPr>
                <a:t>n</a:t>
              </a:r>
              <a:endParaRPr lang="en-US" altLang="zh-CN" sz="1600"/>
            </a:p>
          </p:txBody>
        </p:sp>
        <p:cxnSp>
          <p:nvCxnSpPr>
            <p:cNvPr id="85" name="AutoShape 23"/>
            <p:cNvCxnSpPr>
              <a:cxnSpLocks noChangeShapeType="1"/>
              <a:stCxn id="70" idx="2"/>
              <a:endCxn id="71" idx="0"/>
            </p:cNvCxnSpPr>
            <p:nvPr/>
          </p:nvCxnSpPr>
          <p:spPr bwMode="auto">
            <a:xfrm>
              <a:off x="1043" y="348"/>
              <a:ext cx="1" cy="264"/>
            </a:xfrm>
            <a:prstGeom prst="straightConnector1">
              <a:avLst/>
            </a:prstGeom>
            <a:noFill/>
            <a:ln w="38100">
              <a:solidFill>
                <a:srgbClr val="FF00FF"/>
              </a:solidFill>
              <a:round/>
              <a:headEnd/>
              <a:tailEnd type="stealth" w="sm" len="med"/>
            </a:ln>
            <a:effectLst/>
          </p:spPr>
        </p:cxnSp>
        <p:cxnSp>
          <p:nvCxnSpPr>
            <p:cNvPr id="86" name="AutoShape 24"/>
            <p:cNvCxnSpPr>
              <a:cxnSpLocks noChangeShapeType="1"/>
              <a:stCxn id="75" idx="2"/>
              <a:endCxn id="73" idx="0"/>
            </p:cNvCxnSpPr>
            <p:nvPr/>
          </p:nvCxnSpPr>
          <p:spPr bwMode="auto">
            <a:xfrm rot="16200000" flipH="1">
              <a:off x="2531" y="445"/>
              <a:ext cx="276" cy="28"/>
            </a:xfrm>
            <a:prstGeom prst="straightConnector1">
              <a:avLst/>
            </a:prstGeom>
            <a:noFill/>
            <a:ln w="38100">
              <a:solidFill>
                <a:srgbClr val="FF00FF"/>
              </a:solidFill>
              <a:round/>
              <a:headEnd/>
              <a:tailEnd type="stealth" w="sm" len="med"/>
            </a:ln>
            <a:effectLst/>
          </p:spPr>
        </p:cxnSp>
        <p:cxnSp>
          <p:nvCxnSpPr>
            <p:cNvPr id="87" name="AutoShape 25"/>
            <p:cNvCxnSpPr>
              <a:cxnSpLocks noChangeShapeType="1"/>
              <a:stCxn id="76" idx="2"/>
              <a:endCxn id="74" idx="0"/>
            </p:cNvCxnSpPr>
            <p:nvPr/>
          </p:nvCxnSpPr>
          <p:spPr bwMode="auto">
            <a:xfrm>
              <a:off x="4677" y="313"/>
              <a:ext cx="3" cy="275"/>
            </a:xfrm>
            <a:prstGeom prst="straightConnector1">
              <a:avLst/>
            </a:prstGeom>
            <a:noFill/>
            <a:ln w="38100">
              <a:solidFill>
                <a:srgbClr val="FF00FF"/>
              </a:solidFill>
              <a:round/>
              <a:headEnd/>
              <a:tailEnd type="stealth" w="sm" len="med"/>
            </a:ln>
            <a:effectLst/>
          </p:spPr>
        </p:cxnSp>
        <p:cxnSp>
          <p:nvCxnSpPr>
            <p:cNvPr id="88" name="AutoShape 26"/>
            <p:cNvCxnSpPr>
              <a:cxnSpLocks noChangeShapeType="1"/>
              <a:stCxn id="71" idx="2"/>
              <a:endCxn id="79" idx="0"/>
            </p:cNvCxnSpPr>
            <p:nvPr/>
          </p:nvCxnSpPr>
          <p:spPr bwMode="auto">
            <a:xfrm flipH="1">
              <a:off x="1038" y="924"/>
              <a:ext cx="6" cy="300"/>
            </a:xfrm>
            <a:prstGeom prst="straightConnector1">
              <a:avLst/>
            </a:prstGeom>
            <a:noFill/>
            <a:ln w="38100">
              <a:solidFill>
                <a:srgbClr val="FF00FF"/>
              </a:solidFill>
              <a:round/>
              <a:headEnd/>
              <a:tailEnd type="stealth" w="sm" len="med"/>
            </a:ln>
            <a:effectLst/>
          </p:spPr>
        </p:cxnSp>
        <p:cxnSp>
          <p:nvCxnSpPr>
            <p:cNvPr id="89" name="AutoShape 27"/>
            <p:cNvCxnSpPr>
              <a:cxnSpLocks noChangeShapeType="1"/>
              <a:stCxn id="79" idx="4"/>
              <a:endCxn id="72" idx="0"/>
            </p:cNvCxnSpPr>
            <p:nvPr/>
          </p:nvCxnSpPr>
          <p:spPr bwMode="auto">
            <a:xfrm>
              <a:off x="1038" y="1380"/>
              <a:ext cx="5" cy="456"/>
            </a:xfrm>
            <a:prstGeom prst="straightConnector1">
              <a:avLst/>
            </a:prstGeom>
            <a:noFill/>
            <a:ln w="38100">
              <a:solidFill>
                <a:srgbClr val="FF00FF"/>
              </a:solidFill>
              <a:round/>
              <a:headEnd/>
              <a:tailEnd type="stealth" w="sm" len="med"/>
            </a:ln>
            <a:effectLst/>
          </p:spPr>
        </p:cxnSp>
        <p:cxnSp>
          <p:nvCxnSpPr>
            <p:cNvPr id="90" name="AutoShape 28"/>
            <p:cNvCxnSpPr>
              <a:cxnSpLocks noChangeShapeType="1"/>
            </p:cNvCxnSpPr>
            <p:nvPr/>
          </p:nvCxnSpPr>
          <p:spPr bwMode="auto">
            <a:xfrm rot="5400000">
              <a:off x="2531" y="1045"/>
              <a:ext cx="312" cy="13"/>
            </a:xfrm>
            <a:prstGeom prst="straightConnector1">
              <a:avLst/>
            </a:prstGeom>
            <a:noFill/>
            <a:ln w="38100">
              <a:solidFill>
                <a:srgbClr val="FF00FF"/>
              </a:solidFill>
              <a:round/>
              <a:headEnd/>
              <a:tailEnd type="stealth" w="sm" len="med"/>
            </a:ln>
            <a:effectLst/>
          </p:spPr>
        </p:cxnSp>
        <p:cxnSp>
          <p:nvCxnSpPr>
            <p:cNvPr id="91" name="AutoShape 29"/>
            <p:cNvCxnSpPr>
              <a:cxnSpLocks noChangeShapeType="1"/>
              <a:stCxn id="80" idx="4"/>
              <a:endCxn id="77" idx="0"/>
            </p:cNvCxnSpPr>
            <p:nvPr/>
          </p:nvCxnSpPr>
          <p:spPr bwMode="auto">
            <a:xfrm flipH="1">
              <a:off x="2670" y="1377"/>
              <a:ext cx="1" cy="444"/>
            </a:xfrm>
            <a:prstGeom prst="straightConnector1">
              <a:avLst/>
            </a:prstGeom>
            <a:noFill/>
            <a:ln w="38100">
              <a:solidFill>
                <a:srgbClr val="FF00FF"/>
              </a:solidFill>
              <a:round/>
              <a:headEnd/>
              <a:tailEnd type="stealth" w="sm" len="med"/>
            </a:ln>
            <a:effectLst/>
          </p:spPr>
        </p:cxnSp>
        <p:cxnSp>
          <p:nvCxnSpPr>
            <p:cNvPr id="92" name="AutoShape 30"/>
            <p:cNvCxnSpPr>
              <a:cxnSpLocks noChangeShapeType="1"/>
              <a:stCxn id="74" idx="2"/>
              <a:endCxn id="81" idx="0"/>
            </p:cNvCxnSpPr>
            <p:nvPr/>
          </p:nvCxnSpPr>
          <p:spPr bwMode="auto">
            <a:xfrm>
              <a:off x="4680" y="900"/>
              <a:ext cx="6" cy="336"/>
            </a:xfrm>
            <a:prstGeom prst="straightConnector1">
              <a:avLst/>
            </a:prstGeom>
            <a:noFill/>
            <a:ln w="38100">
              <a:solidFill>
                <a:srgbClr val="FF00FF"/>
              </a:solidFill>
              <a:round/>
              <a:headEnd/>
              <a:tailEnd type="stealth" w="sm" len="med"/>
            </a:ln>
            <a:effectLst/>
          </p:spPr>
        </p:cxnSp>
        <p:cxnSp>
          <p:nvCxnSpPr>
            <p:cNvPr id="93" name="AutoShape 31"/>
            <p:cNvCxnSpPr>
              <a:cxnSpLocks noChangeShapeType="1"/>
              <a:stCxn id="81" idx="4"/>
              <a:endCxn id="78" idx="0"/>
            </p:cNvCxnSpPr>
            <p:nvPr/>
          </p:nvCxnSpPr>
          <p:spPr bwMode="auto">
            <a:xfrm>
              <a:off x="4686" y="1392"/>
              <a:ext cx="5" cy="420"/>
            </a:xfrm>
            <a:prstGeom prst="straightConnector1">
              <a:avLst/>
            </a:prstGeom>
            <a:noFill/>
            <a:ln w="38100">
              <a:solidFill>
                <a:srgbClr val="FF00FF"/>
              </a:solidFill>
              <a:round/>
              <a:headEnd/>
              <a:tailEnd type="stealth" w="sm" len="med"/>
            </a:ln>
            <a:effectLst/>
          </p:spPr>
        </p:cxnSp>
        <p:cxnSp>
          <p:nvCxnSpPr>
            <p:cNvPr id="94" name="AutoShape 32"/>
            <p:cNvCxnSpPr>
              <a:cxnSpLocks noChangeShapeType="1"/>
              <a:stCxn id="82" idx="3"/>
              <a:endCxn id="79" idx="2"/>
            </p:cNvCxnSpPr>
            <p:nvPr/>
          </p:nvCxnSpPr>
          <p:spPr bwMode="auto">
            <a:xfrm flipV="1">
              <a:off x="540" y="1302"/>
              <a:ext cx="408" cy="4"/>
            </a:xfrm>
            <a:prstGeom prst="straightConnector1">
              <a:avLst/>
            </a:prstGeom>
            <a:noFill/>
            <a:ln w="38100">
              <a:solidFill>
                <a:srgbClr val="FF00FF"/>
              </a:solidFill>
              <a:round/>
              <a:headEnd/>
              <a:tailEnd type="stealth" w="sm" len="med"/>
            </a:ln>
            <a:effectLst/>
          </p:spPr>
        </p:cxnSp>
        <p:cxnSp>
          <p:nvCxnSpPr>
            <p:cNvPr id="95" name="AutoShape 33"/>
            <p:cNvCxnSpPr>
              <a:cxnSpLocks noChangeShapeType="1"/>
              <a:stCxn id="83" idx="3"/>
              <a:endCxn id="80" idx="2"/>
            </p:cNvCxnSpPr>
            <p:nvPr/>
          </p:nvCxnSpPr>
          <p:spPr bwMode="auto">
            <a:xfrm>
              <a:off x="1980" y="1296"/>
              <a:ext cx="600" cy="3"/>
            </a:xfrm>
            <a:prstGeom prst="straightConnector1">
              <a:avLst/>
            </a:prstGeom>
            <a:noFill/>
            <a:ln w="38100">
              <a:solidFill>
                <a:srgbClr val="FF00FF"/>
              </a:solidFill>
              <a:round/>
              <a:headEnd/>
              <a:tailEnd type="stealth" w="sm" len="med"/>
            </a:ln>
            <a:effectLst/>
          </p:spPr>
        </p:cxnSp>
        <p:cxnSp>
          <p:nvCxnSpPr>
            <p:cNvPr id="96" name="AutoShape 34"/>
            <p:cNvCxnSpPr>
              <a:cxnSpLocks noChangeShapeType="1"/>
              <a:stCxn id="84" idx="3"/>
              <a:endCxn id="81" idx="2"/>
            </p:cNvCxnSpPr>
            <p:nvPr/>
          </p:nvCxnSpPr>
          <p:spPr bwMode="auto">
            <a:xfrm>
              <a:off x="3732" y="1310"/>
              <a:ext cx="864" cy="4"/>
            </a:xfrm>
            <a:prstGeom prst="straightConnector1">
              <a:avLst/>
            </a:prstGeom>
            <a:noFill/>
            <a:ln w="38100">
              <a:solidFill>
                <a:srgbClr val="FF00FF"/>
              </a:solidFill>
              <a:round/>
              <a:headEnd/>
              <a:tailEnd type="stealth" w="sm" len="med"/>
            </a:ln>
            <a:effectLst/>
          </p:spPr>
        </p:cxnSp>
      </p:grpSp>
      <p:sp>
        <p:nvSpPr>
          <p:cNvPr id="39" name="TextBox 74"/>
          <p:cNvSpPr txBox="1"/>
          <p:nvPr/>
        </p:nvSpPr>
        <p:spPr>
          <a:xfrm>
            <a:off x="1524000" y="1980406"/>
            <a:ext cx="2209800" cy="369332"/>
          </a:xfrm>
          <a:prstGeom prst="rect">
            <a:avLst/>
          </a:prstGeom>
          <a:ln/>
        </p:spPr>
        <p:style>
          <a:lnRef idx="0">
            <a:schemeClr val="accent5"/>
          </a:lnRef>
          <a:fillRef idx="3">
            <a:schemeClr val="accent5"/>
          </a:fillRef>
          <a:effectRef idx="3">
            <a:schemeClr val="accent5"/>
          </a:effectRef>
          <a:fontRef idx="minor">
            <a:schemeClr val="lt1"/>
          </a:fontRef>
        </p:style>
        <p:txBody>
          <a:bodyPr wrap="square" rtlCol="0" anchor="ctr" anchorCtr="1">
            <a:spAutoFit/>
          </a:bodyPr>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r>
              <a:rPr lang="zh-CN" altLang="en-US" sz="1800" dirty="0" smtClean="0"/>
              <a:t>加密图示</a:t>
            </a:r>
          </a:p>
        </p:txBody>
      </p:sp>
      <p:grpSp>
        <p:nvGrpSpPr>
          <p:cNvPr id="99" name="组合 98"/>
          <p:cNvGrpSpPr/>
          <p:nvPr/>
        </p:nvGrpSpPr>
        <p:grpSpPr>
          <a:xfrm>
            <a:off x="4419600" y="1905000"/>
            <a:ext cx="4724400" cy="4343400"/>
            <a:chOff x="4419600" y="1905000"/>
            <a:chExt cx="4724400" cy="4343400"/>
          </a:xfrm>
        </p:grpSpPr>
        <p:grpSp>
          <p:nvGrpSpPr>
            <p:cNvPr id="37" name="Group 6"/>
            <p:cNvGrpSpPr>
              <a:grpSpLocks/>
            </p:cNvGrpSpPr>
            <p:nvPr/>
          </p:nvGrpSpPr>
          <p:grpSpPr bwMode="auto">
            <a:xfrm>
              <a:off x="4419600" y="2513806"/>
              <a:ext cx="4724400" cy="3352800"/>
              <a:chOff x="0" y="0"/>
              <a:chExt cx="5760" cy="2100"/>
            </a:xfrm>
          </p:grpSpPr>
          <p:sp>
            <p:nvSpPr>
              <p:cNvPr id="41" name="AutoShape 7"/>
              <p:cNvSpPr>
                <a:spLocks noChangeAspect="1" noChangeArrowheads="1"/>
              </p:cNvSpPr>
              <p:nvPr/>
            </p:nvSpPr>
            <p:spPr bwMode="auto">
              <a:xfrm>
                <a:off x="0" y="0"/>
                <a:ext cx="5760" cy="2100"/>
              </a:xfrm>
              <a:prstGeom prst="rect">
                <a:avLst/>
              </a:prstGeom>
              <a:noFill/>
              <a:ln w="9525">
                <a:noFill/>
                <a:miter lim="800000"/>
                <a:headEnd/>
                <a:tailEnd/>
              </a:ln>
            </p:spPr>
            <p:txBody>
              <a:bodyPr anchor="ctr" anchorCtr="1"/>
              <a:ls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a:lstStyle>
              <a:p>
                <a:endParaRPr lang="zh-CN" altLang="en-US"/>
              </a:p>
            </p:txBody>
          </p:sp>
          <p:sp>
            <p:nvSpPr>
              <p:cNvPr id="42" name="Text Box 8"/>
              <p:cNvSpPr txBox="1">
                <a:spLocks noChangeArrowheads="1"/>
              </p:cNvSpPr>
              <p:nvPr/>
            </p:nvSpPr>
            <p:spPr bwMode="auto">
              <a:xfrm>
                <a:off x="636" y="1164"/>
                <a:ext cx="72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a:latin typeface="Times New Roman" pitchFamily="18" charset="0"/>
                  </a:rPr>
                  <a:t>加密</a:t>
                </a:r>
                <a:endParaRPr lang="zh-CN" altLang="en-US" sz="1600"/>
              </a:p>
            </p:txBody>
          </p:sp>
          <p:sp>
            <p:nvSpPr>
              <p:cNvPr id="43" name="Text Box 9"/>
              <p:cNvSpPr txBox="1">
                <a:spLocks noChangeArrowheads="1"/>
              </p:cNvSpPr>
              <p:nvPr/>
            </p:nvSpPr>
            <p:spPr bwMode="auto">
              <a:xfrm>
                <a:off x="540" y="48"/>
                <a:ext cx="900" cy="312"/>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nchor="ctr" anchorCtr="1"/>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algn="just"/>
                <a:r>
                  <a:rPr lang="zh-CN" altLang="en-US" sz="1600">
                    <a:latin typeface="Times New Roman" pitchFamily="18" charset="0"/>
                  </a:rPr>
                  <a:t>密文分组</a:t>
                </a:r>
                <a:r>
                  <a:rPr lang="en-US" altLang="zh-CN" sz="1600">
                    <a:latin typeface="Times New Roman" pitchFamily="18" charset="0"/>
                  </a:rPr>
                  <a:t>C</a:t>
                </a:r>
                <a:r>
                  <a:rPr lang="en-US" altLang="zh-CN" sz="1600" baseline="-25000">
                    <a:latin typeface="Times New Roman" pitchFamily="18" charset="0"/>
                  </a:rPr>
                  <a:t>1</a:t>
                </a:r>
                <a:endParaRPr lang="en-US" altLang="zh-CN" sz="1600"/>
              </a:p>
            </p:txBody>
          </p:sp>
          <p:sp>
            <p:nvSpPr>
              <p:cNvPr id="44" name="Text Box 10"/>
              <p:cNvSpPr txBox="1">
                <a:spLocks noChangeArrowheads="1"/>
              </p:cNvSpPr>
              <p:nvPr/>
            </p:nvSpPr>
            <p:spPr bwMode="auto">
              <a:xfrm>
                <a:off x="2196" y="1176"/>
                <a:ext cx="72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a:latin typeface="Times New Roman" pitchFamily="18" charset="0"/>
                  </a:rPr>
                  <a:t>加密</a:t>
                </a:r>
                <a:endParaRPr lang="zh-CN" altLang="en-US" sz="1600"/>
              </a:p>
            </p:txBody>
          </p:sp>
          <p:sp>
            <p:nvSpPr>
              <p:cNvPr id="45" name="Text Box 11"/>
              <p:cNvSpPr txBox="1">
                <a:spLocks noChangeArrowheads="1"/>
              </p:cNvSpPr>
              <p:nvPr/>
            </p:nvSpPr>
            <p:spPr bwMode="auto">
              <a:xfrm>
                <a:off x="3960" y="1140"/>
                <a:ext cx="69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a:latin typeface="Times New Roman" pitchFamily="18" charset="0"/>
                  </a:rPr>
                  <a:t>加密</a:t>
                </a:r>
                <a:endParaRPr lang="zh-CN" altLang="en-US" sz="1600"/>
              </a:p>
            </p:txBody>
          </p:sp>
          <p:sp>
            <p:nvSpPr>
              <p:cNvPr id="46" name="Text Box 12"/>
              <p:cNvSpPr txBox="1">
                <a:spLocks noChangeArrowheads="1"/>
              </p:cNvSpPr>
              <p:nvPr/>
            </p:nvSpPr>
            <p:spPr bwMode="auto">
              <a:xfrm>
                <a:off x="2100" y="36"/>
                <a:ext cx="900" cy="312"/>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nchor="ctr" anchorCtr="1"/>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algn="just"/>
                <a:r>
                  <a:rPr lang="zh-CN" altLang="en-US" sz="1600">
                    <a:latin typeface="Times New Roman" pitchFamily="18" charset="0"/>
                  </a:rPr>
                  <a:t>密文分组</a:t>
                </a:r>
                <a:r>
                  <a:rPr lang="en-US" altLang="zh-CN" sz="1600">
                    <a:latin typeface="Times New Roman" pitchFamily="18" charset="0"/>
                  </a:rPr>
                  <a:t>C</a:t>
                </a:r>
                <a:r>
                  <a:rPr lang="en-US" altLang="zh-CN" sz="1600" baseline="-25000">
                    <a:latin typeface="Times New Roman" pitchFamily="18" charset="0"/>
                  </a:rPr>
                  <a:t>2</a:t>
                </a:r>
                <a:endParaRPr lang="en-US" altLang="zh-CN" sz="1600"/>
              </a:p>
            </p:txBody>
          </p:sp>
          <p:sp>
            <p:nvSpPr>
              <p:cNvPr id="47" name="Text Box 13"/>
              <p:cNvSpPr txBox="1">
                <a:spLocks noChangeArrowheads="1"/>
              </p:cNvSpPr>
              <p:nvPr/>
            </p:nvSpPr>
            <p:spPr bwMode="auto">
              <a:xfrm>
                <a:off x="3813" y="0"/>
                <a:ext cx="975" cy="312"/>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nchor="ctr" anchorCtr="1"/>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algn="just"/>
                <a:r>
                  <a:rPr lang="zh-CN" altLang="en-US" sz="1600">
                    <a:latin typeface="Times New Roman" pitchFamily="18" charset="0"/>
                  </a:rPr>
                  <a:t>密文分组</a:t>
                </a:r>
                <a:r>
                  <a:rPr lang="en-US" altLang="zh-CN" sz="1600">
                    <a:latin typeface="Times New Roman" pitchFamily="18" charset="0"/>
                  </a:rPr>
                  <a:t>C</a:t>
                </a:r>
                <a:r>
                  <a:rPr lang="en-US" altLang="zh-CN" sz="1600" baseline="-25000">
                    <a:latin typeface="Times New Roman" pitchFamily="18" charset="0"/>
                  </a:rPr>
                  <a:t>n</a:t>
                </a:r>
                <a:endParaRPr lang="en-US" altLang="zh-CN" sz="1600"/>
              </a:p>
            </p:txBody>
          </p:sp>
          <p:sp>
            <p:nvSpPr>
              <p:cNvPr id="48" name="Text Box 14"/>
              <p:cNvSpPr txBox="1">
                <a:spLocks noChangeArrowheads="1"/>
              </p:cNvSpPr>
              <p:nvPr/>
            </p:nvSpPr>
            <p:spPr bwMode="auto">
              <a:xfrm>
                <a:off x="492" y="1788"/>
                <a:ext cx="1005"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a:latin typeface="Times New Roman" pitchFamily="18" charset="0"/>
                  </a:rPr>
                  <a:t>计数器</a:t>
                </a:r>
                <a:r>
                  <a:rPr lang="en-US" altLang="zh-CN" sz="1600">
                    <a:latin typeface="Times New Roman" pitchFamily="18" charset="0"/>
                  </a:rPr>
                  <a:t>CTR+1</a:t>
                </a:r>
                <a:endParaRPr lang="en-US" altLang="zh-CN" sz="1600"/>
              </a:p>
            </p:txBody>
          </p:sp>
          <p:sp>
            <p:nvSpPr>
              <p:cNvPr id="49" name="Text Box 15"/>
              <p:cNvSpPr txBox="1">
                <a:spLocks noChangeArrowheads="1"/>
              </p:cNvSpPr>
              <p:nvPr/>
            </p:nvSpPr>
            <p:spPr bwMode="auto">
              <a:xfrm>
                <a:off x="2052" y="1776"/>
                <a:ext cx="1005"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dirty="0">
                    <a:latin typeface="Times New Roman" pitchFamily="18" charset="0"/>
                  </a:rPr>
                  <a:t>计数器</a:t>
                </a:r>
                <a:r>
                  <a:rPr lang="en-US" altLang="zh-CN" sz="1600" dirty="0">
                    <a:latin typeface="Times New Roman" pitchFamily="18" charset="0"/>
                  </a:rPr>
                  <a:t>CTR+2</a:t>
                </a:r>
                <a:endParaRPr lang="en-US" altLang="zh-CN" sz="1600" dirty="0"/>
              </a:p>
            </p:txBody>
          </p:sp>
          <p:sp>
            <p:nvSpPr>
              <p:cNvPr id="50" name="Text Box 16"/>
              <p:cNvSpPr txBox="1">
                <a:spLocks noChangeArrowheads="1"/>
              </p:cNvSpPr>
              <p:nvPr/>
            </p:nvSpPr>
            <p:spPr bwMode="auto">
              <a:xfrm>
                <a:off x="3780" y="1764"/>
                <a:ext cx="1080"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a:latin typeface="Times New Roman" pitchFamily="18" charset="0"/>
                  </a:rPr>
                  <a:t>计数器</a:t>
                </a:r>
                <a:r>
                  <a:rPr lang="en-US" altLang="zh-CN" sz="1600">
                    <a:latin typeface="Times New Roman" pitchFamily="18" charset="0"/>
                  </a:rPr>
                  <a:t>CTR+n</a:t>
                </a:r>
                <a:endParaRPr lang="en-US" altLang="zh-CN" sz="1600"/>
              </a:p>
            </p:txBody>
          </p:sp>
          <p:sp>
            <p:nvSpPr>
              <p:cNvPr id="51" name="AutoShape 17"/>
              <p:cNvSpPr>
                <a:spLocks noChangeArrowheads="1"/>
              </p:cNvSpPr>
              <p:nvPr/>
            </p:nvSpPr>
            <p:spPr bwMode="auto">
              <a:xfrm>
                <a:off x="900" y="708"/>
                <a:ext cx="180" cy="155"/>
              </a:xfrm>
              <a:prstGeom prst="flowChartOr">
                <a:avLst/>
              </a:prstGeom>
              <a:solidFill>
                <a:srgbClr val="FFFFFF"/>
              </a:solidFill>
              <a:ln w="38100">
                <a:solidFill>
                  <a:srgbClr val="FF0000"/>
                </a:solidFill>
                <a:round/>
                <a:headEnd/>
                <a:tailEnd/>
              </a:ln>
            </p:spPr>
            <p:txBody>
              <a:bodyPr anchor="ctr" anchorCtr="1"/>
              <a:ls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a:lstStyle>
              <a:p>
                <a:endParaRPr lang="zh-CN" altLang="en-US"/>
              </a:p>
            </p:txBody>
          </p:sp>
          <p:sp>
            <p:nvSpPr>
              <p:cNvPr id="52" name="AutoShape 18"/>
              <p:cNvSpPr>
                <a:spLocks noChangeArrowheads="1"/>
              </p:cNvSpPr>
              <p:nvPr/>
            </p:nvSpPr>
            <p:spPr bwMode="auto">
              <a:xfrm>
                <a:off x="2460" y="708"/>
                <a:ext cx="181" cy="156"/>
              </a:xfrm>
              <a:prstGeom prst="flowChartOr">
                <a:avLst/>
              </a:prstGeom>
              <a:solidFill>
                <a:srgbClr val="FFFFFF"/>
              </a:solidFill>
              <a:ln w="38100">
                <a:solidFill>
                  <a:srgbClr val="FF0000"/>
                </a:solidFill>
                <a:round/>
                <a:headEnd/>
                <a:tailEnd/>
              </a:ln>
            </p:spPr>
            <p:txBody>
              <a:bodyPr anchor="ctr" anchorCtr="1"/>
              <a:ls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a:lstStyle>
              <a:p>
                <a:endParaRPr lang="zh-CN" altLang="en-US"/>
              </a:p>
            </p:txBody>
          </p:sp>
          <p:sp>
            <p:nvSpPr>
              <p:cNvPr id="53" name="AutoShape 19"/>
              <p:cNvSpPr>
                <a:spLocks noChangeArrowheads="1"/>
              </p:cNvSpPr>
              <p:nvPr/>
            </p:nvSpPr>
            <p:spPr bwMode="auto">
              <a:xfrm>
                <a:off x="4212" y="636"/>
                <a:ext cx="181" cy="156"/>
              </a:xfrm>
              <a:prstGeom prst="flowChartOr">
                <a:avLst/>
              </a:prstGeom>
              <a:solidFill>
                <a:srgbClr val="FFFFFF"/>
              </a:solidFill>
              <a:ln w="38100">
                <a:solidFill>
                  <a:srgbClr val="FF0000"/>
                </a:solidFill>
                <a:round/>
                <a:headEnd/>
                <a:tailEnd/>
              </a:ln>
            </p:spPr>
            <p:txBody>
              <a:bodyPr anchor="ctr" anchorCtr="1"/>
              <a:ls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a:lstStyle>
              <a:p>
                <a:endParaRPr lang="zh-CN" altLang="en-US"/>
              </a:p>
            </p:txBody>
          </p:sp>
          <p:sp>
            <p:nvSpPr>
              <p:cNvPr id="54" name="Text Box 20"/>
              <p:cNvSpPr txBox="1">
                <a:spLocks noChangeArrowheads="1"/>
              </p:cNvSpPr>
              <p:nvPr/>
            </p:nvSpPr>
            <p:spPr bwMode="auto">
              <a:xfrm>
                <a:off x="1464" y="552"/>
                <a:ext cx="720" cy="468"/>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anchor="ctr" anchorCtr="1"/>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algn="ctr"/>
                <a:r>
                  <a:rPr lang="en-US" altLang="zh-CN" sz="1600" dirty="0">
                    <a:latin typeface="Times New Roman" pitchFamily="18" charset="0"/>
                  </a:rPr>
                  <a:t>m</a:t>
                </a:r>
                <a:r>
                  <a:rPr lang="en-US" altLang="zh-CN" sz="1600" baseline="-25000" dirty="0">
                    <a:latin typeface="Times New Roman" pitchFamily="18" charset="0"/>
                  </a:rPr>
                  <a:t>1</a:t>
                </a:r>
                <a:endParaRPr lang="en-US" altLang="zh-CN" sz="1600" dirty="0"/>
              </a:p>
            </p:txBody>
          </p:sp>
          <p:sp>
            <p:nvSpPr>
              <p:cNvPr id="55" name="Text Box 21"/>
              <p:cNvSpPr txBox="1">
                <a:spLocks noChangeArrowheads="1"/>
              </p:cNvSpPr>
              <p:nvPr/>
            </p:nvSpPr>
            <p:spPr bwMode="auto">
              <a:xfrm>
                <a:off x="3108" y="552"/>
                <a:ext cx="540" cy="468"/>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anchor="ctr" anchorCtr="1"/>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algn="ctr"/>
                <a:r>
                  <a:rPr lang="en-US" altLang="zh-CN" sz="1600" dirty="0">
                    <a:latin typeface="Times New Roman" pitchFamily="18" charset="0"/>
                  </a:rPr>
                  <a:t>m</a:t>
                </a:r>
                <a:r>
                  <a:rPr lang="en-US" altLang="zh-CN" sz="1600" baseline="-25000" dirty="0">
                    <a:latin typeface="Times New Roman" pitchFamily="18" charset="0"/>
                  </a:rPr>
                  <a:t>2</a:t>
                </a:r>
                <a:endParaRPr lang="en-US" altLang="zh-CN" sz="1600" dirty="0"/>
              </a:p>
            </p:txBody>
          </p:sp>
          <p:sp>
            <p:nvSpPr>
              <p:cNvPr id="56" name="Text Box 22"/>
              <p:cNvSpPr txBox="1">
                <a:spLocks noChangeArrowheads="1"/>
              </p:cNvSpPr>
              <p:nvPr/>
            </p:nvSpPr>
            <p:spPr bwMode="auto">
              <a:xfrm>
                <a:off x="5003" y="480"/>
                <a:ext cx="541" cy="468"/>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anchor="ctr" anchorCtr="1"/>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algn="ctr"/>
                <a:r>
                  <a:rPr lang="en-US" altLang="zh-CN" sz="1600">
                    <a:latin typeface="Times New Roman" pitchFamily="18" charset="0"/>
                  </a:rPr>
                  <a:t>m</a:t>
                </a:r>
                <a:r>
                  <a:rPr lang="en-US" altLang="zh-CN" sz="1600" baseline="-25000">
                    <a:latin typeface="Times New Roman" pitchFamily="18" charset="0"/>
                  </a:rPr>
                  <a:t>n</a:t>
                </a:r>
                <a:endParaRPr lang="en-US" altLang="zh-CN" sz="1600"/>
              </a:p>
            </p:txBody>
          </p:sp>
          <p:cxnSp>
            <p:nvCxnSpPr>
              <p:cNvPr id="57" name="AutoShape 23"/>
              <p:cNvCxnSpPr>
                <a:cxnSpLocks noChangeShapeType="1"/>
                <a:stCxn id="43" idx="2"/>
                <a:endCxn id="51" idx="0"/>
              </p:cNvCxnSpPr>
              <p:nvPr/>
            </p:nvCxnSpPr>
            <p:spPr bwMode="auto">
              <a:xfrm>
                <a:off x="990" y="360"/>
                <a:ext cx="1" cy="348"/>
              </a:xfrm>
              <a:prstGeom prst="straightConnector1">
                <a:avLst/>
              </a:prstGeom>
              <a:noFill/>
              <a:ln w="38100">
                <a:solidFill>
                  <a:srgbClr val="FF00FF"/>
                </a:solidFill>
                <a:round/>
                <a:headEnd/>
                <a:tailEnd type="stealth" w="sm" len="med"/>
              </a:ln>
              <a:effectLst/>
            </p:spPr>
          </p:cxnSp>
          <p:cxnSp>
            <p:nvCxnSpPr>
              <p:cNvPr id="58" name="AutoShape 24"/>
              <p:cNvCxnSpPr>
                <a:cxnSpLocks noChangeShapeType="1"/>
                <a:stCxn id="46" idx="2"/>
                <a:endCxn id="52" idx="0"/>
              </p:cNvCxnSpPr>
              <p:nvPr/>
            </p:nvCxnSpPr>
            <p:spPr bwMode="auto">
              <a:xfrm>
                <a:off x="2550" y="348"/>
                <a:ext cx="1" cy="360"/>
              </a:xfrm>
              <a:prstGeom prst="straightConnector1">
                <a:avLst/>
              </a:prstGeom>
              <a:noFill/>
              <a:ln w="38100">
                <a:solidFill>
                  <a:srgbClr val="FF00FF"/>
                </a:solidFill>
                <a:round/>
                <a:headEnd/>
                <a:tailEnd type="stealth" w="sm" len="med"/>
              </a:ln>
              <a:effectLst/>
            </p:spPr>
          </p:cxnSp>
          <p:cxnSp>
            <p:nvCxnSpPr>
              <p:cNvPr id="59" name="AutoShape 25"/>
              <p:cNvCxnSpPr>
                <a:cxnSpLocks noChangeShapeType="1"/>
                <a:stCxn id="47" idx="2"/>
                <a:endCxn id="53" idx="0"/>
              </p:cNvCxnSpPr>
              <p:nvPr/>
            </p:nvCxnSpPr>
            <p:spPr bwMode="auto">
              <a:xfrm>
                <a:off x="4301" y="312"/>
                <a:ext cx="2" cy="324"/>
              </a:xfrm>
              <a:prstGeom prst="straightConnector1">
                <a:avLst/>
              </a:prstGeom>
              <a:noFill/>
              <a:ln w="38100">
                <a:solidFill>
                  <a:srgbClr val="FF00FF"/>
                </a:solidFill>
                <a:round/>
                <a:headEnd/>
                <a:tailEnd type="stealth" w="sm" len="med"/>
              </a:ln>
              <a:effectLst/>
            </p:spPr>
          </p:cxnSp>
          <p:cxnSp>
            <p:nvCxnSpPr>
              <p:cNvPr id="60" name="AutoShape 26"/>
              <p:cNvCxnSpPr>
                <a:cxnSpLocks noChangeShapeType="1"/>
                <a:stCxn id="42" idx="0"/>
                <a:endCxn id="51" idx="4"/>
              </p:cNvCxnSpPr>
              <p:nvPr/>
            </p:nvCxnSpPr>
            <p:spPr bwMode="auto">
              <a:xfrm flipH="1" flipV="1">
                <a:off x="990" y="863"/>
                <a:ext cx="6" cy="301"/>
              </a:xfrm>
              <a:prstGeom prst="straightConnector1">
                <a:avLst/>
              </a:prstGeom>
              <a:noFill/>
              <a:ln w="38100">
                <a:solidFill>
                  <a:srgbClr val="FF00FF"/>
                </a:solidFill>
                <a:round/>
                <a:headEnd/>
                <a:tailEnd type="stealth" w="sm" len="med"/>
              </a:ln>
              <a:effectLst/>
            </p:spPr>
          </p:cxnSp>
          <p:cxnSp>
            <p:nvCxnSpPr>
              <p:cNvPr id="61" name="AutoShape 27"/>
              <p:cNvCxnSpPr>
                <a:cxnSpLocks noChangeShapeType="1"/>
                <a:stCxn id="44" idx="0"/>
                <a:endCxn id="52" idx="4"/>
              </p:cNvCxnSpPr>
              <p:nvPr/>
            </p:nvCxnSpPr>
            <p:spPr bwMode="auto">
              <a:xfrm flipH="1" flipV="1">
                <a:off x="2551" y="864"/>
                <a:ext cx="5" cy="312"/>
              </a:xfrm>
              <a:prstGeom prst="straightConnector1">
                <a:avLst/>
              </a:prstGeom>
              <a:noFill/>
              <a:ln w="38100">
                <a:solidFill>
                  <a:srgbClr val="FF00FF"/>
                </a:solidFill>
                <a:round/>
                <a:headEnd/>
                <a:tailEnd type="stealth" w="sm" len="med"/>
              </a:ln>
              <a:effectLst/>
            </p:spPr>
          </p:cxnSp>
          <p:cxnSp>
            <p:nvCxnSpPr>
              <p:cNvPr id="62" name="AutoShape 28"/>
              <p:cNvCxnSpPr>
                <a:cxnSpLocks noChangeShapeType="1"/>
                <a:stCxn id="45" idx="0"/>
                <a:endCxn id="53" idx="4"/>
              </p:cNvCxnSpPr>
              <p:nvPr/>
            </p:nvCxnSpPr>
            <p:spPr bwMode="auto">
              <a:xfrm flipH="1" flipV="1">
                <a:off x="4303" y="792"/>
                <a:ext cx="2" cy="348"/>
              </a:xfrm>
              <a:prstGeom prst="straightConnector1">
                <a:avLst/>
              </a:prstGeom>
              <a:noFill/>
              <a:ln w="38100">
                <a:solidFill>
                  <a:srgbClr val="FF00FF"/>
                </a:solidFill>
                <a:round/>
                <a:headEnd/>
                <a:tailEnd type="stealth" w="sm" len="med"/>
              </a:ln>
              <a:effectLst/>
            </p:spPr>
          </p:cxnSp>
          <p:cxnSp>
            <p:nvCxnSpPr>
              <p:cNvPr id="63" name="AutoShape 29"/>
              <p:cNvCxnSpPr>
                <a:cxnSpLocks noChangeShapeType="1"/>
                <a:stCxn id="48" idx="0"/>
                <a:endCxn id="42" idx="2"/>
              </p:cNvCxnSpPr>
              <p:nvPr/>
            </p:nvCxnSpPr>
            <p:spPr bwMode="auto">
              <a:xfrm flipV="1">
                <a:off x="995" y="1476"/>
                <a:ext cx="1" cy="312"/>
              </a:xfrm>
              <a:prstGeom prst="straightConnector1">
                <a:avLst/>
              </a:prstGeom>
              <a:noFill/>
              <a:ln w="38100">
                <a:solidFill>
                  <a:srgbClr val="FF00FF"/>
                </a:solidFill>
                <a:round/>
                <a:headEnd/>
                <a:tailEnd type="stealth" w="sm" len="med"/>
              </a:ln>
              <a:effectLst/>
            </p:spPr>
          </p:cxnSp>
          <p:cxnSp>
            <p:nvCxnSpPr>
              <p:cNvPr id="64" name="AutoShape 30"/>
              <p:cNvCxnSpPr>
                <a:cxnSpLocks noChangeShapeType="1"/>
                <a:stCxn id="49" idx="0"/>
                <a:endCxn id="44" idx="2"/>
              </p:cNvCxnSpPr>
              <p:nvPr/>
            </p:nvCxnSpPr>
            <p:spPr bwMode="auto">
              <a:xfrm flipV="1">
                <a:off x="2555" y="1488"/>
                <a:ext cx="1" cy="288"/>
              </a:xfrm>
              <a:prstGeom prst="straightConnector1">
                <a:avLst/>
              </a:prstGeom>
              <a:noFill/>
              <a:ln w="38100">
                <a:solidFill>
                  <a:srgbClr val="FF00FF"/>
                </a:solidFill>
                <a:round/>
                <a:headEnd/>
                <a:tailEnd type="stealth" w="sm" len="med"/>
              </a:ln>
              <a:effectLst/>
            </p:spPr>
          </p:cxnSp>
          <p:cxnSp>
            <p:nvCxnSpPr>
              <p:cNvPr id="65" name="AutoShape 31"/>
              <p:cNvCxnSpPr>
                <a:cxnSpLocks noChangeShapeType="1"/>
                <a:stCxn id="50" idx="0"/>
                <a:endCxn id="45" idx="2"/>
              </p:cNvCxnSpPr>
              <p:nvPr/>
            </p:nvCxnSpPr>
            <p:spPr bwMode="auto">
              <a:xfrm flipH="1" flipV="1">
                <a:off x="4305" y="1452"/>
                <a:ext cx="15" cy="312"/>
              </a:xfrm>
              <a:prstGeom prst="straightConnector1">
                <a:avLst/>
              </a:prstGeom>
              <a:noFill/>
              <a:ln w="38100">
                <a:solidFill>
                  <a:srgbClr val="FF00FF"/>
                </a:solidFill>
                <a:round/>
                <a:headEnd/>
                <a:tailEnd type="stealth" w="sm" len="med"/>
              </a:ln>
              <a:effectLst/>
            </p:spPr>
          </p:cxnSp>
          <p:cxnSp>
            <p:nvCxnSpPr>
              <p:cNvPr id="66" name="AutoShape 32"/>
              <p:cNvCxnSpPr>
                <a:cxnSpLocks noChangeShapeType="1"/>
                <a:stCxn id="51" idx="6"/>
                <a:endCxn id="54" idx="1"/>
              </p:cNvCxnSpPr>
              <p:nvPr/>
            </p:nvCxnSpPr>
            <p:spPr bwMode="auto">
              <a:xfrm>
                <a:off x="1080" y="786"/>
                <a:ext cx="384" cy="1"/>
              </a:xfrm>
              <a:prstGeom prst="straightConnector1">
                <a:avLst/>
              </a:prstGeom>
              <a:noFill/>
              <a:ln w="38100">
                <a:solidFill>
                  <a:srgbClr val="FF00FF"/>
                </a:solidFill>
                <a:round/>
                <a:headEnd/>
                <a:tailEnd type="stealth" w="sm" len="med"/>
              </a:ln>
              <a:effectLst/>
            </p:spPr>
          </p:cxnSp>
          <p:cxnSp>
            <p:nvCxnSpPr>
              <p:cNvPr id="67" name="AutoShape 33"/>
              <p:cNvCxnSpPr>
                <a:cxnSpLocks noChangeShapeType="1"/>
                <a:stCxn id="52" idx="6"/>
                <a:endCxn id="55" idx="1"/>
              </p:cNvCxnSpPr>
              <p:nvPr/>
            </p:nvCxnSpPr>
            <p:spPr bwMode="auto">
              <a:xfrm>
                <a:off x="2641" y="786"/>
                <a:ext cx="467" cy="1"/>
              </a:xfrm>
              <a:prstGeom prst="straightConnector1">
                <a:avLst/>
              </a:prstGeom>
              <a:noFill/>
              <a:ln w="38100">
                <a:solidFill>
                  <a:srgbClr val="FF00FF"/>
                </a:solidFill>
                <a:round/>
                <a:headEnd/>
                <a:tailEnd type="stealth" w="sm" len="med"/>
              </a:ln>
              <a:effectLst/>
            </p:spPr>
          </p:cxnSp>
          <p:cxnSp>
            <p:nvCxnSpPr>
              <p:cNvPr id="68" name="AutoShape 34"/>
              <p:cNvCxnSpPr>
                <a:cxnSpLocks noChangeShapeType="1"/>
                <a:stCxn id="53" idx="6"/>
                <a:endCxn id="56" idx="1"/>
              </p:cNvCxnSpPr>
              <p:nvPr/>
            </p:nvCxnSpPr>
            <p:spPr bwMode="auto">
              <a:xfrm>
                <a:off x="4393" y="714"/>
                <a:ext cx="610" cy="1"/>
              </a:xfrm>
              <a:prstGeom prst="straightConnector1">
                <a:avLst/>
              </a:prstGeom>
              <a:noFill/>
              <a:ln w="38100">
                <a:solidFill>
                  <a:srgbClr val="FF00FF"/>
                </a:solidFill>
                <a:round/>
                <a:headEnd/>
                <a:tailEnd type="stealth" w="sm" len="med"/>
              </a:ln>
              <a:effectLst/>
            </p:spPr>
          </p:cxnSp>
        </p:grpSp>
        <p:cxnSp>
          <p:nvCxnSpPr>
            <p:cNvPr id="38" name="直接连接符 37"/>
            <p:cNvCxnSpPr/>
            <p:nvPr/>
          </p:nvCxnSpPr>
          <p:spPr bwMode="auto">
            <a:xfrm rot="5400000">
              <a:off x="2553097" y="4076303"/>
              <a:ext cx="4343400" cy="794"/>
            </a:xfrm>
            <a:prstGeom prst="line">
              <a:avLst/>
            </a:prstGeom>
            <a:ln w="38100">
              <a:solidFill>
                <a:srgbClr val="7030A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40" name="TextBox 75"/>
            <p:cNvSpPr txBox="1"/>
            <p:nvPr/>
          </p:nvSpPr>
          <p:spPr>
            <a:xfrm>
              <a:off x="5562600" y="2056606"/>
              <a:ext cx="2209800" cy="369332"/>
            </a:xfrm>
            <a:prstGeom prst="rect">
              <a:avLst/>
            </a:prstGeom>
            <a:ln/>
          </p:spPr>
          <p:style>
            <a:lnRef idx="0">
              <a:schemeClr val="accent5"/>
            </a:lnRef>
            <a:fillRef idx="3">
              <a:schemeClr val="accent5"/>
            </a:fillRef>
            <a:effectRef idx="3">
              <a:schemeClr val="accent5"/>
            </a:effectRef>
            <a:fontRef idx="minor">
              <a:schemeClr val="lt1"/>
            </a:fontRef>
          </p:style>
          <p:txBody>
            <a:bodyPr wrap="square" rtlCol="0" anchor="ctr" anchorCtr="1">
              <a:spAutoFit/>
            </a:bodyPr>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r>
                <a:rPr lang="zh-CN" altLang="en-US" sz="1800" dirty="0" smtClean="0"/>
                <a:t>解密图示</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blinds(horizontal)">
                                      <p:cBhvr>
                                        <p:cTn id="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514350" indent="-514350"/>
            <a:r>
              <a:rPr lang="en-US" altLang="zh-CN" dirty="0" smtClean="0">
                <a:latin typeface="华文中宋" pitchFamily="2" charset="-122"/>
                <a:ea typeface="华文中宋" pitchFamily="2" charset="-122"/>
              </a:rPr>
              <a:t>CTR</a:t>
            </a:r>
            <a:r>
              <a:rPr lang="zh-CN" altLang="en-US" dirty="0" smtClean="0">
                <a:latin typeface="华文中宋" pitchFamily="2" charset="-122"/>
                <a:ea typeface="华文中宋" pitchFamily="2" charset="-122"/>
              </a:rPr>
              <a:t>模式的特点：</a:t>
            </a:r>
            <a:endParaRPr lang="en-US" altLang="zh-CN" dirty="0" smtClean="0">
              <a:latin typeface="华文中宋" pitchFamily="2" charset="-122"/>
              <a:ea typeface="华文中宋" pitchFamily="2" charset="-122"/>
            </a:endParaRPr>
          </a:p>
          <a:p>
            <a:pPr marL="914400" lvl="1" indent="-514350">
              <a:buFont typeface="+mj-lt"/>
              <a:buAutoNum type="arabicPeriod"/>
            </a:pPr>
            <a:r>
              <a:rPr lang="zh-CN" altLang="en-US" b="1" dirty="0" smtClean="0">
                <a:solidFill>
                  <a:srgbClr val="FF00FF"/>
                </a:solidFill>
                <a:latin typeface="华文中宋" pitchFamily="2" charset="-122"/>
                <a:ea typeface="华文中宋" pitchFamily="2" charset="-122"/>
              </a:rPr>
              <a:t>随机访问特性</a:t>
            </a:r>
            <a:r>
              <a:rPr lang="zh-CN" altLang="en-US" dirty="0" smtClean="0">
                <a:latin typeface="华文中宋" pitchFamily="2" charset="-122"/>
                <a:ea typeface="华文中宋" pitchFamily="2" charset="-122"/>
              </a:rPr>
              <a:t>：可以随机的对任意一个密文分组进行解密，对该密文分组的处理与其它密文无关</a:t>
            </a:r>
            <a:endParaRPr lang="en-US" altLang="zh-CN" dirty="0" smtClean="0">
              <a:latin typeface="华文中宋" pitchFamily="2" charset="-122"/>
              <a:ea typeface="华文中宋" pitchFamily="2" charset="-122"/>
            </a:endParaRPr>
          </a:p>
          <a:p>
            <a:pPr marL="914400" lvl="1" indent="-514350">
              <a:buFont typeface="+mj-lt"/>
              <a:buAutoNum type="arabicPeriod"/>
            </a:pPr>
            <a:endParaRPr lang="zh-CN" altLang="en-US" dirty="0" smtClean="0">
              <a:latin typeface="华文中宋" pitchFamily="2" charset="-122"/>
              <a:ea typeface="华文中宋" pitchFamily="2" charset="-122"/>
            </a:endParaRPr>
          </a:p>
          <a:p>
            <a:pPr marL="914400" lvl="1" indent="-514350">
              <a:buFont typeface="+mj-lt"/>
              <a:buAutoNum type="arabicPeriod"/>
            </a:pPr>
            <a:r>
              <a:rPr lang="zh-CN" altLang="en-US" b="1" dirty="0" smtClean="0">
                <a:solidFill>
                  <a:srgbClr val="FF00FF"/>
                </a:solidFill>
                <a:latin typeface="华文中宋" pitchFamily="2" charset="-122"/>
                <a:ea typeface="华文中宋" pitchFamily="2" charset="-122"/>
              </a:rPr>
              <a:t>高效率</a:t>
            </a:r>
            <a:r>
              <a:rPr lang="zh-CN" altLang="en-US" dirty="0" smtClean="0">
                <a:latin typeface="华文中宋" pitchFamily="2" charset="-122"/>
                <a:ea typeface="华文中宋" pitchFamily="2" charset="-122"/>
              </a:rPr>
              <a:t>：能并行处理</a:t>
            </a:r>
            <a:r>
              <a:rPr lang="en-US" altLang="zh-CN"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 可以提前进行预处理，这也可以极大的提高处理效率</a:t>
            </a:r>
            <a:endParaRPr lang="en-US" altLang="zh-CN" dirty="0" smtClean="0">
              <a:latin typeface="华文中宋" pitchFamily="2" charset="-122"/>
              <a:ea typeface="华文中宋" pitchFamily="2" charset="-122"/>
            </a:endParaRPr>
          </a:p>
          <a:p>
            <a:pPr marL="914400" lvl="1" indent="-514350">
              <a:buFont typeface="+mj-lt"/>
              <a:buAutoNum type="arabicPeriod"/>
            </a:pPr>
            <a:endParaRPr lang="zh-CN" altLang="en-US" dirty="0" smtClean="0">
              <a:latin typeface="华文中宋" pitchFamily="2" charset="-122"/>
              <a:ea typeface="华文中宋" pitchFamily="2" charset="-122"/>
            </a:endParaRPr>
          </a:p>
          <a:p>
            <a:pPr marL="914400" lvl="1" indent="-514350">
              <a:buFont typeface="+mj-lt"/>
              <a:buAutoNum type="arabicPeriod"/>
            </a:pPr>
            <a:r>
              <a:rPr lang="zh-CN" altLang="en-US" b="1" dirty="0" smtClean="0">
                <a:solidFill>
                  <a:srgbClr val="FF00FF"/>
                </a:solidFill>
                <a:latin typeface="华文中宋" pitchFamily="2" charset="-122"/>
                <a:ea typeface="华文中宋" pitchFamily="2" charset="-122"/>
              </a:rPr>
              <a:t>可以处理任意长度的数据</a:t>
            </a:r>
            <a:r>
              <a:rPr lang="zh-CN" altLang="en-US" dirty="0" smtClean="0">
                <a:latin typeface="华文中宋" pitchFamily="2" charset="-122"/>
                <a:ea typeface="华文中宋" pitchFamily="2" charset="-122"/>
              </a:rPr>
              <a:t>，而且加解密过程仅涉及加密运算，不涉及解密运算，因此</a:t>
            </a:r>
            <a:r>
              <a:rPr lang="zh-CN" altLang="en-US" b="1" dirty="0" smtClean="0">
                <a:solidFill>
                  <a:srgbClr val="FF00FF"/>
                </a:solidFill>
                <a:latin typeface="华文中宋" pitchFamily="2" charset="-122"/>
                <a:ea typeface="华文中宋" pitchFamily="2" charset="-122"/>
              </a:rPr>
              <a:t>不用实现解密算法 </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119</a:t>
            </a:fld>
            <a:endParaRPr lang="en-US" altLang="zh-C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SPN</a:t>
            </a:r>
            <a:r>
              <a:rPr lang="zh-CN" altLang="en-US" dirty="0" smtClean="0"/>
              <a:t>结构的性质</a:t>
            </a:r>
            <a:endParaRPr lang="zh-CN" altLang="en-US" dirty="0"/>
          </a:p>
        </p:txBody>
      </p:sp>
      <p:sp>
        <p:nvSpPr>
          <p:cNvPr id="3" name="内容占位符 2"/>
          <p:cNvSpPr>
            <a:spLocks noGrp="1"/>
          </p:cNvSpPr>
          <p:nvPr>
            <p:ph idx="1"/>
          </p:nvPr>
        </p:nvSpPr>
        <p:spPr>
          <a:xfrm>
            <a:off x="457200" y="1752600"/>
            <a:ext cx="8382000" cy="4572000"/>
          </a:xfrm>
        </p:spPr>
        <p:txBody>
          <a:bodyPr/>
          <a:lstStyle/>
          <a:p>
            <a:r>
              <a:rPr lang="en-US" altLang="zh-CN" sz="2400" dirty="0" smtClean="0"/>
              <a:t>SPN</a:t>
            </a:r>
            <a:r>
              <a:rPr lang="zh-CN" altLang="en-US" sz="2400" dirty="0" smtClean="0"/>
              <a:t>具有</a:t>
            </a:r>
            <a:r>
              <a:rPr lang="zh-CN" altLang="en-US" sz="2400" b="1" dirty="0" smtClean="0">
                <a:solidFill>
                  <a:srgbClr val="FF00FF"/>
                </a:solidFill>
              </a:rPr>
              <a:t>雪崩效应：</a:t>
            </a:r>
            <a:r>
              <a:rPr lang="zh-CN" altLang="en-US" sz="2400" dirty="0" smtClean="0"/>
              <a:t>输入</a:t>
            </a:r>
            <a:r>
              <a:rPr lang="en-US" altLang="zh-CN" sz="2400" dirty="0" smtClean="0"/>
              <a:t>(</a:t>
            </a:r>
            <a:r>
              <a:rPr lang="zh-CN" altLang="en-US" sz="2400" dirty="0" smtClean="0"/>
              <a:t>明文或密钥</a:t>
            </a:r>
            <a:r>
              <a:rPr lang="en-US" altLang="zh-CN" sz="2400" dirty="0" smtClean="0"/>
              <a:t>)</a:t>
            </a:r>
            <a:r>
              <a:rPr lang="zh-CN" altLang="en-US" sz="2400" dirty="0" smtClean="0"/>
              <a:t>即使只有很小的变化，也会导致输出有很大的变化</a:t>
            </a:r>
            <a:endParaRPr lang="zh-CN" altLang="en-US" sz="24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12</a:t>
            </a:fld>
            <a:endParaRPr lang="en-US" altLang="zh-CN" dirty="0"/>
          </a:p>
        </p:txBody>
      </p:sp>
      <p:pic>
        <p:nvPicPr>
          <p:cNvPr id="5122" name="Picture 2"/>
          <p:cNvPicPr>
            <a:picLocks noChangeAspect="1" noChangeArrowheads="1"/>
          </p:cNvPicPr>
          <p:nvPr/>
        </p:nvPicPr>
        <p:blipFill>
          <a:blip r:embed="rId2"/>
          <a:srcRect/>
          <a:stretch>
            <a:fillRect/>
          </a:stretch>
        </p:blipFill>
        <p:spPr bwMode="auto">
          <a:xfrm>
            <a:off x="228600" y="2590800"/>
            <a:ext cx="8572500" cy="3724275"/>
          </a:xfrm>
          <a:prstGeom prst="rect">
            <a:avLst/>
          </a:prstGeom>
          <a:noFill/>
          <a:ln w="9525">
            <a:noFill/>
            <a:miter lim="800000"/>
            <a:headEnd/>
            <a:tailEnd/>
          </a:ln>
          <a:effectLst/>
        </p:spPr>
      </p:pic>
    </p:spTree>
    <p:extLst>
      <p:ext uri="{BB962C8B-B14F-4D97-AF65-F5344CB8AC3E}">
        <p14:creationId xmlns:p14="http://schemas.microsoft.com/office/powerpoint/2010/main" val="358064856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黑体" pitchFamily="2" charset="-122"/>
              </a:rPr>
              <a:t>模式的比较和选用</a:t>
            </a:r>
            <a:endParaRPr lang="zh-CN" altLang="en-US" b="0" dirty="0"/>
          </a:p>
        </p:txBody>
      </p:sp>
      <p:sp>
        <p:nvSpPr>
          <p:cNvPr id="3" name="内容占位符 2"/>
          <p:cNvSpPr>
            <a:spLocks noGrp="1"/>
          </p:cNvSpPr>
          <p:nvPr>
            <p:ph idx="1"/>
          </p:nvPr>
        </p:nvSpPr>
        <p:spPr/>
        <p:txBody>
          <a:bodyPr/>
          <a:lstStyle/>
          <a:p>
            <a:pPr algn="just">
              <a:spcAft>
                <a:spcPts val="600"/>
              </a:spcAft>
            </a:pPr>
            <a:r>
              <a:rPr lang="en-US" altLang="zh-CN" dirty="0" smtClean="0"/>
              <a:t>ECB</a:t>
            </a:r>
            <a:r>
              <a:rPr lang="zh-CN" altLang="en-US" dirty="0" smtClean="0"/>
              <a:t>模式：简单、高速，但最弱、易受重发攻击，</a:t>
            </a:r>
            <a:r>
              <a:rPr lang="zh-CN" altLang="en-US" dirty="0" smtClean="0">
                <a:solidFill>
                  <a:srgbClr val="FF0000"/>
                </a:solidFill>
              </a:rPr>
              <a:t>一般不推荐</a:t>
            </a:r>
          </a:p>
          <a:p>
            <a:pPr algn="just">
              <a:spcAft>
                <a:spcPts val="600"/>
              </a:spcAft>
            </a:pPr>
            <a:r>
              <a:rPr lang="en-US" altLang="zh-CN" dirty="0" smtClean="0"/>
              <a:t>CBC</a:t>
            </a:r>
            <a:r>
              <a:rPr lang="zh-CN" altLang="en-US" dirty="0" smtClean="0"/>
              <a:t>适用于文件加密，但</a:t>
            </a:r>
            <a:r>
              <a:rPr lang="zh-CN" altLang="en-US" dirty="0" smtClean="0">
                <a:solidFill>
                  <a:srgbClr val="0000FF"/>
                </a:solidFill>
              </a:rPr>
              <a:t>较</a:t>
            </a:r>
            <a:r>
              <a:rPr lang="en-US" altLang="zh-CN" dirty="0" smtClean="0">
                <a:solidFill>
                  <a:srgbClr val="0000FF"/>
                </a:solidFill>
              </a:rPr>
              <a:t>ECB</a:t>
            </a:r>
            <a:r>
              <a:rPr lang="zh-CN" altLang="en-US" dirty="0" smtClean="0">
                <a:solidFill>
                  <a:srgbClr val="0000FF"/>
                </a:solidFill>
              </a:rPr>
              <a:t>慢</a:t>
            </a:r>
            <a:r>
              <a:rPr lang="zh-CN" altLang="en-US" dirty="0" smtClean="0"/>
              <a:t>。安全性加强</a:t>
            </a:r>
          </a:p>
          <a:p>
            <a:pPr algn="just">
              <a:spcAft>
                <a:spcPts val="600"/>
              </a:spcAft>
            </a:pPr>
            <a:r>
              <a:rPr lang="en-US" altLang="zh-CN" dirty="0" smtClean="0">
                <a:solidFill>
                  <a:srgbClr val="0000FF"/>
                </a:solidFill>
              </a:rPr>
              <a:t>OFB</a:t>
            </a:r>
            <a:r>
              <a:rPr lang="zh-CN" altLang="en-US" dirty="0" smtClean="0">
                <a:solidFill>
                  <a:srgbClr val="0000FF"/>
                </a:solidFill>
              </a:rPr>
              <a:t>和</a:t>
            </a:r>
            <a:r>
              <a:rPr lang="en-US" altLang="zh-CN" dirty="0" smtClean="0">
                <a:solidFill>
                  <a:srgbClr val="0000FF"/>
                </a:solidFill>
              </a:rPr>
              <a:t>CFB</a:t>
            </a:r>
            <a:r>
              <a:rPr lang="zh-CN" altLang="en-US" dirty="0" smtClean="0">
                <a:solidFill>
                  <a:srgbClr val="0000FF"/>
                </a:solidFill>
              </a:rPr>
              <a:t>较</a:t>
            </a:r>
            <a:r>
              <a:rPr lang="en-US" altLang="zh-CN" dirty="0" smtClean="0">
                <a:solidFill>
                  <a:srgbClr val="0000FF"/>
                </a:solidFill>
              </a:rPr>
              <a:t>CBC</a:t>
            </a:r>
            <a:r>
              <a:rPr lang="zh-CN" altLang="en-US" dirty="0" smtClean="0">
                <a:solidFill>
                  <a:srgbClr val="0000FF"/>
                </a:solidFill>
              </a:rPr>
              <a:t>慢许多</a:t>
            </a:r>
            <a:r>
              <a:rPr lang="zh-CN" altLang="en-US" dirty="0" smtClean="0"/>
              <a:t>。每次迭代只有少数</a:t>
            </a:r>
            <a:r>
              <a:rPr lang="en-US" altLang="zh-CN" dirty="0" smtClean="0"/>
              <a:t>bit</a:t>
            </a:r>
            <a:r>
              <a:rPr lang="zh-CN" altLang="en-US" dirty="0" smtClean="0"/>
              <a:t>完成加密。若可以容忍少量错误扩展，此时用</a:t>
            </a:r>
            <a:r>
              <a:rPr lang="en-US" altLang="zh-CN" dirty="0" smtClean="0"/>
              <a:t>CFB。</a:t>
            </a:r>
            <a:r>
              <a:rPr lang="zh-CN" altLang="en-US" dirty="0" smtClean="0"/>
              <a:t>在字符为单元的流密码中多选</a:t>
            </a:r>
            <a:r>
              <a:rPr lang="en-US" altLang="zh-CN" dirty="0" smtClean="0"/>
              <a:t>CFB</a:t>
            </a:r>
            <a:r>
              <a:rPr lang="zh-CN" altLang="en-US" dirty="0" smtClean="0"/>
              <a:t>模式</a:t>
            </a:r>
          </a:p>
          <a:p>
            <a:pPr algn="just">
              <a:spcAft>
                <a:spcPts val="600"/>
              </a:spcAft>
            </a:pPr>
            <a:r>
              <a:rPr lang="en-US" altLang="zh-CN" dirty="0" smtClean="0"/>
              <a:t>OFB</a:t>
            </a:r>
            <a:r>
              <a:rPr lang="zh-CN" altLang="en-US" dirty="0" smtClean="0"/>
              <a:t>用于高速同步系统，没有错误传播</a:t>
            </a:r>
          </a:p>
          <a:p>
            <a:pPr algn="just">
              <a:spcAft>
                <a:spcPts val="600"/>
              </a:spcAft>
            </a:pPr>
            <a:r>
              <a:rPr lang="en-US" altLang="zh-CN" dirty="0" smtClean="0"/>
              <a:t>CTR</a:t>
            </a:r>
            <a:r>
              <a:rPr lang="zh-CN" altLang="en-US" dirty="0" smtClean="0"/>
              <a:t>适用于对</a:t>
            </a:r>
            <a:r>
              <a:rPr lang="zh-CN" altLang="en-US" dirty="0" smtClean="0">
                <a:solidFill>
                  <a:srgbClr val="0000FF"/>
                </a:solidFill>
              </a:rPr>
              <a:t>实时性</a:t>
            </a:r>
            <a:r>
              <a:rPr lang="zh-CN" altLang="en-US" dirty="0" smtClean="0"/>
              <a:t>和</a:t>
            </a:r>
            <a:r>
              <a:rPr lang="zh-CN" altLang="en-US" dirty="0" smtClean="0">
                <a:solidFill>
                  <a:srgbClr val="0000FF"/>
                </a:solidFill>
              </a:rPr>
              <a:t>速度</a:t>
            </a:r>
            <a:r>
              <a:rPr lang="zh-CN" altLang="en-US" dirty="0" smtClean="0"/>
              <a:t>要求比较高的场合</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120</a:t>
            </a:fld>
            <a:endParaRPr lang="en-US" altLang="zh-CN"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121</a:t>
            </a:fld>
            <a:endParaRPr lang="en-US" altLang="zh-CN" dirty="0"/>
          </a:p>
        </p:txBody>
      </p:sp>
      <p:graphicFrame>
        <p:nvGraphicFramePr>
          <p:cNvPr id="7" name="Group 4"/>
          <p:cNvGraphicFramePr>
            <a:graphicFrameLocks/>
          </p:cNvGraphicFramePr>
          <p:nvPr/>
        </p:nvGraphicFramePr>
        <p:xfrm>
          <a:off x="762000" y="1676400"/>
          <a:ext cx="7696200" cy="4688506"/>
        </p:xfrm>
        <a:graphic>
          <a:graphicData uri="http://schemas.openxmlformats.org/drawingml/2006/table">
            <a:tbl>
              <a:tblPr/>
              <a:tblGrid>
                <a:gridCol w="1019175">
                  <a:extLst>
                    <a:ext uri="{9D8B030D-6E8A-4147-A177-3AD203B41FA5}">
                      <a16:colId xmlns:a16="http://schemas.microsoft.com/office/drawing/2014/main" val="20000"/>
                    </a:ext>
                  </a:extLst>
                </a:gridCol>
                <a:gridCol w="2828925">
                  <a:extLst>
                    <a:ext uri="{9D8B030D-6E8A-4147-A177-3AD203B41FA5}">
                      <a16:colId xmlns:a16="http://schemas.microsoft.com/office/drawing/2014/main" val="20001"/>
                    </a:ext>
                  </a:extLst>
                </a:gridCol>
                <a:gridCol w="1924050">
                  <a:extLst>
                    <a:ext uri="{9D8B030D-6E8A-4147-A177-3AD203B41FA5}">
                      <a16:colId xmlns:a16="http://schemas.microsoft.com/office/drawing/2014/main" val="20002"/>
                    </a:ext>
                  </a:extLst>
                </a:gridCol>
                <a:gridCol w="1924050">
                  <a:extLst>
                    <a:ext uri="{9D8B030D-6E8A-4147-A177-3AD203B41FA5}">
                      <a16:colId xmlns:a16="http://schemas.microsoft.com/office/drawing/2014/main" val="20003"/>
                    </a:ext>
                  </a:extLst>
                </a:gridCol>
              </a:tblGrid>
              <a:tr h="35916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rgbClr val="990033"/>
                          </a:solidFill>
                          <a:effectLst/>
                          <a:latin typeface="黑体" pitchFamily="2" charset="-122"/>
                          <a:ea typeface="黑体" pitchFamily="2" charset="-122"/>
                        </a:rPr>
                        <a:t>模式</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990033"/>
                          </a:solidFill>
                          <a:effectLst/>
                          <a:latin typeface="黑体" pitchFamily="2" charset="-122"/>
                          <a:ea typeface="黑体" pitchFamily="2" charset="-122"/>
                        </a:rPr>
                        <a:t>描述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990033"/>
                          </a:solidFill>
                          <a:effectLst/>
                          <a:latin typeface="黑体" pitchFamily="2" charset="-122"/>
                          <a:ea typeface="黑体" pitchFamily="2" charset="-122"/>
                        </a:rPr>
                        <a:t>特点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990033"/>
                          </a:solidFill>
                          <a:effectLst/>
                          <a:latin typeface="黑体" pitchFamily="2" charset="-122"/>
                          <a:ea typeface="黑体" pitchFamily="2" charset="-122"/>
                        </a:rPr>
                        <a:t>用途</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2866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990033"/>
                          </a:solidFill>
                          <a:effectLst/>
                          <a:latin typeface="黑体" pitchFamily="2" charset="-122"/>
                          <a:ea typeface="黑体" pitchFamily="2" charset="-122"/>
                        </a:rPr>
                        <a:t>ECB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每个明文组独立地以同一密钥加密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smtClean="0">
                          <a:ln>
                            <a:noFill/>
                          </a:ln>
                          <a:solidFill>
                            <a:srgbClr val="FF00FF"/>
                          </a:solidFill>
                          <a:effectLst/>
                          <a:latin typeface="宋体" pitchFamily="2" charset="-122"/>
                          <a:ea typeface="黑体" pitchFamily="2" charset="-122"/>
                        </a:rPr>
                        <a:t>文明相同，密文相同；操作简单，容易受到重复和代换攻击；无差错传播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传送短数据</a:t>
                      </a:r>
                      <a:r>
                        <a:rPr kumimoji="0" lang="en-US" altLang="zh-CN" sz="1400" b="1" i="0" u="none" strike="noStrike" cap="none" normalizeH="0" baseline="0" dirty="0" smtClean="0">
                          <a:ln>
                            <a:noFill/>
                          </a:ln>
                          <a:solidFill>
                            <a:srgbClr val="FF00FF"/>
                          </a:solidFill>
                          <a:effectLst/>
                          <a:latin typeface="宋体" pitchFamily="2" charset="-122"/>
                          <a:ea typeface="黑体" pitchFamily="2" charset="-122"/>
                        </a:rPr>
                        <a:t>(</a:t>
                      </a: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如一个加密密钥</a:t>
                      </a:r>
                      <a:r>
                        <a:rPr kumimoji="0" lang="en-US" altLang="zh-CN" sz="1400" b="1" i="0" u="none" strike="noStrike" cap="none" normalizeH="0" baseline="0" dirty="0" smtClean="0">
                          <a:ln>
                            <a:noFill/>
                          </a:ln>
                          <a:solidFill>
                            <a:srgbClr val="FF00FF"/>
                          </a:solidFill>
                          <a:effectLst/>
                          <a:latin typeface="宋体" pitchFamily="2" charset="-122"/>
                          <a:ea typeface="黑体" pitchFamily="2" charset="-122"/>
                        </a:rPr>
                        <a:t>)</a:t>
                      </a:r>
                      <a:endParaRPr kumimoji="0" lang="zh-CN" altLang="en-US" sz="1400" b="1" i="0" u="none" strike="noStrike" cap="none" normalizeH="0" baseline="0" dirty="0" smtClean="0">
                        <a:ln>
                          <a:noFill/>
                        </a:ln>
                        <a:solidFill>
                          <a:srgbClr val="FF00FF"/>
                        </a:solidFill>
                        <a:effectLst/>
                        <a:latin typeface="宋体" pitchFamily="2" charset="-122"/>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288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990033"/>
                          </a:solidFill>
                          <a:effectLst/>
                          <a:latin typeface="黑体" pitchFamily="2" charset="-122"/>
                          <a:ea typeface="黑体" pitchFamily="2" charset="-122"/>
                        </a:rPr>
                        <a:t>CBC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加密算法的输入是当前明文组和前一密文组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初始向量</a:t>
                      </a:r>
                      <a:r>
                        <a:rPr kumimoji="0" lang="en-US" altLang="zh-CN" sz="1400" b="1" i="0" u="none" strike="noStrike" cap="none" normalizeH="0" baseline="0" dirty="0" smtClean="0">
                          <a:ln>
                            <a:noFill/>
                          </a:ln>
                          <a:solidFill>
                            <a:srgbClr val="FF00FF"/>
                          </a:solidFill>
                          <a:effectLst/>
                          <a:latin typeface="宋体" pitchFamily="2" charset="-122"/>
                          <a:ea typeface="黑体" pitchFamily="2" charset="-122"/>
                        </a:rPr>
                        <a:t>IV</a:t>
                      </a: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保密和完整性，密文差错传播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传输数据分组；认证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402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rgbClr val="990033"/>
                          </a:solidFill>
                          <a:effectLst/>
                          <a:latin typeface="黑体" pitchFamily="2" charset="-122"/>
                          <a:ea typeface="黑体" pitchFamily="2" charset="-122"/>
                        </a:rPr>
                        <a:t>CTR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加密算法的输入为当前计数器的值，该输出值与当前明文异或以产生密文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smtClean="0">
                          <a:ln>
                            <a:noFill/>
                          </a:ln>
                          <a:solidFill>
                            <a:srgbClr val="FF00FF"/>
                          </a:solidFill>
                          <a:effectLst/>
                          <a:latin typeface="宋体" pitchFamily="2" charset="-122"/>
                          <a:ea typeface="黑体" pitchFamily="2" charset="-122"/>
                        </a:rPr>
                        <a:t>只需加密，没有解密；简单，可预处理，并行处理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smtClean="0">
                          <a:ln>
                            <a:noFill/>
                          </a:ln>
                          <a:solidFill>
                            <a:srgbClr val="FF00FF"/>
                          </a:solidFill>
                          <a:effectLst/>
                          <a:latin typeface="宋体" pitchFamily="2" charset="-122"/>
                          <a:ea typeface="黑体" pitchFamily="2" charset="-122"/>
                        </a:rPr>
                        <a:t>实时性和速度要求比较高的加密场合</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715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990033"/>
                          </a:solidFill>
                          <a:effectLst/>
                          <a:latin typeface="黑体" pitchFamily="2" charset="-122"/>
                          <a:ea typeface="黑体" pitchFamily="2" charset="-122"/>
                        </a:rPr>
                        <a:t>OFB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与</a:t>
                      </a:r>
                      <a:r>
                        <a:rPr kumimoji="0" lang="en-US" altLang="zh-CN" sz="1400" b="1" i="0" u="none" strike="noStrike" cap="none" normalizeH="0" baseline="0" dirty="0" smtClean="0">
                          <a:ln>
                            <a:noFill/>
                          </a:ln>
                          <a:solidFill>
                            <a:srgbClr val="FF00FF"/>
                          </a:solidFill>
                          <a:effectLst/>
                          <a:latin typeface="宋体" pitchFamily="2" charset="-122"/>
                          <a:ea typeface="黑体" pitchFamily="2" charset="-122"/>
                        </a:rPr>
                        <a:t>CFB</a:t>
                      </a: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相似，不同之处是本次加密算法的输入为前一次加密算法的输出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分组密码算法作为一个密钥流产生器，对于密文被篡改难以进行检测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有挠信道上</a:t>
                      </a:r>
                      <a:r>
                        <a:rPr kumimoji="0" lang="en-US" altLang="zh-CN" sz="1400" b="1" i="0" u="none" strike="noStrike" cap="none" normalizeH="0" baseline="0" dirty="0" smtClean="0">
                          <a:ln>
                            <a:noFill/>
                          </a:ln>
                          <a:solidFill>
                            <a:srgbClr val="FF00FF"/>
                          </a:solidFill>
                          <a:effectLst/>
                          <a:latin typeface="宋体" pitchFamily="2" charset="-122"/>
                          <a:ea typeface="黑体" pitchFamily="2" charset="-122"/>
                        </a:rPr>
                        <a:t>(</a:t>
                      </a: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如卫星通讯</a:t>
                      </a:r>
                      <a:r>
                        <a:rPr kumimoji="0" lang="en-US" altLang="zh-CN" sz="1400" b="1" i="0" u="none" strike="noStrike" cap="none" normalizeH="0" baseline="0" dirty="0" smtClean="0">
                          <a:ln>
                            <a:noFill/>
                          </a:ln>
                          <a:solidFill>
                            <a:srgbClr val="FF00FF"/>
                          </a:solidFill>
                          <a:effectLst/>
                          <a:latin typeface="宋体" pitchFamily="2" charset="-122"/>
                          <a:ea typeface="黑体" pitchFamily="2" charset="-122"/>
                        </a:rPr>
                        <a:t>)</a:t>
                      </a: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传送数据流</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400" b="1" i="0" u="none" strike="noStrike" cap="none" normalizeH="0" baseline="0" dirty="0" smtClean="0">
                        <a:ln>
                          <a:noFill/>
                        </a:ln>
                        <a:solidFill>
                          <a:srgbClr val="FF00FF"/>
                        </a:solidFill>
                        <a:effectLst/>
                        <a:latin typeface="宋体" pitchFamily="2" charset="-122"/>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14187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990033"/>
                          </a:solidFill>
                          <a:effectLst/>
                          <a:latin typeface="黑体" pitchFamily="2" charset="-122"/>
                          <a:ea typeface="黑体" pitchFamily="2" charset="-122"/>
                        </a:rPr>
                        <a:t>CFB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每次只处理输入的</a:t>
                      </a:r>
                      <a:r>
                        <a:rPr kumimoji="0" lang="en-US" altLang="zh-CN" sz="1400" b="1" i="0" u="none" strike="noStrike" cap="none" normalizeH="0" baseline="0" dirty="0" smtClean="0">
                          <a:ln>
                            <a:noFill/>
                          </a:ln>
                          <a:solidFill>
                            <a:srgbClr val="FF00FF"/>
                          </a:solidFill>
                          <a:effectLst/>
                          <a:latin typeface="宋体" pitchFamily="2" charset="-122"/>
                          <a:ea typeface="黑体" pitchFamily="2" charset="-122"/>
                        </a:rPr>
                        <a:t>j</a:t>
                      </a: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比特，将上一次密文用作加密算法的输入以产生伪随机输出，该输出与当前明文异或以产生密文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smtClean="0">
                          <a:ln>
                            <a:noFill/>
                          </a:ln>
                          <a:solidFill>
                            <a:srgbClr val="FF00FF"/>
                          </a:solidFill>
                          <a:effectLst/>
                          <a:latin typeface="宋体" pitchFamily="2" charset="-122"/>
                          <a:ea typeface="黑体" pitchFamily="2" charset="-122"/>
                        </a:rPr>
                        <a:t>有差错传播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400" b="1" i="0" u="none" strike="noStrike" cap="none" normalizeH="0" baseline="0" dirty="0" smtClean="0">
                        <a:ln>
                          <a:noFill/>
                        </a:ln>
                        <a:solidFill>
                          <a:srgbClr val="FF00FF"/>
                        </a:solidFill>
                        <a:effectLst/>
                        <a:latin typeface="宋体" pitchFamily="2" charset="-122"/>
                        <a:ea typeface="黑体" pitchFamily="2" charset="-122"/>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传送数据流，认证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分组密码的分析方法</a:t>
            </a:r>
            <a:endParaRPr lang="zh-CN" altLang="en-US" dirty="0"/>
          </a:p>
        </p:txBody>
      </p:sp>
      <p:sp>
        <p:nvSpPr>
          <p:cNvPr id="3" name="内容占位符 2"/>
          <p:cNvSpPr>
            <a:spLocks noGrp="1"/>
          </p:cNvSpPr>
          <p:nvPr>
            <p:ph idx="1"/>
          </p:nvPr>
        </p:nvSpPr>
        <p:spPr/>
        <p:txBody>
          <a:bodyPr/>
          <a:lstStyle/>
          <a:p>
            <a:r>
              <a:rPr lang="zh-CN" altLang="en-US" dirty="0" smtClean="0"/>
              <a:t>分组密码的分析方法主要有：</a:t>
            </a:r>
            <a:endParaRPr lang="en-US" altLang="zh-CN" dirty="0" smtClean="0"/>
          </a:p>
          <a:p>
            <a:pPr marL="914400" lvl="1" indent="-457200">
              <a:buFont typeface="+mj-lt"/>
              <a:buAutoNum type="arabicPeriod"/>
            </a:pPr>
            <a:r>
              <a:rPr lang="zh-CN" altLang="en-US" dirty="0" smtClean="0"/>
              <a:t>穷举攻击</a:t>
            </a:r>
            <a:endParaRPr lang="en-US" altLang="zh-CN" dirty="0" smtClean="0"/>
          </a:p>
          <a:p>
            <a:pPr marL="914400" lvl="1" indent="-457200">
              <a:buFont typeface="+mj-lt"/>
              <a:buAutoNum type="arabicPeriod"/>
            </a:pPr>
            <a:endParaRPr lang="en-US" altLang="zh-CN" sz="1200" dirty="0" smtClean="0"/>
          </a:p>
          <a:p>
            <a:pPr marL="914400" lvl="1" indent="-457200">
              <a:buFont typeface="+mj-lt"/>
              <a:buAutoNum type="arabicPeriod"/>
            </a:pPr>
            <a:r>
              <a:rPr lang="zh-CN" altLang="en-US" b="1" dirty="0" smtClean="0">
                <a:solidFill>
                  <a:srgbClr val="FF00FF"/>
                </a:solidFill>
              </a:rPr>
              <a:t>线性分析攻击</a:t>
            </a:r>
            <a:endParaRPr lang="en-US" altLang="zh-CN" b="1" dirty="0" smtClean="0">
              <a:solidFill>
                <a:srgbClr val="FF00FF"/>
              </a:solidFill>
            </a:endParaRPr>
          </a:p>
          <a:p>
            <a:pPr marL="914400" lvl="1" indent="-457200">
              <a:buFont typeface="+mj-lt"/>
              <a:buAutoNum type="arabicPeriod"/>
            </a:pPr>
            <a:endParaRPr lang="en-US" altLang="zh-CN" sz="1200" b="1" dirty="0" smtClean="0">
              <a:solidFill>
                <a:srgbClr val="FF00FF"/>
              </a:solidFill>
            </a:endParaRPr>
          </a:p>
          <a:p>
            <a:pPr marL="914400" lvl="1" indent="-457200">
              <a:buFont typeface="+mj-lt"/>
              <a:buAutoNum type="arabicPeriod"/>
            </a:pPr>
            <a:r>
              <a:rPr lang="zh-CN" altLang="en-US" b="1" dirty="0" smtClean="0">
                <a:solidFill>
                  <a:srgbClr val="FF00FF"/>
                </a:solidFill>
              </a:rPr>
              <a:t>差分分析攻击</a:t>
            </a:r>
            <a:endParaRPr lang="en-US" altLang="zh-CN" b="1" dirty="0" smtClean="0">
              <a:solidFill>
                <a:srgbClr val="FF00FF"/>
              </a:solidFill>
            </a:endParaRPr>
          </a:p>
          <a:p>
            <a:pPr marL="914400" lvl="1" indent="-457200">
              <a:buFont typeface="+mj-lt"/>
              <a:buAutoNum type="arabicPeriod"/>
            </a:pPr>
            <a:endParaRPr lang="en-US" altLang="zh-CN" sz="1200" dirty="0" smtClean="0"/>
          </a:p>
          <a:p>
            <a:pPr marL="914400" lvl="1" indent="-457200">
              <a:buFont typeface="+mj-lt"/>
              <a:buAutoNum type="arabicPeriod"/>
            </a:pPr>
            <a:r>
              <a:rPr lang="zh-CN" altLang="en-US" dirty="0" smtClean="0"/>
              <a:t>相关密钥分析攻击</a:t>
            </a:r>
            <a:endParaRPr lang="en-US" altLang="zh-CN" dirty="0" smtClean="0"/>
          </a:p>
          <a:p>
            <a:pPr marL="2228850" lvl="4" indent="-457200">
              <a:buFont typeface="+mj-lt"/>
              <a:buAutoNum type="arabicPeriod"/>
            </a:pPr>
            <a:endParaRPr lang="en-US" altLang="zh-CN" dirty="0"/>
          </a:p>
          <a:p>
            <a:pPr marL="914400" lvl="1" indent="-457200">
              <a:buFont typeface="+mj-lt"/>
              <a:buAutoNum type="arabicPeriod"/>
            </a:pPr>
            <a:r>
              <a:rPr lang="zh-CN" altLang="en-US" dirty="0" smtClean="0"/>
              <a:t>代数攻击</a:t>
            </a:r>
            <a:endParaRPr lang="en-US" altLang="zh-CN" dirty="0" smtClean="0"/>
          </a:p>
          <a:p>
            <a:pPr marL="914400" lvl="1" indent="-457200">
              <a:buFont typeface="+mj-lt"/>
              <a:buAutoNum type="arabicPeriod"/>
            </a:pPr>
            <a:endParaRPr lang="en-US" altLang="zh-CN" sz="1200" dirty="0" smtClean="0"/>
          </a:p>
          <a:p>
            <a:pPr marL="914400" lvl="1" indent="-457200">
              <a:buFont typeface="+mj-lt"/>
              <a:buAutoNum type="arabicPeriod"/>
            </a:pPr>
            <a:r>
              <a:rPr lang="zh-CN" altLang="en-US" dirty="0" smtClean="0"/>
              <a:t>中间相遇攻击</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122</a:t>
            </a:fld>
            <a:endParaRPr lang="en-US" altLang="zh-CN"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差分分析</a:t>
            </a:r>
            <a:endParaRPr lang="zh-CN" altLang="en-US" dirty="0"/>
          </a:p>
        </p:txBody>
      </p:sp>
      <p:sp>
        <p:nvSpPr>
          <p:cNvPr id="3" name="内容占位符 2"/>
          <p:cNvSpPr>
            <a:spLocks noGrp="1"/>
          </p:cNvSpPr>
          <p:nvPr>
            <p:ph idx="1"/>
          </p:nvPr>
        </p:nvSpPr>
        <p:spPr>
          <a:xfrm>
            <a:off x="457200" y="1524000"/>
            <a:ext cx="8229600" cy="4800600"/>
          </a:xfrm>
        </p:spPr>
        <p:txBody>
          <a:bodyPr/>
          <a:lstStyle/>
          <a:p>
            <a:r>
              <a:rPr lang="en-US" altLang="zh-CN" sz="2400" b="1" dirty="0" smtClean="0">
                <a:solidFill>
                  <a:srgbClr val="FF0000"/>
                </a:solidFill>
              </a:rPr>
              <a:t>E. </a:t>
            </a:r>
            <a:r>
              <a:rPr lang="en-US" altLang="zh-CN" sz="2400" b="1" dirty="0" err="1" smtClean="0">
                <a:solidFill>
                  <a:srgbClr val="FF0000"/>
                </a:solidFill>
              </a:rPr>
              <a:t>Biham</a:t>
            </a:r>
            <a:r>
              <a:rPr lang="en-US" altLang="zh-CN" sz="2400" b="1" dirty="0" smtClean="0">
                <a:solidFill>
                  <a:srgbClr val="FF0000"/>
                </a:solidFill>
              </a:rPr>
              <a:t>, A. Shamir</a:t>
            </a:r>
            <a:r>
              <a:rPr lang="en-US" altLang="zh-CN" sz="2400" b="1" dirty="0" smtClean="0"/>
              <a:t>. </a:t>
            </a:r>
            <a:r>
              <a:rPr lang="en-US" altLang="zh-CN" sz="2400" b="1" i="1" dirty="0" smtClean="0"/>
              <a:t>Differential Cryptanalysis of DES-like Cryptosystems. </a:t>
            </a:r>
            <a:r>
              <a:rPr lang="en-US" altLang="zh-CN" sz="2400" b="1" dirty="0"/>
              <a:t>The </a:t>
            </a:r>
            <a:r>
              <a:rPr lang="en-US" altLang="zh-CN" sz="2400" b="1" dirty="0" smtClean="0"/>
              <a:t>Weizmann Institute of Science ,Department of Applied Mathematics, June 18,1999</a:t>
            </a:r>
            <a:endParaRPr lang="zh-CN" altLang="en-US" sz="2400" b="1" dirty="0" smtClean="0"/>
          </a:p>
          <a:p>
            <a:pPr lvl="1"/>
            <a:r>
              <a:rPr lang="zh-CN" altLang="en-US" sz="2200" b="1" dirty="0" smtClean="0">
                <a:solidFill>
                  <a:srgbClr val="FF00FF"/>
                </a:solidFill>
              </a:rPr>
              <a:t>选择明文攻击很</a:t>
            </a:r>
            <a:r>
              <a:rPr lang="zh-CN" altLang="en-US" sz="2200" b="1" dirty="0">
                <a:solidFill>
                  <a:srgbClr val="FF00FF"/>
                </a:solidFill>
              </a:rPr>
              <a:t>有效</a:t>
            </a:r>
            <a:r>
              <a:rPr lang="zh-CN" altLang="en-US" sz="2200" b="1" dirty="0" smtClean="0"/>
              <a:t>。对于8轮</a:t>
            </a:r>
            <a:r>
              <a:rPr lang="en-US" altLang="zh-CN" sz="2200" b="1" dirty="0" smtClean="0"/>
              <a:t>DES，</a:t>
            </a:r>
            <a:r>
              <a:rPr lang="zh-CN" altLang="en-US" sz="2200" b="1" dirty="0" smtClean="0"/>
              <a:t>在486的计算机上，只需2分钟可攻破</a:t>
            </a:r>
          </a:p>
          <a:p>
            <a:pPr lvl="1"/>
            <a:r>
              <a:rPr lang="zh-CN" altLang="en-US" sz="2200" b="1" dirty="0" smtClean="0">
                <a:solidFill>
                  <a:srgbClr val="FF00FF"/>
                </a:solidFill>
              </a:rPr>
              <a:t>基本思想：</a:t>
            </a:r>
            <a:r>
              <a:rPr lang="zh-CN" altLang="en-US" sz="2200" b="1" dirty="0" smtClean="0"/>
              <a:t>通过分析特定明文差分对结果密文差分的影响来获得可能性最大的密钥</a:t>
            </a:r>
          </a:p>
          <a:p>
            <a:pPr lvl="1"/>
            <a:r>
              <a:rPr lang="zh-CN" altLang="en-US" sz="2200" b="1" dirty="0" smtClean="0">
                <a:solidFill>
                  <a:srgbClr val="FF00FF"/>
                </a:solidFill>
              </a:rPr>
              <a:t>差分</a:t>
            </a:r>
            <a:r>
              <a:rPr lang="zh-CN" altLang="en-US" sz="2200" b="1" dirty="0" smtClean="0"/>
              <a:t>在</a:t>
            </a:r>
            <a:r>
              <a:rPr lang="en-US" altLang="zh-CN" sz="2200" b="1" dirty="0" smtClean="0"/>
              <a:t>DES</a:t>
            </a:r>
            <a:r>
              <a:rPr lang="zh-CN" altLang="en-US" sz="2200" b="1" dirty="0" smtClean="0"/>
              <a:t>的16步加密过程中的传递，每一个</a:t>
            </a:r>
            <a:r>
              <a:rPr lang="en-US" altLang="zh-CN" sz="2200" b="1" dirty="0" smtClean="0"/>
              <a:t>S-</a:t>
            </a:r>
            <a:r>
              <a:rPr lang="zh-CN" altLang="en-US" sz="2200" b="1" dirty="0" smtClean="0"/>
              <a:t>盒对于差分传递的概率特性</a:t>
            </a:r>
          </a:p>
          <a:p>
            <a:pPr lvl="1"/>
            <a:r>
              <a:rPr lang="zh-CN" altLang="en-US" sz="2200" b="1" dirty="0" smtClean="0"/>
              <a:t>子密钥不影响每一步的输入差分，但是影响输出的差分</a:t>
            </a:r>
          </a:p>
          <a:p>
            <a:pPr lvl="1"/>
            <a:r>
              <a:rPr lang="zh-CN" altLang="en-US" sz="2200" b="1" dirty="0" smtClean="0"/>
              <a:t>针对每一个</a:t>
            </a:r>
            <a:r>
              <a:rPr lang="en-US" altLang="zh-CN" sz="2200" b="1" dirty="0" smtClean="0"/>
              <a:t>DES</a:t>
            </a:r>
            <a:r>
              <a:rPr lang="zh-CN" altLang="en-US" sz="2200" b="1" dirty="0" smtClean="0"/>
              <a:t>步骤，用差分法可以推导出该步的密钥</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123</a:t>
            </a:fld>
            <a:endParaRPr lang="en-US" altLang="zh-CN"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Prof. Eli </a:t>
            </a:r>
            <a:r>
              <a:rPr lang="en-US" dirty="0" err="1" smtClean="0"/>
              <a:t>Biham</a:t>
            </a:r>
            <a:endParaRPr lang="zh-CN" altLang="en-US" dirty="0"/>
          </a:p>
        </p:txBody>
      </p:sp>
      <p:sp>
        <p:nvSpPr>
          <p:cNvPr id="3" name="内容占位符 2"/>
          <p:cNvSpPr>
            <a:spLocks noGrp="1"/>
          </p:cNvSpPr>
          <p:nvPr>
            <p:ph idx="1"/>
          </p:nvPr>
        </p:nvSpPr>
        <p:spPr/>
        <p:txBody>
          <a:bodyPr/>
          <a:lstStyle/>
          <a:p>
            <a:r>
              <a:rPr lang="en-US" dirty="0" smtClean="0"/>
              <a:t>Eli </a:t>
            </a:r>
            <a:r>
              <a:rPr lang="en-US" dirty="0" err="1" smtClean="0"/>
              <a:t>Biham</a:t>
            </a:r>
            <a:r>
              <a:rPr lang="zh-CN" altLang="en-US" dirty="0" smtClean="0"/>
              <a:t>：</a:t>
            </a:r>
            <a:endParaRPr lang="en-US" altLang="zh-CN" dirty="0" smtClean="0"/>
          </a:p>
          <a:p>
            <a:pPr lvl="1"/>
            <a:r>
              <a:rPr lang="en-US" altLang="zh-CN" dirty="0" smtClean="0"/>
              <a:t>1982</a:t>
            </a:r>
            <a:r>
              <a:rPr lang="zh-CN" altLang="en-US" dirty="0" smtClean="0"/>
              <a:t>年，以色列特拉维夫大学</a:t>
            </a:r>
            <a:r>
              <a:rPr lang="en-US" altLang="zh-CN" dirty="0" smtClean="0"/>
              <a:t>(</a:t>
            </a:r>
            <a:r>
              <a:rPr lang="en-US" dirty="0" smtClean="0"/>
              <a:t>Tel Aviv University</a:t>
            </a:r>
            <a:r>
              <a:rPr lang="en-US" altLang="zh-CN" dirty="0" smtClean="0"/>
              <a:t>)</a:t>
            </a:r>
            <a:r>
              <a:rPr lang="zh-CN" altLang="en-US" dirty="0" smtClean="0"/>
              <a:t>获得数学与计算机科学学士学位</a:t>
            </a:r>
            <a:endParaRPr lang="en-US" altLang="zh-CN" dirty="0" smtClean="0"/>
          </a:p>
          <a:p>
            <a:pPr lvl="1"/>
            <a:r>
              <a:rPr lang="en-US" altLang="zh-CN" dirty="0" smtClean="0"/>
              <a:t>1991</a:t>
            </a:r>
            <a:r>
              <a:rPr lang="zh-CN" altLang="en-US" dirty="0" smtClean="0"/>
              <a:t>年，在以色列</a:t>
            </a:r>
            <a:r>
              <a:rPr lang="zh-CN" altLang="en-US" b="1" dirty="0" smtClean="0">
                <a:solidFill>
                  <a:srgbClr val="FF00FF"/>
                </a:solidFill>
              </a:rPr>
              <a:t>魏茨曼研究院</a:t>
            </a:r>
            <a:r>
              <a:rPr lang="en-US" altLang="zh-CN" dirty="0" smtClean="0"/>
              <a:t>(</a:t>
            </a:r>
            <a:r>
              <a:rPr lang="en-US" dirty="0" smtClean="0"/>
              <a:t>Weizmann Instit</a:t>
            </a:r>
            <a:r>
              <a:rPr lang="en-US" altLang="zh-CN" dirty="0" smtClean="0"/>
              <a:t>ute)</a:t>
            </a:r>
            <a:r>
              <a:rPr lang="zh-CN" altLang="en-US" dirty="0" smtClean="0"/>
              <a:t>获得</a:t>
            </a:r>
            <a:r>
              <a:rPr lang="en-US" altLang="zh-CN" dirty="0" smtClean="0"/>
              <a:t>Ph. D</a:t>
            </a:r>
          </a:p>
          <a:p>
            <a:pPr lvl="1"/>
            <a:r>
              <a:rPr lang="zh-CN" altLang="en-US" dirty="0" smtClean="0"/>
              <a:t>差分分析</a:t>
            </a:r>
            <a:r>
              <a:rPr lang="en-US" altLang="zh-CN" dirty="0" smtClean="0"/>
              <a:t>(</a:t>
            </a:r>
            <a:r>
              <a:rPr lang="zh-CN" altLang="en-US" dirty="0" smtClean="0"/>
              <a:t>博士论文</a:t>
            </a:r>
            <a:r>
              <a:rPr lang="en-US" altLang="zh-CN" dirty="0" smtClean="0"/>
              <a:t>)</a:t>
            </a:r>
            <a:r>
              <a:rPr lang="zh-CN" altLang="en-US" dirty="0" smtClean="0"/>
              <a:t>的创始人之一</a:t>
            </a:r>
            <a:endParaRPr lang="en-US" altLang="zh-CN" dirty="0" smtClean="0"/>
          </a:p>
          <a:p>
            <a:pPr lvl="1"/>
            <a:r>
              <a:rPr lang="zh-CN" altLang="en-US" dirty="0" smtClean="0"/>
              <a:t>成功分析了</a:t>
            </a:r>
            <a:r>
              <a:rPr lang="en-US" altLang="zh-CN" dirty="0" smtClean="0"/>
              <a:t>DES</a:t>
            </a:r>
            <a:r>
              <a:rPr lang="zh-CN" altLang="en-US" dirty="0" smtClean="0"/>
              <a:t>，</a:t>
            </a:r>
            <a:r>
              <a:rPr lang="en-US" altLang="zh-CN" dirty="0" smtClean="0"/>
              <a:t>A5(</a:t>
            </a:r>
            <a:r>
              <a:rPr lang="zh-CN" altLang="en-US" dirty="0" smtClean="0"/>
              <a:t>用在</a:t>
            </a:r>
            <a:r>
              <a:rPr lang="en-US" altLang="zh-CN" dirty="0" smtClean="0"/>
              <a:t>GSM</a:t>
            </a:r>
            <a:r>
              <a:rPr lang="zh-CN" altLang="en-US" dirty="0" smtClean="0"/>
              <a:t>通信中</a:t>
            </a:r>
            <a:r>
              <a:rPr lang="en-US" altLang="zh-CN" dirty="0" smtClean="0"/>
              <a:t>)</a:t>
            </a:r>
          </a:p>
          <a:p>
            <a:pPr lvl="1"/>
            <a:r>
              <a:rPr lang="zh-CN" altLang="en-US" dirty="0" smtClean="0"/>
              <a:t>提出了</a:t>
            </a:r>
            <a:r>
              <a:rPr lang="en-US" dirty="0" smtClean="0"/>
              <a:t>Serpent</a:t>
            </a:r>
            <a:r>
              <a:rPr lang="zh-CN" altLang="en-US" dirty="0" smtClean="0"/>
              <a:t>分组密码算法</a:t>
            </a:r>
            <a:r>
              <a:rPr lang="en-US" altLang="zh-CN" dirty="0" smtClean="0"/>
              <a:t>(AES</a:t>
            </a:r>
            <a:r>
              <a:rPr lang="zh-CN" altLang="en-US" dirty="0" smtClean="0"/>
              <a:t>的主要候选算法之一</a:t>
            </a:r>
            <a:r>
              <a:rPr lang="en-US" altLang="zh-CN" dirty="0" smtClean="0"/>
              <a:t>)</a:t>
            </a:r>
          </a:p>
          <a:p>
            <a:pPr lvl="1"/>
            <a:r>
              <a:rPr lang="zh-CN" altLang="en-US" dirty="0" smtClean="0"/>
              <a:t>现为</a:t>
            </a:r>
            <a:r>
              <a:rPr lang="en-US" dirty="0" err="1" smtClean="0"/>
              <a:t>Technion</a:t>
            </a:r>
            <a:r>
              <a:rPr lang="en-US" dirty="0" smtClean="0"/>
              <a:t>-Israel Institute of Technology</a:t>
            </a:r>
            <a:r>
              <a:rPr lang="zh-CN" altLang="en-US" dirty="0" smtClean="0"/>
              <a:t>计算机科学系教授</a:t>
            </a:r>
            <a:r>
              <a:rPr lang="en-US" dirty="0" smtClean="0"/>
              <a:t>  </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124</a:t>
            </a:fld>
            <a:endParaRPr lang="en-US" altLang="zh-CN"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Adi</a:t>
            </a:r>
            <a:r>
              <a:rPr lang="en-US" altLang="zh-CN" dirty="0" smtClean="0"/>
              <a:t> Shamir</a:t>
            </a:r>
            <a:endParaRPr lang="zh-CN" altLang="en-US" dirty="0"/>
          </a:p>
        </p:txBody>
      </p:sp>
      <p:sp>
        <p:nvSpPr>
          <p:cNvPr id="3" name="内容占位符 2"/>
          <p:cNvSpPr>
            <a:spLocks noGrp="1"/>
          </p:cNvSpPr>
          <p:nvPr>
            <p:ph idx="1"/>
          </p:nvPr>
        </p:nvSpPr>
        <p:spPr>
          <a:xfrm>
            <a:off x="457200" y="1447800"/>
            <a:ext cx="8229600" cy="4876800"/>
          </a:xfrm>
        </p:spPr>
        <p:txBody>
          <a:bodyPr/>
          <a:lstStyle/>
          <a:p>
            <a:r>
              <a:rPr lang="en-US" altLang="zh-CN" sz="2400" dirty="0" err="1" smtClean="0"/>
              <a:t>Adi</a:t>
            </a:r>
            <a:r>
              <a:rPr lang="en-US" altLang="zh-CN" sz="2400" dirty="0" smtClean="0"/>
              <a:t> Shamir: </a:t>
            </a:r>
            <a:r>
              <a:rPr lang="zh-CN" altLang="en-US" sz="2400" dirty="0" smtClean="0"/>
              <a:t>著名的密码学专家，在以色列</a:t>
            </a:r>
            <a:r>
              <a:rPr lang="zh-CN" altLang="en-US" sz="2400" b="1" dirty="0" smtClean="0">
                <a:solidFill>
                  <a:srgbClr val="FF0000"/>
                </a:solidFill>
              </a:rPr>
              <a:t>魏茨曼科学研究所</a:t>
            </a:r>
            <a:r>
              <a:rPr lang="zh-CN" altLang="en-US" sz="2400" dirty="0" smtClean="0"/>
              <a:t>获得硕士、博士学位，</a:t>
            </a:r>
            <a:r>
              <a:rPr lang="en-US" altLang="zh-CN" sz="2400" dirty="0" smtClean="0"/>
              <a:t>1977</a:t>
            </a:r>
            <a:r>
              <a:rPr lang="zh-CN" altLang="en-US" sz="2400" dirty="0" smtClean="0"/>
              <a:t>至</a:t>
            </a:r>
            <a:r>
              <a:rPr lang="en-US" altLang="zh-CN" sz="2400" dirty="0" smtClean="0"/>
              <a:t>1980</a:t>
            </a:r>
            <a:r>
              <a:rPr lang="zh-CN" altLang="en-US" sz="2400" dirty="0" smtClean="0"/>
              <a:t>年在美国</a:t>
            </a:r>
            <a:r>
              <a:rPr lang="en-US" altLang="zh-CN" sz="2400" b="1" dirty="0" smtClean="0">
                <a:solidFill>
                  <a:srgbClr val="FF0000"/>
                </a:solidFill>
              </a:rPr>
              <a:t>MIT</a:t>
            </a:r>
            <a:r>
              <a:rPr lang="zh-CN" altLang="en-US" sz="2400" dirty="0" smtClean="0"/>
              <a:t>学习后返回以色列，获得多项奖励，如美国计算机学院 </a:t>
            </a:r>
            <a:r>
              <a:rPr lang="en-US" altLang="zh-CN" sz="2400" dirty="0" err="1" smtClean="0"/>
              <a:t>Kannelakis</a:t>
            </a:r>
            <a:r>
              <a:rPr lang="en-US" altLang="zh-CN" sz="2400" dirty="0" smtClean="0"/>
              <a:t> </a:t>
            </a:r>
            <a:r>
              <a:rPr lang="zh-CN" altLang="en-US" sz="2400" dirty="0" smtClean="0"/>
              <a:t>奖、以色列数学协会</a:t>
            </a:r>
            <a:r>
              <a:rPr lang="en-US" altLang="zh-CN" sz="2400" dirty="0" err="1" smtClean="0"/>
              <a:t>Erdos</a:t>
            </a:r>
            <a:r>
              <a:rPr lang="en-US" altLang="zh-CN" sz="2400" dirty="0" smtClean="0"/>
              <a:t> </a:t>
            </a:r>
            <a:r>
              <a:rPr lang="zh-CN" altLang="en-US" sz="2400" dirty="0" smtClean="0"/>
              <a:t>奖、</a:t>
            </a:r>
            <a:r>
              <a:rPr lang="en-US" altLang="zh-CN" sz="2400" dirty="0" smtClean="0"/>
              <a:t>IEEE W.R.G. Baker </a:t>
            </a:r>
            <a:r>
              <a:rPr lang="zh-CN" altLang="en-US" sz="2400" dirty="0" smtClean="0"/>
              <a:t>奖、</a:t>
            </a:r>
            <a:r>
              <a:rPr lang="en-US" altLang="zh-CN" sz="2400" dirty="0" smtClean="0"/>
              <a:t>UAP </a:t>
            </a:r>
            <a:r>
              <a:rPr lang="zh-CN" altLang="en-US" sz="2400" dirty="0" smtClean="0"/>
              <a:t>科学奖、梵蒂冈</a:t>
            </a:r>
            <a:r>
              <a:rPr lang="en-US" altLang="zh-CN" sz="2400" dirty="0" smtClean="0"/>
              <a:t>PUIS XI</a:t>
            </a:r>
            <a:r>
              <a:rPr lang="zh-CN" altLang="en-US" sz="2400" dirty="0" smtClean="0"/>
              <a:t>金奖以及 </a:t>
            </a:r>
            <a:r>
              <a:rPr lang="en-US" altLang="zh-CN" sz="2400" dirty="0" smtClean="0"/>
              <a:t>IEEE Koji Kobayashi </a:t>
            </a:r>
            <a:r>
              <a:rPr lang="zh-CN" altLang="en-US" sz="2400" dirty="0" smtClean="0"/>
              <a:t>计算机与通信奖等</a:t>
            </a:r>
            <a:endParaRPr lang="en-US" altLang="zh-CN" sz="2400" dirty="0" smtClean="0"/>
          </a:p>
          <a:p>
            <a:endParaRPr lang="en-US" altLang="zh-CN" sz="2400" dirty="0" smtClean="0"/>
          </a:p>
          <a:p>
            <a:r>
              <a:rPr lang="zh-CN" altLang="en-US" sz="2400" dirty="0" smtClean="0"/>
              <a:t>与</a:t>
            </a:r>
            <a:r>
              <a:rPr lang="en-US" altLang="zh-CN" sz="2400" dirty="0" smtClean="0"/>
              <a:t>L. </a:t>
            </a:r>
            <a:r>
              <a:rPr lang="en-US" altLang="zh-CN" sz="2400" dirty="0" err="1" smtClean="0"/>
              <a:t>Rivest</a:t>
            </a:r>
            <a:r>
              <a:rPr lang="en-US" altLang="zh-CN" sz="2400" dirty="0" smtClean="0"/>
              <a:t>(</a:t>
            </a:r>
            <a:r>
              <a:rPr lang="zh-CN" altLang="en-US" sz="2400" dirty="0" smtClean="0"/>
              <a:t>美国</a:t>
            </a:r>
            <a:r>
              <a:rPr lang="en-US" altLang="zh-CN" sz="2400" dirty="0" smtClean="0"/>
              <a:t>MIT</a:t>
            </a:r>
            <a:r>
              <a:rPr lang="zh-CN" altLang="en-US" sz="2400" dirty="0" smtClean="0"/>
              <a:t>教授</a:t>
            </a:r>
            <a:r>
              <a:rPr lang="en-US" altLang="zh-CN" sz="2400" dirty="0" smtClean="0"/>
              <a:t>)</a:t>
            </a:r>
            <a:r>
              <a:rPr lang="zh-CN" altLang="en-US" sz="2400" dirty="0" smtClean="0"/>
              <a:t>和</a:t>
            </a:r>
            <a:r>
              <a:rPr lang="en-US" altLang="zh-CN" sz="2400" dirty="0" smtClean="0"/>
              <a:t>M. Adelman(</a:t>
            </a:r>
            <a:r>
              <a:rPr lang="zh-CN" altLang="en-US" sz="2400" dirty="0" smtClean="0"/>
              <a:t>美国加州大学伯克利分校教授</a:t>
            </a:r>
            <a:r>
              <a:rPr lang="en-US" altLang="zh-CN" sz="2400" dirty="0" smtClean="0"/>
              <a:t>)</a:t>
            </a:r>
            <a:r>
              <a:rPr lang="zh-CN" altLang="en-US" sz="2400" dirty="0" smtClean="0"/>
              <a:t>共同创立了以他们三个人的名字命名的</a:t>
            </a:r>
            <a:r>
              <a:rPr lang="en-US" altLang="zh-CN" sz="2400" dirty="0" smtClean="0"/>
              <a:t>RSA</a:t>
            </a:r>
            <a:r>
              <a:rPr lang="zh-CN" altLang="en-US" sz="2400" dirty="0" smtClean="0"/>
              <a:t>公钥密码系统。为表彰他们在</a:t>
            </a:r>
            <a:r>
              <a:rPr lang="zh-CN" altLang="en-US" sz="2400" dirty="0"/>
              <a:t>公钥</a:t>
            </a:r>
            <a:r>
              <a:rPr lang="zh-CN" altLang="en-US" sz="2400" dirty="0" smtClean="0"/>
              <a:t>算法上所做的杰出贡献，</a:t>
            </a:r>
            <a:r>
              <a:rPr lang="en-US" altLang="zh-CN" sz="2400" dirty="0" smtClean="0"/>
              <a:t>2002</a:t>
            </a:r>
            <a:r>
              <a:rPr lang="zh-CN" altLang="en-US" sz="2400" dirty="0" smtClean="0"/>
              <a:t>年被授予</a:t>
            </a:r>
            <a:r>
              <a:rPr lang="zh-CN" altLang="en-US" sz="2400" b="1" dirty="0" smtClean="0">
                <a:solidFill>
                  <a:srgbClr val="FF0000"/>
                </a:solidFill>
              </a:rPr>
              <a:t>图灵奖</a:t>
            </a:r>
            <a:r>
              <a:rPr lang="en-US" altLang="zh-CN" sz="2400" b="1" dirty="0" smtClean="0">
                <a:solidFill>
                  <a:srgbClr val="FF0000"/>
                </a:solidFill>
              </a:rPr>
              <a:t>(Turing Award)</a:t>
            </a:r>
            <a:r>
              <a:rPr lang="zh-CN" altLang="en-US" sz="2400" dirty="0" smtClean="0"/>
              <a:t>　　</a:t>
            </a:r>
            <a:endParaRPr lang="zh-CN" altLang="en-US" sz="24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125</a:t>
            </a:fld>
            <a:endParaRPr lang="en-US" altLang="zh-CN"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95400"/>
            <a:ext cx="8229600" cy="5029200"/>
          </a:xfrm>
        </p:spPr>
        <p:txBody>
          <a:bodyPr/>
          <a:lstStyle/>
          <a:p>
            <a:r>
              <a:rPr lang="en-US" altLang="zh-CN" sz="2200" dirty="0" smtClean="0"/>
              <a:t>2010</a:t>
            </a:r>
            <a:r>
              <a:rPr lang="zh-CN" altLang="en-US" sz="2200" dirty="0" smtClean="0"/>
              <a:t>，山东大学</a:t>
            </a:r>
            <a:r>
              <a:rPr lang="zh-CN" altLang="en-US" sz="2200" dirty="0"/>
              <a:t>邵逸夫</a:t>
            </a:r>
            <a:r>
              <a:rPr lang="zh-CN" altLang="en-US" sz="2200" dirty="0" smtClean="0"/>
              <a:t>科学馆报告厅隆重举行</a:t>
            </a:r>
            <a:r>
              <a:rPr lang="en-US" altLang="zh-CN" sz="2200" dirty="0" err="1" smtClean="0"/>
              <a:t>Adi</a:t>
            </a:r>
            <a:r>
              <a:rPr lang="en-US" altLang="zh-CN" sz="2200" dirty="0" smtClean="0"/>
              <a:t> Shamir</a:t>
            </a:r>
            <a:r>
              <a:rPr lang="zh-CN" altLang="en-US" sz="2200" dirty="0" smtClean="0"/>
              <a:t>教授山东大学名誉博士学位授予仪式暨主题演讲会</a:t>
            </a:r>
            <a:r>
              <a:rPr lang="en-US" altLang="zh-CN" sz="2200" dirty="0"/>
              <a:t>—</a:t>
            </a:r>
            <a:r>
              <a:rPr lang="zh-CN" altLang="en-US" sz="2200" dirty="0" smtClean="0"/>
              <a:t>“</a:t>
            </a:r>
            <a:r>
              <a:rPr lang="en-US" altLang="zh-CN" sz="2200" dirty="0" smtClean="0">
                <a:solidFill>
                  <a:srgbClr val="FF0000"/>
                </a:solidFill>
              </a:rPr>
              <a:t>How Cryptosystems Are Really Broken</a:t>
            </a:r>
            <a:r>
              <a:rPr lang="en-US" altLang="zh-CN" sz="2200" dirty="0" smtClean="0"/>
              <a:t>—</a:t>
            </a:r>
            <a:r>
              <a:rPr lang="zh-CN" altLang="en-US" sz="2200" dirty="0" smtClean="0"/>
              <a:t>如何真正破解密码系统”</a:t>
            </a:r>
          </a:p>
          <a:p>
            <a:endParaRPr lang="zh-CN" altLang="en-US" sz="20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126</a:t>
            </a:fld>
            <a:endParaRPr lang="en-US" altLang="zh-CN" dirty="0"/>
          </a:p>
        </p:txBody>
      </p:sp>
      <p:pic>
        <p:nvPicPr>
          <p:cNvPr id="7" name="内容占位符 8" descr="jzz20100528_4.jpg"/>
          <p:cNvPicPr>
            <a:picLocks noChangeAspect="1"/>
          </p:cNvPicPr>
          <p:nvPr/>
        </p:nvPicPr>
        <p:blipFill>
          <a:blip r:embed="rId2"/>
          <a:stretch>
            <a:fillRect/>
          </a:stretch>
        </p:blipFill>
        <p:spPr bwMode="auto">
          <a:xfrm>
            <a:off x="3276600" y="2438400"/>
            <a:ext cx="5715000" cy="3810000"/>
          </a:xfrm>
          <a:prstGeom prst="rect">
            <a:avLst/>
          </a:prstGeom>
          <a:noFill/>
          <a:ln w="9525">
            <a:noFill/>
            <a:miter lim="800000"/>
            <a:headEnd/>
            <a:tailEnd/>
          </a:ln>
          <a:effectLst/>
        </p:spPr>
      </p:pic>
      <p:pic>
        <p:nvPicPr>
          <p:cNvPr id="8" name="Picture 6"/>
          <p:cNvPicPr>
            <a:picLocks noChangeAspect="1" noChangeArrowheads="1"/>
          </p:cNvPicPr>
          <p:nvPr/>
        </p:nvPicPr>
        <p:blipFill>
          <a:blip r:embed="rId3"/>
          <a:srcRect/>
          <a:stretch>
            <a:fillRect/>
          </a:stretch>
        </p:blipFill>
        <p:spPr bwMode="auto">
          <a:xfrm>
            <a:off x="579120" y="2439988"/>
            <a:ext cx="3238500" cy="3959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127</a:t>
            </a:fld>
            <a:endParaRPr lang="en-US" altLang="zh-CN" dirty="0"/>
          </a:p>
        </p:txBody>
      </p:sp>
      <p:pic>
        <p:nvPicPr>
          <p:cNvPr id="7" name="Picture 2"/>
          <p:cNvPicPr>
            <a:picLocks noChangeAspect="1" noChangeArrowheads="1"/>
          </p:cNvPicPr>
          <p:nvPr/>
        </p:nvPicPr>
        <p:blipFill>
          <a:blip r:embed="rId2"/>
          <a:srcRect/>
          <a:stretch>
            <a:fillRect/>
          </a:stretch>
        </p:blipFill>
        <p:spPr bwMode="auto">
          <a:xfrm>
            <a:off x="1295400" y="1676400"/>
            <a:ext cx="6096000"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128</a:t>
            </a:fld>
            <a:endParaRPr lang="en-US" altLang="zh-CN" dirty="0"/>
          </a:p>
        </p:txBody>
      </p:sp>
      <p:pic>
        <p:nvPicPr>
          <p:cNvPr id="8" name="图片 7" descr="1176181268671.JPG"/>
          <p:cNvPicPr>
            <a:picLocks noChangeAspect="1"/>
          </p:cNvPicPr>
          <p:nvPr/>
        </p:nvPicPr>
        <p:blipFill>
          <a:blip r:embed="rId2"/>
          <a:stretch>
            <a:fillRect/>
          </a:stretch>
        </p:blipFill>
        <p:spPr>
          <a:xfrm>
            <a:off x="0" y="2571750"/>
            <a:ext cx="5715000" cy="4286250"/>
          </a:xfrm>
          <a:prstGeom prst="rect">
            <a:avLst/>
          </a:prstGeom>
        </p:spPr>
      </p:pic>
      <p:pic>
        <p:nvPicPr>
          <p:cNvPr id="7" name="内容占位符 6" descr="1176181249968.JPG"/>
          <p:cNvPicPr>
            <a:picLocks noGrp="1" noChangeAspect="1"/>
          </p:cNvPicPr>
          <p:nvPr>
            <p:ph idx="1"/>
          </p:nvPr>
        </p:nvPicPr>
        <p:blipFill>
          <a:blip r:embed="rId3"/>
          <a:stretch>
            <a:fillRect/>
          </a:stretch>
        </p:blipFill>
        <p:spPr>
          <a:xfrm>
            <a:off x="4267200" y="0"/>
            <a:ext cx="4876800" cy="3657600"/>
          </a:xfrm>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zh-CN" altLang="en-US" smtClean="0"/>
              <a:t>差分分析</a:t>
            </a:r>
          </a:p>
        </p:txBody>
      </p:sp>
      <p:sp>
        <p:nvSpPr>
          <p:cNvPr id="226307" name="Rectangle 3"/>
          <p:cNvSpPr>
            <a:spLocks noGrp="1" noChangeArrowheads="1"/>
          </p:cNvSpPr>
          <p:nvPr>
            <p:ph type="body" idx="1"/>
          </p:nvPr>
        </p:nvSpPr>
        <p:spPr>
          <a:xfrm>
            <a:off x="385763" y="1219200"/>
            <a:ext cx="8224837" cy="5105400"/>
          </a:xfrm>
        </p:spPr>
        <p:txBody>
          <a:bodyPr/>
          <a:lstStyle/>
          <a:p>
            <a:pPr>
              <a:lnSpc>
                <a:spcPct val="110000"/>
              </a:lnSpc>
            </a:pPr>
            <a:r>
              <a:rPr lang="zh-CN" altLang="en-US" sz="2400" dirty="0" smtClean="0">
                <a:solidFill>
                  <a:srgbClr val="FF0000"/>
                </a:solidFill>
                <a:latin typeface="Tahoma" pitchFamily="34" charset="0"/>
              </a:rPr>
              <a:t>首先说明：</a:t>
            </a:r>
            <a:r>
              <a:rPr lang="zh-CN" altLang="en-US" sz="2400" dirty="0" smtClean="0">
                <a:solidFill>
                  <a:srgbClr val="FF3300"/>
                </a:solidFill>
                <a:latin typeface="Tahoma" pitchFamily="34" charset="0"/>
              </a:rPr>
              <a:t/>
            </a:r>
            <a:br>
              <a:rPr lang="zh-CN" altLang="en-US" sz="2400" dirty="0" smtClean="0">
                <a:solidFill>
                  <a:srgbClr val="FF3300"/>
                </a:solidFill>
                <a:latin typeface="Tahoma" pitchFamily="34" charset="0"/>
              </a:rPr>
            </a:br>
            <a:r>
              <a:rPr lang="zh-CN" altLang="en-US" sz="2400" dirty="0" smtClean="0">
                <a:latin typeface="Tahoma" pitchFamily="34" charset="0"/>
              </a:rPr>
              <a:t>1. 对于</a:t>
            </a:r>
            <a:r>
              <a:rPr lang="en-US" altLang="zh-CN" sz="2400" dirty="0" smtClean="0">
                <a:latin typeface="Tahoma" pitchFamily="34" charset="0"/>
              </a:rPr>
              <a:t>DES</a:t>
            </a:r>
            <a:r>
              <a:rPr lang="zh-CN" altLang="en-US" sz="2400" dirty="0" smtClean="0">
                <a:latin typeface="Tahoma" pitchFamily="34" charset="0"/>
              </a:rPr>
              <a:t>的分析，可忽略初始置换</a:t>
            </a:r>
            <a:r>
              <a:rPr lang="en-US" altLang="zh-CN" sz="2400" dirty="0" smtClean="0">
                <a:latin typeface="Tahoma" pitchFamily="34" charset="0"/>
              </a:rPr>
              <a:t>IP</a:t>
            </a:r>
            <a:r>
              <a:rPr lang="zh-CN" altLang="en-US" sz="2400" dirty="0" smtClean="0">
                <a:latin typeface="Tahoma" pitchFamily="34" charset="0"/>
              </a:rPr>
              <a:t>和</a:t>
            </a:r>
            <a:r>
              <a:rPr lang="en-US" altLang="zh-CN" sz="2400" dirty="0" smtClean="0">
                <a:latin typeface="Tahoma" pitchFamily="34" charset="0"/>
              </a:rPr>
              <a:t>IP</a:t>
            </a:r>
            <a:r>
              <a:rPr lang="en-US" altLang="zh-CN" sz="2400" baseline="30000" dirty="0" smtClean="0">
                <a:latin typeface="Tahoma" pitchFamily="34" charset="0"/>
              </a:rPr>
              <a:t>-1</a:t>
            </a:r>
            <a:r>
              <a:rPr lang="en-US" altLang="zh-CN" sz="2400" dirty="0" smtClean="0">
                <a:latin typeface="Tahoma" pitchFamily="34" charset="0"/>
              </a:rPr>
              <a:t/>
            </a:r>
            <a:br>
              <a:rPr lang="en-US" altLang="zh-CN" sz="2400" dirty="0" smtClean="0">
                <a:latin typeface="Tahoma" pitchFamily="34" charset="0"/>
              </a:rPr>
            </a:br>
            <a:r>
              <a:rPr lang="en-US" altLang="zh-CN" sz="2400" dirty="0" smtClean="0">
                <a:latin typeface="Tahoma" pitchFamily="34" charset="0"/>
              </a:rPr>
              <a:t>2. </a:t>
            </a:r>
            <a:r>
              <a:rPr lang="zh-CN" altLang="en-US" sz="2400" dirty="0" smtClean="0">
                <a:latin typeface="Tahoma" pitchFamily="34" charset="0"/>
              </a:rPr>
              <a:t>对</a:t>
            </a:r>
            <a:r>
              <a:rPr lang="en-US" altLang="zh-CN" sz="2400" dirty="0" smtClean="0">
                <a:latin typeface="Tahoma" pitchFamily="34" charset="0"/>
              </a:rPr>
              <a:t>DES</a:t>
            </a:r>
            <a:r>
              <a:rPr lang="zh-CN" altLang="en-US" sz="2400" dirty="0" smtClean="0">
                <a:latin typeface="Tahoma" pitchFamily="34" charset="0"/>
              </a:rPr>
              <a:t>限制到</a:t>
            </a:r>
            <a:r>
              <a:rPr lang="en-US" altLang="zh-CN" sz="2400" dirty="0" smtClean="0">
                <a:latin typeface="Tahoma" pitchFamily="34" charset="0"/>
              </a:rPr>
              <a:t>n</a:t>
            </a:r>
            <a:r>
              <a:rPr lang="zh-CN" altLang="zh-CN" sz="2400" dirty="0" smtClean="0">
                <a:latin typeface="Tahoma" pitchFamily="34" charset="0"/>
              </a:rPr>
              <a:t>轮</a:t>
            </a:r>
            <a:r>
              <a:rPr lang="en-US" altLang="zh-CN" sz="2400" dirty="0" smtClean="0">
                <a:latin typeface="Tahoma" pitchFamily="34" charset="0"/>
              </a:rPr>
              <a:t>(n&lt;=16)</a:t>
            </a:r>
            <a:br>
              <a:rPr lang="en-US" altLang="zh-CN" sz="2400" dirty="0" smtClean="0">
                <a:latin typeface="Tahoma" pitchFamily="34" charset="0"/>
              </a:rPr>
            </a:br>
            <a:r>
              <a:rPr lang="en-US" altLang="zh-CN" sz="2400" dirty="0" smtClean="0">
                <a:latin typeface="Tahoma" pitchFamily="34" charset="0"/>
              </a:rPr>
              <a:t>3. </a:t>
            </a:r>
            <a:r>
              <a:rPr lang="zh-CN" altLang="en-US" sz="2400" dirty="0" smtClean="0">
                <a:latin typeface="Tahoma" pitchFamily="34" charset="0"/>
              </a:rPr>
              <a:t>以</a:t>
            </a:r>
            <a:r>
              <a:rPr lang="en-US" altLang="zh-CN" sz="2400" dirty="0" smtClean="0">
                <a:latin typeface="Tahoma" pitchFamily="34" charset="0"/>
              </a:rPr>
              <a:t>L</a:t>
            </a:r>
            <a:r>
              <a:rPr lang="en-US" altLang="zh-CN" sz="2400" baseline="-25000" dirty="0" smtClean="0">
                <a:latin typeface="Tahoma" pitchFamily="34" charset="0"/>
              </a:rPr>
              <a:t>0</a:t>
            </a:r>
            <a:r>
              <a:rPr lang="en-US" altLang="zh-CN" sz="2400" dirty="0" smtClean="0">
                <a:latin typeface="Tahoma" pitchFamily="34" charset="0"/>
              </a:rPr>
              <a:t>R</a:t>
            </a:r>
            <a:r>
              <a:rPr lang="en-US" altLang="zh-CN" sz="2400" baseline="-25000" dirty="0" smtClean="0">
                <a:latin typeface="Tahoma" pitchFamily="34" charset="0"/>
              </a:rPr>
              <a:t>0</a:t>
            </a:r>
            <a:r>
              <a:rPr lang="zh-CN" altLang="en-US" sz="2400" dirty="0" smtClean="0">
                <a:latin typeface="Tahoma" pitchFamily="34" charset="0"/>
              </a:rPr>
              <a:t>为明文，且以</a:t>
            </a:r>
            <a:r>
              <a:rPr lang="en-US" altLang="zh-CN" sz="2400" dirty="0" err="1" smtClean="0">
                <a:latin typeface="Tahoma" pitchFamily="34" charset="0"/>
              </a:rPr>
              <a:t>L</a:t>
            </a:r>
            <a:r>
              <a:rPr lang="en-US" altLang="zh-CN" sz="2400" baseline="-25000" dirty="0" err="1" smtClean="0">
                <a:latin typeface="Tahoma" pitchFamily="34" charset="0"/>
              </a:rPr>
              <a:t>n</a:t>
            </a:r>
            <a:r>
              <a:rPr lang="en-US" altLang="zh-CN" sz="2400" dirty="0" err="1" smtClean="0">
                <a:latin typeface="Tahoma" pitchFamily="34" charset="0"/>
              </a:rPr>
              <a:t>R</a:t>
            </a:r>
            <a:r>
              <a:rPr lang="en-US" altLang="zh-CN" sz="2400" baseline="-25000" dirty="0" err="1" smtClean="0">
                <a:latin typeface="Tahoma" pitchFamily="34" charset="0"/>
              </a:rPr>
              <a:t>n</a:t>
            </a:r>
            <a:r>
              <a:rPr lang="zh-CN" altLang="zh-CN" sz="2400" dirty="0" smtClean="0">
                <a:latin typeface="Tahoma" pitchFamily="34" charset="0"/>
              </a:rPr>
              <a:t>作为</a:t>
            </a:r>
            <a:r>
              <a:rPr lang="en-US" altLang="zh-CN" sz="2400" dirty="0" smtClean="0">
                <a:latin typeface="Tahoma" pitchFamily="34" charset="0"/>
              </a:rPr>
              <a:t>n</a:t>
            </a:r>
            <a:r>
              <a:rPr lang="zh-CN" altLang="zh-CN" sz="2400" dirty="0" smtClean="0">
                <a:latin typeface="Tahoma" pitchFamily="34" charset="0"/>
              </a:rPr>
              <a:t>轮</a:t>
            </a:r>
            <a:r>
              <a:rPr lang="en-US" altLang="zh-CN" sz="2400" dirty="0" smtClean="0">
                <a:latin typeface="Tahoma" pitchFamily="34" charset="0"/>
              </a:rPr>
              <a:t>DES</a:t>
            </a:r>
            <a:r>
              <a:rPr lang="zh-CN" altLang="zh-CN" sz="2400" dirty="0" smtClean="0">
                <a:latin typeface="Tahoma" pitchFamily="34" charset="0"/>
              </a:rPr>
              <a:t>的密文</a:t>
            </a:r>
            <a:br>
              <a:rPr lang="zh-CN" altLang="zh-CN" sz="2400" dirty="0" smtClean="0">
                <a:latin typeface="Tahoma" pitchFamily="34" charset="0"/>
              </a:rPr>
            </a:br>
            <a:r>
              <a:rPr lang="zh-CN" altLang="zh-CN" sz="2400" dirty="0" smtClean="0">
                <a:latin typeface="Tahoma" pitchFamily="34" charset="0"/>
              </a:rPr>
              <a:t>4. 对两个明文</a:t>
            </a:r>
            <a:r>
              <a:rPr lang="en-US" altLang="zh-CN" sz="2400" dirty="0" smtClean="0">
                <a:latin typeface="Tahoma" pitchFamily="34" charset="0"/>
              </a:rPr>
              <a:t>L</a:t>
            </a:r>
            <a:r>
              <a:rPr lang="en-US" altLang="zh-CN" sz="2400" baseline="-25000" dirty="0" smtClean="0">
                <a:latin typeface="Tahoma" pitchFamily="34" charset="0"/>
              </a:rPr>
              <a:t>0</a:t>
            </a:r>
            <a:r>
              <a:rPr lang="en-US" altLang="zh-CN" sz="2400" dirty="0" smtClean="0">
                <a:latin typeface="Tahoma" pitchFamily="34" charset="0"/>
              </a:rPr>
              <a:t>R</a:t>
            </a:r>
            <a:r>
              <a:rPr lang="en-US" altLang="zh-CN" sz="2400" baseline="-25000" dirty="0" smtClean="0">
                <a:latin typeface="Tahoma" pitchFamily="34" charset="0"/>
              </a:rPr>
              <a:t>0</a:t>
            </a:r>
            <a:r>
              <a:rPr lang="zh-CN" altLang="zh-CN" sz="2400" dirty="0" smtClean="0">
                <a:latin typeface="Tahoma" pitchFamily="34" charset="0"/>
              </a:rPr>
              <a:t>和</a:t>
            </a:r>
            <a:r>
              <a:rPr lang="en-US" altLang="zh-CN" sz="2400" dirty="0" smtClean="0">
                <a:latin typeface="Tahoma" pitchFamily="34" charset="0"/>
              </a:rPr>
              <a:t>L</a:t>
            </a:r>
            <a:r>
              <a:rPr lang="en-US" altLang="zh-CN" sz="2400" baseline="-25000" dirty="0" smtClean="0">
                <a:latin typeface="Tahoma" pitchFamily="34" charset="0"/>
              </a:rPr>
              <a:t>0</a:t>
            </a:r>
            <a:r>
              <a:rPr lang="en-US" altLang="zh-CN" sz="2400" baseline="30000" dirty="0" smtClean="0">
                <a:latin typeface="Tahoma" pitchFamily="34" charset="0"/>
              </a:rPr>
              <a:t>*</a:t>
            </a:r>
            <a:r>
              <a:rPr lang="en-US" altLang="zh-CN" sz="2400" dirty="0" smtClean="0">
                <a:latin typeface="Tahoma" pitchFamily="34" charset="0"/>
              </a:rPr>
              <a:t>R</a:t>
            </a:r>
            <a:r>
              <a:rPr lang="en-US" altLang="zh-CN" sz="2400" baseline="-25000" dirty="0" smtClean="0">
                <a:latin typeface="Tahoma" pitchFamily="34" charset="0"/>
              </a:rPr>
              <a:t>0</a:t>
            </a:r>
            <a:r>
              <a:rPr lang="en-US" altLang="zh-CN" sz="2400" baseline="30000" dirty="0" smtClean="0">
                <a:latin typeface="Tahoma" pitchFamily="34" charset="0"/>
              </a:rPr>
              <a:t>*</a:t>
            </a:r>
            <a:r>
              <a:rPr lang="en-US" altLang="zh-CN" sz="2400" dirty="0" smtClean="0">
                <a:latin typeface="Tahoma" pitchFamily="34" charset="0"/>
              </a:rPr>
              <a:t>，</a:t>
            </a:r>
            <a:r>
              <a:rPr lang="zh-CN" altLang="zh-CN" sz="2400" dirty="0" smtClean="0">
                <a:latin typeface="Tahoma" pitchFamily="34" charset="0"/>
              </a:rPr>
              <a:t>规定它们的异或值为</a:t>
            </a:r>
            <a:r>
              <a:rPr lang="en-US" altLang="zh-CN" sz="2400" dirty="0" smtClean="0">
                <a:latin typeface="Tahoma" pitchFamily="34" charset="0"/>
              </a:rPr>
              <a:t>L</a:t>
            </a:r>
            <a:r>
              <a:rPr lang="en-US" altLang="zh-CN" sz="2400" baseline="-25000" dirty="0" smtClean="0">
                <a:latin typeface="Tahoma" pitchFamily="34" charset="0"/>
              </a:rPr>
              <a:t>0</a:t>
            </a:r>
            <a:r>
              <a:rPr lang="en-US" altLang="zh-CN" sz="2400" dirty="0" smtClean="0">
                <a:latin typeface="Tahoma" pitchFamily="34" charset="0"/>
              </a:rPr>
              <a:t>´R</a:t>
            </a:r>
            <a:r>
              <a:rPr lang="en-US" altLang="zh-CN" sz="2400" baseline="-25000" dirty="0" smtClean="0">
                <a:latin typeface="Tahoma" pitchFamily="34" charset="0"/>
              </a:rPr>
              <a:t>0</a:t>
            </a:r>
            <a:r>
              <a:rPr lang="en-US" altLang="zh-CN" sz="2400" dirty="0" smtClean="0">
                <a:latin typeface="Tahoma" pitchFamily="34" charset="0"/>
              </a:rPr>
              <a:t>´ =L</a:t>
            </a:r>
            <a:r>
              <a:rPr lang="en-US" altLang="zh-CN" sz="2400" baseline="-25000" dirty="0" smtClean="0">
                <a:latin typeface="Tahoma" pitchFamily="34" charset="0"/>
              </a:rPr>
              <a:t>0</a:t>
            </a:r>
            <a:r>
              <a:rPr lang="en-US" altLang="zh-CN" sz="2400" dirty="0" smtClean="0">
                <a:latin typeface="Tahoma" pitchFamily="34" charset="0"/>
              </a:rPr>
              <a:t>R</a:t>
            </a:r>
            <a:r>
              <a:rPr lang="en-US" altLang="zh-CN" sz="2400" baseline="-25000" dirty="0" smtClean="0">
                <a:latin typeface="Tahoma" pitchFamily="34" charset="0"/>
              </a:rPr>
              <a:t>0</a:t>
            </a:r>
            <a:r>
              <a:rPr lang="en-US" altLang="zh-CN" sz="2400" dirty="0" smtClean="0">
                <a:latin typeface="Tahoma" pitchFamily="34" charset="0"/>
              </a:rPr>
              <a:t> </a:t>
            </a:r>
            <a:r>
              <a:rPr lang="en-US" altLang="zh-CN" sz="2400" dirty="0" smtClean="0">
                <a:latin typeface="Tahoma" pitchFamily="34" charset="0"/>
                <a:sym typeface="Symbol" pitchFamily="18" charset="2"/>
              </a:rPr>
              <a:t></a:t>
            </a:r>
            <a:r>
              <a:rPr lang="en-US" altLang="zh-CN" sz="2400" dirty="0" smtClean="0">
                <a:latin typeface="Tahoma" pitchFamily="34" charset="0"/>
              </a:rPr>
              <a:t> L</a:t>
            </a:r>
            <a:r>
              <a:rPr lang="en-US" altLang="zh-CN" sz="2400" baseline="-25000" dirty="0" smtClean="0">
                <a:latin typeface="Tahoma" pitchFamily="34" charset="0"/>
              </a:rPr>
              <a:t>0</a:t>
            </a:r>
            <a:r>
              <a:rPr lang="en-US" altLang="zh-CN" sz="2400" baseline="30000" dirty="0" smtClean="0">
                <a:latin typeface="Tahoma" pitchFamily="34" charset="0"/>
              </a:rPr>
              <a:t>*</a:t>
            </a:r>
            <a:r>
              <a:rPr lang="en-US" altLang="zh-CN" sz="2400" dirty="0" smtClean="0">
                <a:latin typeface="Tahoma" pitchFamily="34" charset="0"/>
              </a:rPr>
              <a:t>R</a:t>
            </a:r>
            <a:r>
              <a:rPr lang="en-US" altLang="zh-CN" sz="2400" baseline="-25000" dirty="0" smtClean="0">
                <a:latin typeface="Tahoma" pitchFamily="34" charset="0"/>
              </a:rPr>
              <a:t>0</a:t>
            </a:r>
            <a:r>
              <a:rPr lang="en-US" altLang="zh-CN" sz="2400" baseline="30000" dirty="0" smtClean="0">
                <a:latin typeface="Tahoma" pitchFamily="34" charset="0"/>
              </a:rPr>
              <a:t>*</a:t>
            </a:r>
            <a:r>
              <a:rPr lang="en-US" altLang="zh-CN" sz="2400" dirty="0" smtClean="0">
                <a:latin typeface="Tahoma" pitchFamily="34" charset="0"/>
              </a:rPr>
              <a:t>，</a:t>
            </a:r>
            <a:r>
              <a:rPr lang="zh-CN" altLang="zh-CN" sz="2400" dirty="0" smtClean="0">
                <a:latin typeface="Tahoma" pitchFamily="34" charset="0"/>
              </a:rPr>
              <a:t>整个讨论都使用撇号</a:t>
            </a:r>
            <a:br>
              <a:rPr lang="zh-CN" altLang="zh-CN" sz="2400" dirty="0" smtClean="0">
                <a:latin typeface="Tahoma" pitchFamily="34" charset="0"/>
              </a:rPr>
            </a:br>
            <a:r>
              <a:rPr lang="en-US" altLang="zh-CN" sz="2400" dirty="0" smtClean="0">
                <a:latin typeface="Tahoma" pitchFamily="34" charset="0"/>
              </a:rPr>
              <a:t>(</a:t>
            </a:r>
            <a:r>
              <a:rPr lang="zh-CN" altLang="zh-CN" sz="2400" dirty="0" smtClean="0">
                <a:latin typeface="Tahoma" pitchFamily="34" charset="0"/>
              </a:rPr>
              <a:t> </a:t>
            </a:r>
            <a:r>
              <a:rPr lang="zh-CN" altLang="en-US" sz="2400" dirty="0" smtClean="0">
                <a:latin typeface="Tahoma" pitchFamily="34" charset="0"/>
              </a:rPr>
              <a:t>´</a:t>
            </a:r>
            <a:r>
              <a:rPr lang="en-US" altLang="zh-CN" sz="2400" dirty="0" smtClean="0">
                <a:latin typeface="Tahoma" pitchFamily="34" charset="0"/>
              </a:rPr>
              <a:t>)</a:t>
            </a:r>
            <a:r>
              <a:rPr lang="zh-CN" altLang="zh-CN" sz="2400" dirty="0" smtClean="0">
                <a:latin typeface="Tahoma" pitchFamily="34" charset="0"/>
              </a:rPr>
              <a:t>表示两个比特串的异或值</a:t>
            </a:r>
            <a:endParaRPr lang="zh-CN" altLang="en-US" sz="2400" dirty="0" smtClean="0">
              <a:latin typeface="Tahoma" pitchFamily="34" charset="0"/>
            </a:endParaRPr>
          </a:p>
          <a:p>
            <a:pPr>
              <a:lnSpc>
                <a:spcPct val="110000"/>
              </a:lnSpc>
            </a:pPr>
            <a:r>
              <a:rPr lang="zh-CN" altLang="en-US" sz="2400" dirty="0" smtClean="0">
                <a:solidFill>
                  <a:srgbClr val="3333FF"/>
                </a:solidFill>
                <a:latin typeface="Tahoma" pitchFamily="34" charset="0"/>
              </a:rPr>
              <a:t>定义1：设</a:t>
            </a:r>
            <a:r>
              <a:rPr lang="en-US" altLang="zh-CN" sz="2400" dirty="0" err="1" smtClean="0">
                <a:solidFill>
                  <a:srgbClr val="3333FF"/>
                </a:solidFill>
                <a:latin typeface="Tahoma" pitchFamily="34" charset="0"/>
              </a:rPr>
              <a:t>S</a:t>
            </a:r>
            <a:r>
              <a:rPr lang="en-US" altLang="zh-CN" sz="2400" baseline="-25000" dirty="0" err="1" smtClean="0">
                <a:solidFill>
                  <a:srgbClr val="3333FF"/>
                </a:solidFill>
                <a:latin typeface="Tahoma" pitchFamily="34" charset="0"/>
              </a:rPr>
              <a:t>j</a:t>
            </a:r>
            <a:r>
              <a:rPr lang="zh-CN" altLang="zh-CN" sz="2400" dirty="0" smtClean="0">
                <a:solidFill>
                  <a:srgbClr val="3333FF"/>
                </a:solidFill>
                <a:latin typeface="Tahoma" pitchFamily="34" charset="0"/>
              </a:rPr>
              <a:t>是一个特定的</a:t>
            </a:r>
            <a:r>
              <a:rPr lang="en-US" altLang="zh-CN" sz="2400" dirty="0" smtClean="0">
                <a:solidFill>
                  <a:srgbClr val="3333FF"/>
                </a:solidFill>
                <a:latin typeface="Tahoma" pitchFamily="34" charset="0"/>
              </a:rPr>
              <a:t>S</a:t>
            </a:r>
            <a:r>
              <a:rPr lang="zh-CN" altLang="zh-CN" sz="2400" dirty="0" smtClean="0">
                <a:solidFill>
                  <a:srgbClr val="3333FF"/>
                </a:solidFill>
                <a:latin typeface="Tahoma" pitchFamily="34" charset="0"/>
              </a:rPr>
              <a:t>盒</a:t>
            </a:r>
            <a:r>
              <a:rPr lang="en-US" altLang="zh-CN" sz="2400" dirty="0" smtClean="0">
                <a:solidFill>
                  <a:srgbClr val="3333FF"/>
                </a:solidFill>
                <a:latin typeface="Tahoma" pitchFamily="34" charset="0"/>
              </a:rPr>
              <a:t>(</a:t>
            </a:r>
            <a:r>
              <a:rPr lang="zh-CN" altLang="zh-CN" sz="2400" dirty="0" smtClean="0">
                <a:solidFill>
                  <a:srgbClr val="3333FF"/>
                </a:solidFill>
                <a:latin typeface="Tahoma" pitchFamily="34" charset="0"/>
              </a:rPr>
              <a:t>1&lt;=</a:t>
            </a:r>
            <a:r>
              <a:rPr lang="en-US" altLang="zh-CN" sz="2400" dirty="0" smtClean="0">
                <a:solidFill>
                  <a:srgbClr val="3333FF"/>
                </a:solidFill>
                <a:latin typeface="Tahoma" pitchFamily="34" charset="0"/>
              </a:rPr>
              <a:t>j&lt;=8)，</a:t>
            </a:r>
            <a:r>
              <a:rPr lang="zh-CN" altLang="zh-CN" sz="2400" dirty="0" smtClean="0">
                <a:solidFill>
                  <a:srgbClr val="3333FF"/>
                </a:solidFill>
                <a:latin typeface="Tahoma" pitchFamily="34" charset="0"/>
              </a:rPr>
              <a:t>考虑长度为6的比特串的一个有序对</a:t>
            </a:r>
            <a:r>
              <a:rPr lang="en-US" altLang="zh-CN" sz="2400" dirty="0" smtClean="0">
                <a:solidFill>
                  <a:srgbClr val="3333FF"/>
                </a:solidFill>
                <a:latin typeface="Tahoma" pitchFamily="34" charset="0"/>
              </a:rPr>
              <a:t>(</a:t>
            </a:r>
            <a:r>
              <a:rPr lang="en-US" altLang="zh-CN" sz="2400" dirty="0" err="1" smtClean="0">
                <a:solidFill>
                  <a:srgbClr val="3333FF"/>
                </a:solidFill>
                <a:latin typeface="Tahoma" pitchFamily="34" charset="0"/>
              </a:rPr>
              <a:t>B</a:t>
            </a:r>
            <a:r>
              <a:rPr lang="en-US" altLang="zh-CN" sz="2400" baseline="-25000" dirty="0" err="1" smtClean="0">
                <a:solidFill>
                  <a:srgbClr val="3333FF"/>
                </a:solidFill>
                <a:latin typeface="Tahoma" pitchFamily="34" charset="0"/>
              </a:rPr>
              <a:t>j</a:t>
            </a:r>
            <a:r>
              <a:rPr lang="en-US" altLang="zh-CN" sz="2400" dirty="0" err="1" smtClean="0">
                <a:solidFill>
                  <a:srgbClr val="3333FF"/>
                </a:solidFill>
                <a:latin typeface="Tahoma" pitchFamily="34" charset="0"/>
              </a:rPr>
              <a:t>,B</a:t>
            </a:r>
            <a:r>
              <a:rPr lang="en-US" altLang="zh-CN" sz="2400" baseline="-25000" dirty="0" err="1" smtClean="0">
                <a:solidFill>
                  <a:srgbClr val="3333FF"/>
                </a:solidFill>
                <a:latin typeface="Tahoma" pitchFamily="34" charset="0"/>
              </a:rPr>
              <a:t>j</a:t>
            </a:r>
            <a:r>
              <a:rPr lang="en-US" altLang="zh-CN" sz="2400" baseline="30000" dirty="0" smtClean="0">
                <a:solidFill>
                  <a:srgbClr val="3333FF"/>
                </a:solidFill>
                <a:latin typeface="Tahoma" pitchFamily="34" charset="0"/>
              </a:rPr>
              <a:t>*</a:t>
            </a:r>
            <a:r>
              <a:rPr lang="en-US" altLang="zh-CN" sz="2400" dirty="0" smtClean="0">
                <a:solidFill>
                  <a:srgbClr val="3333FF"/>
                </a:solidFill>
                <a:latin typeface="Tahoma" pitchFamily="34" charset="0"/>
              </a:rPr>
              <a:t>),</a:t>
            </a:r>
            <a:r>
              <a:rPr lang="zh-CN" altLang="zh-CN" sz="2400" dirty="0" smtClean="0">
                <a:solidFill>
                  <a:srgbClr val="3333FF"/>
                </a:solidFill>
                <a:latin typeface="Tahoma" pitchFamily="34" charset="0"/>
              </a:rPr>
              <a:t>我们说</a:t>
            </a:r>
            <a:r>
              <a:rPr lang="en-US" altLang="zh-CN" sz="2400" dirty="0" err="1" smtClean="0">
                <a:solidFill>
                  <a:srgbClr val="3333FF"/>
                </a:solidFill>
                <a:latin typeface="Tahoma" pitchFamily="34" charset="0"/>
              </a:rPr>
              <a:t>S</a:t>
            </a:r>
            <a:r>
              <a:rPr lang="en-US" altLang="zh-CN" sz="2400" baseline="-25000" dirty="0" err="1" smtClean="0">
                <a:solidFill>
                  <a:srgbClr val="3333FF"/>
                </a:solidFill>
                <a:latin typeface="Tahoma" pitchFamily="34" charset="0"/>
              </a:rPr>
              <a:t>j</a:t>
            </a:r>
            <a:r>
              <a:rPr lang="zh-CN" altLang="zh-CN" sz="2400" dirty="0" smtClean="0">
                <a:solidFill>
                  <a:srgbClr val="3333FF"/>
                </a:solidFill>
                <a:latin typeface="Tahoma" pitchFamily="34" charset="0"/>
              </a:rPr>
              <a:t>的输入异或是</a:t>
            </a:r>
            <a:r>
              <a:rPr lang="en-US" altLang="zh-CN" sz="2400" dirty="0" err="1" smtClean="0">
                <a:solidFill>
                  <a:srgbClr val="3333FF"/>
                </a:solidFill>
                <a:latin typeface="Tahoma" pitchFamily="34" charset="0"/>
              </a:rPr>
              <a:t>B</a:t>
            </a:r>
            <a:r>
              <a:rPr lang="en-US" altLang="zh-CN" sz="2400" baseline="-25000" dirty="0" err="1" smtClean="0">
                <a:solidFill>
                  <a:srgbClr val="3333FF"/>
                </a:solidFill>
                <a:latin typeface="Tahoma" pitchFamily="34" charset="0"/>
              </a:rPr>
              <a:t>j</a:t>
            </a:r>
            <a:r>
              <a:rPr lang="en-US" altLang="zh-CN" sz="2400" dirty="0" smtClean="0">
                <a:solidFill>
                  <a:srgbClr val="3333FF"/>
                </a:solidFill>
                <a:latin typeface="Tahoma" pitchFamily="34" charset="0"/>
              </a:rPr>
              <a:t> </a:t>
            </a:r>
            <a:r>
              <a:rPr lang="en-US" altLang="zh-CN" sz="2400" dirty="0" smtClean="0">
                <a:solidFill>
                  <a:srgbClr val="3333FF"/>
                </a:solidFill>
                <a:latin typeface="Tahoma" pitchFamily="34" charset="0"/>
                <a:sym typeface="Symbol" pitchFamily="18" charset="2"/>
              </a:rPr>
              <a:t></a:t>
            </a:r>
            <a:r>
              <a:rPr lang="en-US" altLang="zh-CN" sz="2400" dirty="0" smtClean="0">
                <a:solidFill>
                  <a:srgbClr val="3333FF"/>
                </a:solidFill>
                <a:latin typeface="Tahoma" pitchFamily="34" charset="0"/>
              </a:rPr>
              <a:t> </a:t>
            </a:r>
            <a:r>
              <a:rPr lang="en-US" altLang="zh-CN" sz="2400" dirty="0" err="1" smtClean="0">
                <a:solidFill>
                  <a:srgbClr val="3333FF"/>
                </a:solidFill>
                <a:latin typeface="Tahoma" pitchFamily="34" charset="0"/>
              </a:rPr>
              <a:t>B</a:t>
            </a:r>
            <a:r>
              <a:rPr lang="en-US" altLang="zh-CN" sz="2400" baseline="-25000" dirty="0" err="1" smtClean="0">
                <a:solidFill>
                  <a:srgbClr val="3333FF"/>
                </a:solidFill>
                <a:latin typeface="Tahoma" pitchFamily="34" charset="0"/>
              </a:rPr>
              <a:t>j</a:t>
            </a:r>
            <a:r>
              <a:rPr lang="en-US" altLang="zh-CN" sz="2400" baseline="30000" dirty="0" smtClean="0">
                <a:solidFill>
                  <a:srgbClr val="3333FF"/>
                </a:solidFill>
                <a:latin typeface="Tahoma" pitchFamily="34" charset="0"/>
              </a:rPr>
              <a:t>*</a:t>
            </a:r>
            <a:r>
              <a:rPr lang="en-US" altLang="zh-CN" sz="2400" dirty="0" smtClean="0">
                <a:solidFill>
                  <a:srgbClr val="3333FF"/>
                </a:solidFill>
                <a:latin typeface="Tahoma" pitchFamily="34" charset="0"/>
              </a:rPr>
              <a:t>, </a:t>
            </a:r>
            <a:r>
              <a:rPr lang="zh-CN" altLang="zh-CN" sz="2400" dirty="0" smtClean="0">
                <a:solidFill>
                  <a:srgbClr val="3333FF"/>
                </a:solidFill>
                <a:latin typeface="Tahoma" pitchFamily="34" charset="0"/>
              </a:rPr>
              <a:t>输出异或是</a:t>
            </a:r>
            <a:r>
              <a:rPr lang="en-US" altLang="zh-CN" sz="2400" dirty="0" err="1" smtClean="0">
                <a:solidFill>
                  <a:srgbClr val="3333FF"/>
                </a:solidFill>
                <a:latin typeface="Tahoma" pitchFamily="34" charset="0"/>
              </a:rPr>
              <a:t>S</a:t>
            </a:r>
            <a:r>
              <a:rPr lang="en-US" altLang="zh-CN" sz="2400" baseline="-25000" dirty="0" err="1" smtClean="0">
                <a:solidFill>
                  <a:srgbClr val="3333FF"/>
                </a:solidFill>
                <a:latin typeface="Tahoma" pitchFamily="34" charset="0"/>
              </a:rPr>
              <a:t>j</a:t>
            </a:r>
            <a:r>
              <a:rPr lang="en-US" altLang="zh-CN" sz="2400" dirty="0" smtClean="0">
                <a:solidFill>
                  <a:srgbClr val="3333FF"/>
                </a:solidFill>
                <a:latin typeface="Tahoma" pitchFamily="34" charset="0"/>
              </a:rPr>
              <a:t>(</a:t>
            </a:r>
            <a:r>
              <a:rPr lang="en-US" altLang="zh-CN" sz="2400" dirty="0" err="1" smtClean="0">
                <a:solidFill>
                  <a:srgbClr val="3333FF"/>
                </a:solidFill>
                <a:latin typeface="Tahoma" pitchFamily="34" charset="0"/>
              </a:rPr>
              <a:t>B</a:t>
            </a:r>
            <a:r>
              <a:rPr lang="en-US" altLang="zh-CN" sz="2400" baseline="-25000" dirty="0" err="1" smtClean="0">
                <a:solidFill>
                  <a:srgbClr val="3333FF"/>
                </a:solidFill>
                <a:latin typeface="Tahoma" pitchFamily="34" charset="0"/>
              </a:rPr>
              <a:t>j</a:t>
            </a:r>
            <a:r>
              <a:rPr lang="en-US" altLang="zh-CN" sz="2400" dirty="0" smtClean="0">
                <a:solidFill>
                  <a:srgbClr val="3333FF"/>
                </a:solidFill>
                <a:latin typeface="Tahoma" pitchFamily="34" charset="0"/>
              </a:rPr>
              <a:t>) </a:t>
            </a:r>
            <a:r>
              <a:rPr lang="en-US" altLang="zh-CN" sz="2400" dirty="0" smtClean="0">
                <a:solidFill>
                  <a:srgbClr val="3333FF"/>
                </a:solidFill>
                <a:latin typeface="Tahoma" pitchFamily="34" charset="0"/>
                <a:sym typeface="Symbol" pitchFamily="18" charset="2"/>
              </a:rPr>
              <a:t></a:t>
            </a:r>
            <a:r>
              <a:rPr lang="en-US" altLang="zh-CN" sz="2400" dirty="0" smtClean="0">
                <a:solidFill>
                  <a:srgbClr val="3333FF"/>
                </a:solidFill>
                <a:latin typeface="Tahoma" pitchFamily="34" charset="0"/>
              </a:rPr>
              <a:t> </a:t>
            </a:r>
            <a:r>
              <a:rPr lang="en-US" altLang="zh-CN" sz="2400" dirty="0" err="1" smtClean="0">
                <a:solidFill>
                  <a:srgbClr val="3333FF"/>
                </a:solidFill>
                <a:latin typeface="Tahoma" pitchFamily="34" charset="0"/>
              </a:rPr>
              <a:t>S</a:t>
            </a:r>
            <a:r>
              <a:rPr lang="en-US" altLang="zh-CN" sz="2400" baseline="-25000" dirty="0" err="1" smtClean="0">
                <a:solidFill>
                  <a:srgbClr val="3333FF"/>
                </a:solidFill>
                <a:latin typeface="Tahoma" pitchFamily="34" charset="0"/>
              </a:rPr>
              <a:t>j</a:t>
            </a:r>
            <a:r>
              <a:rPr lang="en-US" altLang="zh-CN" sz="2400" dirty="0" smtClean="0">
                <a:solidFill>
                  <a:srgbClr val="3333FF"/>
                </a:solidFill>
                <a:latin typeface="Tahoma" pitchFamily="34" charset="0"/>
              </a:rPr>
              <a:t>(</a:t>
            </a:r>
            <a:r>
              <a:rPr lang="en-US" altLang="zh-CN" sz="2400" dirty="0" err="1" smtClean="0">
                <a:solidFill>
                  <a:srgbClr val="3333FF"/>
                </a:solidFill>
                <a:latin typeface="Tahoma" pitchFamily="34" charset="0"/>
              </a:rPr>
              <a:t>R</a:t>
            </a:r>
            <a:r>
              <a:rPr lang="en-US" altLang="zh-CN" sz="2400" baseline="-25000" dirty="0" err="1" smtClean="0">
                <a:solidFill>
                  <a:srgbClr val="3333FF"/>
                </a:solidFill>
                <a:latin typeface="Tahoma" pitchFamily="34" charset="0"/>
              </a:rPr>
              <a:t>j</a:t>
            </a:r>
            <a:r>
              <a:rPr lang="en-US" altLang="zh-CN" sz="2400" baseline="30000" dirty="0" smtClean="0">
                <a:solidFill>
                  <a:srgbClr val="3333FF"/>
                </a:solidFill>
                <a:latin typeface="Tahoma" pitchFamily="34" charset="0"/>
              </a:rPr>
              <a:t>*</a:t>
            </a:r>
            <a:r>
              <a:rPr lang="en-US" altLang="zh-CN" sz="2400" dirty="0" smtClean="0">
                <a:solidFill>
                  <a:srgbClr val="3333FF"/>
                </a:solidFill>
                <a:latin typeface="Tahoma" pitchFamily="34" charset="0"/>
              </a:rPr>
              <a:t>)</a:t>
            </a:r>
          </a:p>
          <a:p>
            <a:pPr>
              <a:lnSpc>
                <a:spcPct val="110000"/>
              </a:lnSpc>
            </a:pPr>
            <a:r>
              <a:rPr lang="zh-CN" altLang="zh-CN" sz="2400" dirty="0" smtClean="0">
                <a:solidFill>
                  <a:srgbClr val="FF3300"/>
                </a:solidFill>
                <a:latin typeface="Tahoma" pitchFamily="34" charset="0"/>
              </a:rPr>
              <a:t>注：输入异或是长度为6的比特串，输出异或是长度为4的比特串。</a:t>
            </a:r>
            <a:endParaRPr lang="zh-CN" altLang="en-US" sz="2400" dirty="0" smtClean="0">
              <a:solidFill>
                <a:srgbClr val="FF3300"/>
              </a:solidFill>
              <a:latin typeface="Tahoma"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3.png"/>
          <p:cNvPicPr>
            <a:picLocks noChangeAspect="1"/>
          </p:cNvPicPr>
          <p:nvPr/>
        </p:nvPicPr>
        <p:blipFill>
          <a:blip r:embed="rId2"/>
          <a:stretch>
            <a:fillRect/>
          </a:stretch>
        </p:blipFill>
        <p:spPr>
          <a:xfrm>
            <a:off x="0" y="-1"/>
            <a:ext cx="9144000" cy="6868783"/>
          </a:xfrm>
          <a:prstGeom prst="rect">
            <a:avLst/>
          </a:prstGeom>
        </p:spPr>
      </p:pic>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13</a:t>
            </a:fld>
            <a:endParaRPr lang="en-US" altLang="zh-CN" dirty="0"/>
          </a:p>
        </p:txBody>
      </p:sp>
      <p:sp>
        <p:nvSpPr>
          <p:cNvPr id="8" name="矩形 7"/>
          <p:cNvSpPr/>
          <p:nvPr/>
        </p:nvSpPr>
        <p:spPr bwMode="auto">
          <a:xfrm>
            <a:off x="1752600" y="914400"/>
            <a:ext cx="5943600" cy="3505200"/>
          </a:xfrm>
          <a:prstGeom prst="rect">
            <a:avLst/>
          </a:prstGeom>
          <a:noFill/>
          <a:ln w="38100" cap="flat" cmpd="sng" algn="ctr">
            <a:solidFill>
              <a:srgbClr val="7030A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154728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zh-CN" altLang="en-US" smtClean="0"/>
              <a:t>差分分析</a:t>
            </a:r>
          </a:p>
        </p:txBody>
      </p:sp>
      <p:sp>
        <p:nvSpPr>
          <p:cNvPr id="253955" name="Rectangle 3"/>
          <p:cNvSpPr>
            <a:spLocks noGrp="1" noChangeArrowheads="1"/>
          </p:cNvSpPr>
          <p:nvPr>
            <p:ph type="body" idx="1"/>
          </p:nvPr>
        </p:nvSpPr>
        <p:spPr>
          <a:xfrm>
            <a:off x="152400" y="1828800"/>
            <a:ext cx="8763000" cy="4800600"/>
          </a:xfrm>
        </p:spPr>
        <p:txBody>
          <a:bodyPr/>
          <a:lstStyle/>
          <a:p>
            <a:pPr>
              <a:lnSpc>
                <a:spcPct val="90000"/>
              </a:lnSpc>
            </a:pPr>
            <a:r>
              <a:rPr lang="zh-CN" altLang="zh-CN" sz="2400" dirty="0" smtClean="0">
                <a:latin typeface="Tahoma" pitchFamily="34" charset="0"/>
              </a:rPr>
              <a:t>定义2：对任何一个</a:t>
            </a:r>
            <a:r>
              <a:rPr lang="en-US" altLang="zh-CN" sz="2400" dirty="0" err="1" smtClean="0">
                <a:latin typeface="Tahoma" pitchFamily="34" charset="0"/>
              </a:rPr>
              <a:t>B</a:t>
            </a:r>
            <a:r>
              <a:rPr lang="en-US" altLang="zh-CN" sz="2400" baseline="-25000" dirty="0" err="1" smtClean="0">
                <a:latin typeface="Tahoma" pitchFamily="34" charset="0"/>
              </a:rPr>
              <a:t>j</a:t>
            </a:r>
            <a:r>
              <a:rPr lang="en-US" altLang="zh-CN" sz="2400" dirty="0" smtClean="0">
                <a:latin typeface="Tahoma" pitchFamily="34" charset="0"/>
              </a:rPr>
              <a:t>´</a:t>
            </a:r>
            <a:r>
              <a:rPr lang="en-US" altLang="zh-CN" sz="2400" dirty="0" smtClean="0">
                <a:latin typeface="Tahoma" pitchFamily="34" charset="0"/>
                <a:sym typeface="Symbol" pitchFamily="18" charset="2"/>
              </a:rPr>
              <a:t></a:t>
            </a:r>
            <a:r>
              <a:rPr lang="en-US" altLang="zh-CN" sz="2400" dirty="0" smtClean="0">
                <a:latin typeface="Tahoma" pitchFamily="34" charset="0"/>
              </a:rPr>
              <a:t>(Z</a:t>
            </a:r>
            <a:r>
              <a:rPr lang="en-US" altLang="zh-CN" sz="2400" baseline="-25000" dirty="0" smtClean="0">
                <a:latin typeface="Tahoma" pitchFamily="34" charset="0"/>
              </a:rPr>
              <a:t>2</a:t>
            </a:r>
            <a:r>
              <a:rPr lang="en-US" altLang="zh-CN" sz="2400" dirty="0" smtClean="0">
                <a:latin typeface="Tahoma" pitchFamily="34" charset="0"/>
              </a:rPr>
              <a:t>)</a:t>
            </a:r>
            <a:r>
              <a:rPr lang="en-US" altLang="zh-CN" sz="2400" baseline="30000" dirty="0" smtClean="0">
                <a:latin typeface="Tahoma" pitchFamily="34" charset="0"/>
              </a:rPr>
              <a:t>6</a:t>
            </a:r>
            <a:r>
              <a:rPr lang="en-US" altLang="zh-CN" sz="2400" dirty="0" smtClean="0">
                <a:latin typeface="Tahoma" pitchFamily="34" charset="0"/>
              </a:rPr>
              <a:t>= {a</a:t>
            </a:r>
            <a:r>
              <a:rPr lang="en-US" altLang="zh-CN" sz="2400" baseline="-25000" dirty="0" smtClean="0">
                <a:latin typeface="Tahoma" pitchFamily="34" charset="0"/>
              </a:rPr>
              <a:t>0</a:t>
            </a:r>
            <a:r>
              <a:rPr lang="en-US" altLang="zh-CN" sz="2400" dirty="0" smtClean="0">
                <a:latin typeface="Tahoma" pitchFamily="34" charset="0"/>
              </a:rPr>
              <a:t>,a</a:t>
            </a:r>
            <a:r>
              <a:rPr lang="en-US" altLang="zh-CN" sz="2400" baseline="-25000" dirty="0" smtClean="0">
                <a:latin typeface="Tahoma" pitchFamily="34" charset="0"/>
              </a:rPr>
              <a:t>1</a:t>
            </a:r>
            <a:r>
              <a:rPr lang="en-US" altLang="zh-CN" sz="2400" dirty="0" smtClean="0">
                <a:latin typeface="Tahoma" pitchFamily="34" charset="0"/>
              </a:rPr>
              <a:t>,a</a:t>
            </a:r>
            <a:r>
              <a:rPr lang="en-US" altLang="zh-CN" sz="2400" baseline="-25000" dirty="0" smtClean="0">
                <a:latin typeface="Tahoma" pitchFamily="34" charset="0"/>
              </a:rPr>
              <a:t>2</a:t>
            </a:r>
            <a:r>
              <a:rPr lang="en-US" altLang="zh-CN" sz="2400" dirty="0" smtClean="0">
                <a:latin typeface="Tahoma" pitchFamily="34" charset="0"/>
              </a:rPr>
              <a:t>,a</a:t>
            </a:r>
            <a:r>
              <a:rPr lang="en-US" altLang="zh-CN" sz="2400" baseline="-25000" dirty="0" smtClean="0">
                <a:latin typeface="Tahoma" pitchFamily="34" charset="0"/>
              </a:rPr>
              <a:t>3</a:t>
            </a:r>
            <a:r>
              <a:rPr lang="en-US" altLang="zh-CN" sz="2400" dirty="0" smtClean="0">
                <a:latin typeface="Tahoma" pitchFamily="34" charset="0"/>
              </a:rPr>
              <a:t>,a</a:t>
            </a:r>
            <a:r>
              <a:rPr lang="en-US" altLang="zh-CN" sz="2400" baseline="-25000" dirty="0" smtClean="0">
                <a:latin typeface="Tahoma" pitchFamily="34" charset="0"/>
              </a:rPr>
              <a:t>4</a:t>
            </a:r>
            <a:r>
              <a:rPr lang="en-US" altLang="zh-CN" sz="2400" dirty="0" smtClean="0">
                <a:latin typeface="Tahoma" pitchFamily="34" charset="0"/>
              </a:rPr>
              <a:t>,a</a:t>
            </a:r>
            <a:r>
              <a:rPr lang="en-US" altLang="zh-CN" sz="2400" baseline="-25000" dirty="0" smtClean="0">
                <a:latin typeface="Tahoma" pitchFamily="34" charset="0"/>
              </a:rPr>
              <a:t>5</a:t>
            </a:r>
            <a:r>
              <a:rPr lang="en-US" altLang="zh-CN" sz="2400" dirty="0" smtClean="0">
                <a:latin typeface="Tahoma" pitchFamily="34" charset="0"/>
              </a:rPr>
              <a:t>|a</a:t>
            </a:r>
            <a:r>
              <a:rPr lang="en-US" altLang="zh-CN" sz="2400" baseline="-25000" dirty="0" smtClean="0">
                <a:latin typeface="Tahoma" pitchFamily="34" charset="0"/>
              </a:rPr>
              <a:t>j</a:t>
            </a:r>
            <a:r>
              <a:rPr lang="en-US" altLang="zh-CN" sz="2400" dirty="0" smtClean="0">
                <a:latin typeface="Tahoma" pitchFamily="34" charset="0"/>
              </a:rPr>
              <a:t>∈ {0,1}}，</a:t>
            </a:r>
            <a:r>
              <a:rPr lang="zh-CN" altLang="en-US" sz="2400" dirty="0" smtClean="0">
                <a:latin typeface="Tahoma" pitchFamily="34" charset="0"/>
              </a:rPr>
              <a:t>定义集合△</a:t>
            </a:r>
            <a:r>
              <a:rPr lang="en-US" altLang="zh-CN" sz="2400" dirty="0" smtClean="0">
                <a:latin typeface="Tahoma" pitchFamily="34" charset="0"/>
              </a:rPr>
              <a:t>(</a:t>
            </a:r>
            <a:r>
              <a:rPr lang="en-US" altLang="zh-CN" sz="2400" dirty="0" err="1" smtClean="0">
                <a:latin typeface="Tahoma" pitchFamily="34" charset="0"/>
              </a:rPr>
              <a:t>B</a:t>
            </a:r>
            <a:r>
              <a:rPr lang="en-US" altLang="zh-CN" sz="2400" baseline="-25000" dirty="0" err="1" smtClean="0">
                <a:latin typeface="Tahoma" pitchFamily="34" charset="0"/>
              </a:rPr>
              <a:t>j</a:t>
            </a:r>
            <a:r>
              <a:rPr lang="en-US" altLang="zh-CN" sz="2400" dirty="0" smtClean="0">
                <a:latin typeface="Tahoma" pitchFamily="34" charset="0"/>
              </a:rPr>
              <a:t>´)</a:t>
            </a:r>
            <a:r>
              <a:rPr lang="zh-CN" altLang="en-US" sz="2400" dirty="0" smtClean="0">
                <a:latin typeface="Tahoma" pitchFamily="34" charset="0"/>
              </a:rPr>
              <a:t>是由输入异或为</a:t>
            </a:r>
            <a:r>
              <a:rPr lang="en-US" altLang="zh-CN" sz="2400" dirty="0" err="1" smtClean="0">
                <a:latin typeface="Tahoma" pitchFamily="34" charset="0"/>
              </a:rPr>
              <a:t>B</a:t>
            </a:r>
            <a:r>
              <a:rPr lang="en-US" altLang="zh-CN" sz="2400" baseline="-25000" dirty="0" err="1" smtClean="0">
                <a:latin typeface="Tahoma" pitchFamily="34" charset="0"/>
              </a:rPr>
              <a:t>j</a:t>
            </a:r>
            <a:r>
              <a:rPr lang="en-US" altLang="zh-CN" sz="2400" dirty="0" smtClean="0">
                <a:latin typeface="Tahoma" pitchFamily="34" charset="0"/>
              </a:rPr>
              <a:t>´</a:t>
            </a:r>
            <a:r>
              <a:rPr lang="zh-CN" altLang="en-US" sz="2400" dirty="0" smtClean="0">
                <a:latin typeface="Tahoma" pitchFamily="34" charset="0"/>
              </a:rPr>
              <a:t>的有序对</a:t>
            </a:r>
            <a:r>
              <a:rPr lang="en-US" altLang="zh-CN" sz="2400" dirty="0" smtClean="0">
                <a:latin typeface="Tahoma" pitchFamily="34" charset="0"/>
              </a:rPr>
              <a:t>(</a:t>
            </a:r>
            <a:r>
              <a:rPr lang="en-US" altLang="zh-CN" sz="2400" dirty="0" err="1" smtClean="0">
                <a:latin typeface="Tahoma" pitchFamily="34" charset="0"/>
              </a:rPr>
              <a:t>B</a:t>
            </a:r>
            <a:r>
              <a:rPr lang="en-US" altLang="zh-CN" sz="2400" baseline="-25000" dirty="0" err="1" smtClean="0">
                <a:latin typeface="Tahoma" pitchFamily="34" charset="0"/>
              </a:rPr>
              <a:t>j</a:t>
            </a:r>
            <a:r>
              <a:rPr lang="en-US" altLang="zh-CN" sz="2400" dirty="0" err="1" smtClean="0">
                <a:latin typeface="Tahoma" pitchFamily="34" charset="0"/>
              </a:rPr>
              <a:t>,B</a:t>
            </a:r>
            <a:r>
              <a:rPr lang="en-US" altLang="zh-CN" sz="2400" baseline="-25000" dirty="0" err="1" smtClean="0">
                <a:latin typeface="Tahoma" pitchFamily="34" charset="0"/>
              </a:rPr>
              <a:t>j</a:t>
            </a:r>
            <a:r>
              <a:rPr lang="en-US" altLang="zh-CN" sz="2400" baseline="30000" dirty="0" smtClean="0">
                <a:latin typeface="Tahoma" pitchFamily="34" charset="0"/>
              </a:rPr>
              <a:t>*</a:t>
            </a:r>
            <a:r>
              <a:rPr lang="en-US" altLang="zh-CN" sz="2400" dirty="0" smtClean="0">
                <a:latin typeface="Tahoma" pitchFamily="34" charset="0"/>
              </a:rPr>
              <a:t>)</a:t>
            </a:r>
            <a:r>
              <a:rPr lang="zh-CN" altLang="en-US" sz="2400" dirty="0" smtClean="0">
                <a:latin typeface="Tahoma" pitchFamily="34" charset="0"/>
              </a:rPr>
              <a:t>组成。</a:t>
            </a:r>
          </a:p>
          <a:p>
            <a:pPr>
              <a:lnSpc>
                <a:spcPct val="90000"/>
              </a:lnSpc>
            </a:pPr>
            <a:r>
              <a:rPr lang="zh-CN" altLang="en-US" sz="2400" dirty="0" smtClean="0">
                <a:latin typeface="Tahoma" pitchFamily="34" charset="0"/>
              </a:rPr>
              <a:t>注1</a:t>
            </a:r>
            <a:r>
              <a:rPr lang="zh-CN" altLang="en-US" sz="2400" baseline="30000" dirty="0" smtClean="0">
                <a:latin typeface="Tahoma" pitchFamily="34" charset="0"/>
              </a:rPr>
              <a:t>*</a:t>
            </a:r>
            <a:r>
              <a:rPr lang="zh-CN" altLang="en-US" sz="2400" dirty="0" smtClean="0">
                <a:latin typeface="Tahoma" pitchFamily="34" charset="0"/>
              </a:rPr>
              <a:t>. 对比特串</a:t>
            </a:r>
            <a:r>
              <a:rPr lang="en-US" altLang="zh-CN" sz="2400" dirty="0" err="1" smtClean="0">
                <a:latin typeface="Tahoma" pitchFamily="34" charset="0"/>
              </a:rPr>
              <a:t>B</a:t>
            </a:r>
            <a:r>
              <a:rPr lang="en-US" altLang="zh-CN" sz="2400" baseline="-25000" dirty="0" err="1" smtClean="0">
                <a:latin typeface="Tahoma" pitchFamily="34" charset="0"/>
              </a:rPr>
              <a:t>j</a:t>
            </a:r>
            <a:r>
              <a:rPr lang="en-US" altLang="zh-CN" sz="2400" dirty="0" smtClean="0">
                <a:latin typeface="Tahoma" pitchFamily="34" charset="0"/>
              </a:rPr>
              <a:t>´</a:t>
            </a:r>
            <a:r>
              <a:rPr lang="zh-CN" altLang="en-US" sz="2400" dirty="0" smtClean="0">
                <a:latin typeface="Tahoma" pitchFamily="34" charset="0"/>
              </a:rPr>
              <a:t>来说，集合△</a:t>
            </a:r>
            <a:r>
              <a:rPr lang="en-US" altLang="zh-CN" sz="2400" dirty="0" smtClean="0">
                <a:latin typeface="Tahoma" pitchFamily="34" charset="0"/>
              </a:rPr>
              <a:t>(</a:t>
            </a:r>
            <a:r>
              <a:rPr lang="en-US" altLang="zh-CN" sz="2400" dirty="0" err="1" smtClean="0">
                <a:latin typeface="Tahoma" pitchFamily="34" charset="0"/>
              </a:rPr>
              <a:t>B</a:t>
            </a:r>
            <a:r>
              <a:rPr lang="en-US" altLang="zh-CN" sz="2400" baseline="-25000" dirty="0" err="1" smtClean="0">
                <a:latin typeface="Tahoma" pitchFamily="34" charset="0"/>
              </a:rPr>
              <a:t>j</a:t>
            </a:r>
            <a:r>
              <a:rPr lang="en-US" altLang="zh-CN" sz="2400" dirty="0" smtClean="0">
                <a:latin typeface="Tahoma" pitchFamily="34" charset="0"/>
              </a:rPr>
              <a:t>´)</a:t>
            </a:r>
            <a:r>
              <a:rPr lang="zh-CN" altLang="en-US" sz="2400" dirty="0" smtClean="0">
                <a:latin typeface="Tahoma" pitchFamily="34" charset="0"/>
              </a:rPr>
              <a:t>包含2</a:t>
            </a:r>
            <a:r>
              <a:rPr lang="zh-CN" altLang="en-US" sz="2400" baseline="30000" dirty="0" smtClean="0">
                <a:latin typeface="Tahoma" pitchFamily="34" charset="0"/>
              </a:rPr>
              <a:t>6</a:t>
            </a:r>
            <a:r>
              <a:rPr lang="zh-CN" altLang="en-US" sz="2400" dirty="0" smtClean="0">
                <a:latin typeface="Tahoma" pitchFamily="34" charset="0"/>
              </a:rPr>
              <a:t>=64个有序对元素。有 </a:t>
            </a:r>
          </a:p>
          <a:p>
            <a:pPr>
              <a:lnSpc>
                <a:spcPct val="90000"/>
              </a:lnSpc>
              <a:buFontTx/>
              <a:buNone/>
            </a:pPr>
            <a:r>
              <a:rPr lang="zh-CN" altLang="en-US" sz="2400" dirty="0" smtClean="0">
                <a:latin typeface="Tahoma" pitchFamily="34" charset="0"/>
              </a:rPr>
              <a:t>        △</a:t>
            </a:r>
            <a:r>
              <a:rPr lang="en-US" altLang="zh-CN" sz="2400" dirty="0" smtClean="0">
                <a:latin typeface="Tahoma" pitchFamily="34" charset="0"/>
              </a:rPr>
              <a:t>(</a:t>
            </a:r>
            <a:r>
              <a:rPr lang="en-US" altLang="zh-CN" sz="2400" dirty="0" err="1" smtClean="0">
                <a:latin typeface="Tahoma" pitchFamily="34" charset="0"/>
              </a:rPr>
              <a:t>B</a:t>
            </a:r>
            <a:r>
              <a:rPr lang="en-US" altLang="zh-CN" sz="2400" baseline="-25000" dirty="0" err="1" smtClean="0">
                <a:latin typeface="Tahoma" pitchFamily="34" charset="0"/>
              </a:rPr>
              <a:t>j</a:t>
            </a:r>
            <a:r>
              <a:rPr lang="en-US" altLang="zh-CN" sz="2400" dirty="0" smtClean="0">
                <a:latin typeface="Tahoma" pitchFamily="34" charset="0"/>
              </a:rPr>
              <a:t>´)={(</a:t>
            </a:r>
            <a:r>
              <a:rPr lang="en-US" altLang="zh-CN" sz="2400" dirty="0" err="1" smtClean="0">
                <a:latin typeface="Tahoma" pitchFamily="34" charset="0"/>
              </a:rPr>
              <a:t>B</a:t>
            </a:r>
            <a:r>
              <a:rPr lang="en-US" altLang="zh-CN" sz="2400" baseline="-25000" dirty="0" err="1" smtClean="0">
                <a:latin typeface="Tahoma" pitchFamily="34" charset="0"/>
              </a:rPr>
              <a:t>j</a:t>
            </a:r>
            <a:r>
              <a:rPr lang="en-US" altLang="zh-CN" sz="2400" dirty="0" err="1" smtClean="0">
                <a:latin typeface="Tahoma" pitchFamily="34" charset="0"/>
              </a:rPr>
              <a:t>,B</a:t>
            </a:r>
            <a:r>
              <a:rPr lang="en-US" altLang="zh-CN" sz="2400" baseline="-25000" dirty="0" err="1" smtClean="0">
                <a:latin typeface="Tahoma" pitchFamily="34" charset="0"/>
              </a:rPr>
              <a:t>j</a:t>
            </a:r>
            <a:r>
              <a:rPr lang="en-US" altLang="zh-CN" sz="2400" dirty="0" smtClean="0">
                <a:latin typeface="Tahoma" pitchFamily="34" charset="0"/>
              </a:rPr>
              <a:t> </a:t>
            </a:r>
            <a:r>
              <a:rPr lang="en-US" altLang="zh-CN" sz="2400" dirty="0" smtClean="0">
                <a:latin typeface="Tahoma" pitchFamily="34" charset="0"/>
                <a:sym typeface="Symbol" pitchFamily="18" charset="2"/>
              </a:rPr>
              <a:t></a:t>
            </a:r>
            <a:r>
              <a:rPr lang="en-US" altLang="zh-CN" sz="2400" dirty="0" smtClean="0">
                <a:latin typeface="Tahoma" pitchFamily="34" charset="0"/>
              </a:rPr>
              <a:t> </a:t>
            </a:r>
            <a:r>
              <a:rPr lang="en-US" altLang="zh-CN" sz="2400" dirty="0" err="1" smtClean="0">
                <a:latin typeface="Tahoma" pitchFamily="34" charset="0"/>
              </a:rPr>
              <a:t>B</a:t>
            </a:r>
            <a:r>
              <a:rPr lang="en-US" altLang="zh-CN" sz="2400" baseline="-25000" dirty="0" err="1" smtClean="0">
                <a:latin typeface="Tahoma" pitchFamily="34" charset="0"/>
              </a:rPr>
              <a:t>j</a:t>
            </a:r>
            <a:r>
              <a:rPr lang="en-US" altLang="zh-CN" sz="2400" dirty="0" smtClean="0">
                <a:latin typeface="Tahoma" pitchFamily="34" charset="0"/>
              </a:rPr>
              <a:t>´)| </a:t>
            </a:r>
            <a:r>
              <a:rPr lang="en-US" altLang="zh-CN" sz="2400" dirty="0" err="1" smtClean="0">
                <a:latin typeface="Tahoma" pitchFamily="34" charset="0"/>
              </a:rPr>
              <a:t>B</a:t>
            </a:r>
            <a:r>
              <a:rPr lang="en-US" altLang="zh-CN" sz="2400" baseline="-25000" dirty="0" err="1" smtClean="0">
                <a:latin typeface="Tahoma" pitchFamily="34" charset="0"/>
              </a:rPr>
              <a:t>j</a:t>
            </a:r>
            <a:r>
              <a:rPr lang="en-US" altLang="zh-CN" sz="2400" dirty="0" smtClean="0">
                <a:latin typeface="Tahoma" pitchFamily="34" charset="0"/>
              </a:rPr>
              <a:t> ∈(Z</a:t>
            </a:r>
            <a:r>
              <a:rPr lang="en-US" altLang="zh-CN" sz="2400" baseline="-25000" dirty="0" smtClean="0">
                <a:latin typeface="Tahoma" pitchFamily="34" charset="0"/>
              </a:rPr>
              <a:t>2</a:t>
            </a:r>
            <a:r>
              <a:rPr lang="en-US" altLang="zh-CN" sz="2400" dirty="0" smtClean="0">
                <a:latin typeface="Tahoma" pitchFamily="34" charset="0"/>
              </a:rPr>
              <a:t>)</a:t>
            </a:r>
            <a:r>
              <a:rPr lang="en-US" altLang="zh-CN" sz="2400" baseline="30000" dirty="0" smtClean="0">
                <a:latin typeface="Tahoma" pitchFamily="34" charset="0"/>
              </a:rPr>
              <a:t>6</a:t>
            </a:r>
            <a:r>
              <a:rPr lang="en-US" altLang="zh-CN" sz="2400" dirty="0" smtClean="0">
                <a:latin typeface="Tahoma" pitchFamily="34" charset="0"/>
              </a:rPr>
              <a:t>}</a:t>
            </a:r>
          </a:p>
          <a:p>
            <a:pPr>
              <a:lnSpc>
                <a:spcPct val="90000"/>
              </a:lnSpc>
            </a:pPr>
            <a:r>
              <a:rPr lang="zh-CN" altLang="en-US" sz="2400" dirty="0" smtClean="0">
                <a:latin typeface="Tahoma" pitchFamily="34" charset="0"/>
              </a:rPr>
              <a:t>注2</a:t>
            </a:r>
            <a:r>
              <a:rPr lang="zh-CN" altLang="en-US" sz="2400" baseline="30000" dirty="0" smtClean="0">
                <a:latin typeface="Tahoma" pitchFamily="34" charset="0"/>
              </a:rPr>
              <a:t>*</a:t>
            </a:r>
            <a:r>
              <a:rPr lang="zh-CN" altLang="en-US" sz="2400" dirty="0" smtClean="0">
                <a:latin typeface="Tahoma" pitchFamily="34" charset="0"/>
              </a:rPr>
              <a:t>. 对△</a:t>
            </a:r>
            <a:r>
              <a:rPr lang="en-US" altLang="zh-CN" sz="2400" dirty="0" smtClean="0">
                <a:latin typeface="Tahoma" pitchFamily="34" charset="0"/>
              </a:rPr>
              <a:t>(</a:t>
            </a:r>
            <a:r>
              <a:rPr lang="en-US" altLang="zh-CN" sz="2400" dirty="0" err="1" smtClean="0">
                <a:latin typeface="Tahoma" pitchFamily="34" charset="0"/>
              </a:rPr>
              <a:t>B</a:t>
            </a:r>
            <a:r>
              <a:rPr lang="en-US" altLang="zh-CN" sz="2400" baseline="-25000" dirty="0" err="1" smtClean="0">
                <a:latin typeface="Tahoma" pitchFamily="34" charset="0"/>
              </a:rPr>
              <a:t>j</a:t>
            </a:r>
            <a:r>
              <a:rPr lang="en-US" altLang="zh-CN" sz="2400" dirty="0" smtClean="0">
                <a:latin typeface="Tahoma" pitchFamily="34" charset="0"/>
              </a:rPr>
              <a:t>´)</a:t>
            </a:r>
            <a:r>
              <a:rPr lang="zh-CN" altLang="en-US" sz="2400" dirty="0" smtClean="0">
                <a:latin typeface="Tahoma" pitchFamily="34" charset="0"/>
              </a:rPr>
              <a:t>中的每一对，我们能计算出</a:t>
            </a:r>
            <a:r>
              <a:rPr lang="en-US" altLang="zh-CN" sz="2400" dirty="0" err="1" smtClean="0">
                <a:latin typeface="Tahoma" pitchFamily="34" charset="0"/>
              </a:rPr>
              <a:t>S</a:t>
            </a:r>
            <a:r>
              <a:rPr lang="en-US" altLang="zh-CN" sz="2400" baseline="-25000" dirty="0" err="1" smtClean="0">
                <a:latin typeface="Tahoma" pitchFamily="34" charset="0"/>
              </a:rPr>
              <a:t>j</a:t>
            </a:r>
            <a:r>
              <a:rPr lang="zh-CN" altLang="en-US" sz="2400" dirty="0" smtClean="0">
                <a:latin typeface="Tahoma" pitchFamily="34" charset="0"/>
              </a:rPr>
              <a:t>的输出异或，同时用表列出结果的分布。</a:t>
            </a:r>
            <a:br>
              <a:rPr lang="zh-CN" altLang="en-US" sz="2400" dirty="0" smtClean="0">
                <a:latin typeface="Tahoma" pitchFamily="34" charset="0"/>
              </a:rPr>
            </a:br>
            <a:r>
              <a:rPr lang="zh-CN" altLang="en-US" sz="2400" dirty="0" smtClean="0">
                <a:latin typeface="Tahoma" pitchFamily="34" charset="0"/>
              </a:rPr>
              <a:t>      64个输入异或，它们经</a:t>
            </a:r>
            <a:r>
              <a:rPr lang="en-US" altLang="zh-CN" sz="2400" dirty="0" err="1" smtClean="0">
                <a:latin typeface="Tahoma" pitchFamily="34" charset="0"/>
              </a:rPr>
              <a:t>S</a:t>
            </a:r>
            <a:r>
              <a:rPr lang="en-US" altLang="zh-CN" sz="2400" baseline="-25000" dirty="0" err="1" smtClean="0">
                <a:latin typeface="Tahoma" pitchFamily="34" charset="0"/>
              </a:rPr>
              <a:t>j</a:t>
            </a:r>
            <a:r>
              <a:rPr lang="zh-CN" altLang="en-US" sz="2400" dirty="0" smtClean="0">
                <a:latin typeface="Tahoma" pitchFamily="34" charset="0"/>
              </a:rPr>
              <a:t>的输出分布在2</a:t>
            </a:r>
            <a:r>
              <a:rPr lang="zh-CN" altLang="en-US" sz="2400" baseline="30000" dirty="0" smtClean="0">
                <a:latin typeface="Tahoma" pitchFamily="34" charset="0"/>
              </a:rPr>
              <a:t>4</a:t>
            </a:r>
            <a:r>
              <a:rPr lang="zh-CN" altLang="en-US" sz="2400" dirty="0" smtClean="0">
                <a:latin typeface="Tahoma" pitchFamily="34" charset="0"/>
              </a:rPr>
              <a:t>=16种可能值之中，这些分布的非均匀性，就是攻击</a:t>
            </a:r>
            <a:r>
              <a:rPr lang="en-US" altLang="zh-CN" sz="2400" dirty="0" smtClean="0">
                <a:latin typeface="Tahoma" pitchFamily="34" charset="0"/>
              </a:rPr>
              <a:t>DES</a:t>
            </a:r>
            <a:r>
              <a:rPr lang="zh-CN" altLang="en-US" sz="2400" dirty="0" smtClean="0">
                <a:latin typeface="Tahoma" pitchFamily="34" charset="0"/>
              </a:rPr>
              <a:t>的基础。</a:t>
            </a:r>
          </a:p>
          <a:p>
            <a:pPr>
              <a:lnSpc>
                <a:spcPct val="90000"/>
              </a:lnSpc>
            </a:pPr>
            <a:r>
              <a:rPr lang="zh-CN" altLang="en-US" sz="2400" dirty="0" smtClean="0">
                <a:latin typeface="Tahoma" pitchFamily="34" charset="0"/>
              </a:rPr>
              <a:t>注3</a:t>
            </a:r>
            <a:r>
              <a:rPr lang="zh-CN" altLang="en-US" sz="2400" baseline="30000" dirty="0" smtClean="0">
                <a:latin typeface="Tahoma" pitchFamily="34" charset="0"/>
              </a:rPr>
              <a:t>*</a:t>
            </a:r>
            <a:r>
              <a:rPr lang="zh-CN" altLang="en-US" sz="2400" dirty="0" smtClean="0">
                <a:latin typeface="Tahoma" pitchFamily="34" charset="0"/>
              </a:rPr>
              <a:t>. 表示一个</a:t>
            </a:r>
            <a:r>
              <a:rPr lang="en-US" altLang="zh-CN" sz="2400" dirty="0" smtClean="0">
                <a:latin typeface="Tahoma" pitchFamily="34" charset="0"/>
              </a:rPr>
              <a:t>S</a:t>
            </a:r>
            <a:r>
              <a:rPr lang="zh-CN" altLang="en-US" sz="2400" dirty="0" smtClean="0">
                <a:latin typeface="Tahoma" pitchFamily="34" charset="0"/>
              </a:rPr>
              <a:t>盒的所有可能对的输入异或和输出异或分布的表称为该</a:t>
            </a:r>
            <a:r>
              <a:rPr lang="en-US" altLang="zh-CN" sz="2400" dirty="0" smtClean="0">
                <a:latin typeface="Tahoma" pitchFamily="34" charset="0"/>
              </a:rPr>
              <a:t>S</a:t>
            </a:r>
            <a:r>
              <a:rPr lang="zh-CN" altLang="en-US" sz="2400" dirty="0" smtClean="0">
                <a:latin typeface="Tahoma" pitchFamily="34" charset="0"/>
              </a:rPr>
              <a:t>盒的差分分布表</a:t>
            </a:r>
            <a:r>
              <a:rPr lang="zh-CN" altLang="en-US" sz="2800" dirty="0" smtClean="0">
                <a:latin typeface="Tahoma" pitchFamily="34" charset="0"/>
              </a:rPr>
              <a:t>。</a:t>
            </a:r>
          </a:p>
          <a:p>
            <a:pPr>
              <a:lnSpc>
                <a:spcPct val="90000"/>
              </a:lnSpc>
              <a:buFontTx/>
              <a:buNone/>
            </a:pPr>
            <a:r>
              <a:rPr lang="zh-CN" altLang="en-US" sz="2000" dirty="0" smtClean="0"/>
              <a:t>  </a:t>
            </a:r>
            <a:endParaRPr lang="zh-CN" altLang="en-US" sz="2000" b="0" dirty="0" smtClean="0">
              <a:solidFill>
                <a:srgbClr val="FF3300"/>
              </a:solidFill>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r>
              <a:rPr lang="zh-CN" altLang="en-US" smtClean="0"/>
              <a:t>例子</a:t>
            </a:r>
          </a:p>
        </p:txBody>
      </p:sp>
      <p:sp>
        <p:nvSpPr>
          <p:cNvPr id="254979" name="Rectangle 3"/>
          <p:cNvSpPr>
            <a:spLocks noGrp="1" noChangeArrowheads="1"/>
          </p:cNvSpPr>
          <p:nvPr>
            <p:ph type="body" idx="1"/>
          </p:nvPr>
        </p:nvSpPr>
        <p:spPr>
          <a:xfrm>
            <a:off x="152400" y="1524000"/>
            <a:ext cx="8763000" cy="4953000"/>
          </a:xfrm>
        </p:spPr>
        <p:txBody>
          <a:bodyPr/>
          <a:lstStyle/>
          <a:p>
            <a:r>
              <a:rPr lang="zh-CN" altLang="en-US" sz="2800" dirty="0" smtClean="0">
                <a:latin typeface="Tahoma" pitchFamily="34" charset="0"/>
              </a:rPr>
              <a:t>若考虑第一个</a:t>
            </a:r>
            <a:r>
              <a:rPr lang="en-US" altLang="zh-CN" sz="2800" dirty="0" smtClean="0">
                <a:latin typeface="Tahoma" pitchFamily="34" charset="0"/>
              </a:rPr>
              <a:t>S</a:t>
            </a:r>
            <a:r>
              <a:rPr lang="zh-CN" altLang="en-US" sz="2800" dirty="0" smtClean="0">
                <a:latin typeface="Tahoma" pitchFamily="34" charset="0"/>
              </a:rPr>
              <a:t>盒</a:t>
            </a:r>
            <a:r>
              <a:rPr lang="en-US" altLang="zh-CN" sz="2800" dirty="0" smtClean="0">
                <a:latin typeface="Tahoma" pitchFamily="34" charset="0"/>
              </a:rPr>
              <a:t>S1，</a:t>
            </a:r>
            <a:r>
              <a:rPr lang="zh-CN" altLang="en-US" sz="2800" dirty="0" smtClean="0">
                <a:latin typeface="Tahoma" pitchFamily="34" charset="0"/>
              </a:rPr>
              <a:t>输入异或为</a:t>
            </a:r>
            <a:r>
              <a:rPr lang="en-US" altLang="zh-CN" sz="2800" dirty="0" smtClean="0">
                <a:latin typeface="Tahoma" pitchFamily="34" charset="0"/>
              </a:rPr>
              <a:t>B</a:t>
            </a:r>
            <a:r>
              <a:rPr lang="en-US" altLang="zh-CN" sz="2800" baseline="-25000" dirty="0" smtClean="0">
                <a:latin typeface="Tahoma" pitchFamily="34" charset="0"/>
              </a:rPr>
              <a:t>1</a:t>
            </a:r>
            <a:r>
              <a:rPr lang="en-US" altLang="zh-CN" sz="2800" dirty="0" smtClean="0">
                <a:latin typeface="Tahoma" pitchFamily="34" charset="0"/>
              </a:rPr>
              <a:t>´=110100, </a:t>
            </a:r>
            <a:r>
              <a:rPr lang="zh-CN" altLang="en-US" sz="2800" dirty="0" smtClean="0">
                <a:latin typeface="Tahoma" pitchFamily="34" charset="0"/>
              </a:rPr>
              <a:t>那么： </a:t>
            </a:r>
            <a:br>
              <a:rPr lang="zh-CN" altLang="en-US" sz="2800" dirty="0" smtClean="0">
                <a:latin typeface="Tahoma" pitchFamily="34" charset="0"/>
              </a:rPr>
            </a:br>
            <a:r>
              <a:rPr lang="zh-CN" altLang="en-US" sz="2800" dirty="0" smtClean="0">
                <a:latin typeface="Tahoma" pitchFamily="34" charset="0"/>
              </a:rPr>
              <a:t>  △</a:t>
            </a:r>
            <a:r>
              <a:rPr lang="en-US" altLang="zh-CN" sz="2800" dirty="0" smtClean="0">
                <a:latin typeface="Tahoma" pitchFamily="34" charset="0"/>
              </a:rPr>
              <a:t>(B</a:t>
            </a:r>
            <a:r>
              <a:rPr lang="en-US" altLang="zh-CN" sz="2800" baseline="-25000" dirty="0" smtClean="0">
                <a:latin typeface="Tahoma" pitchFamily="34" charset="0"/>
              </a:rPr>
              <a:t>1</a:t>
            </a:r>
            <a:r>
              <a:rPr lang="en-US" altLang="zh-CN" sz="2800" dirty="0" smtClean="0">
                <a:latin typeface="Tahoma" pitchFamily="34" charset="0"/>
              </a:rPr>
              <a:t>´)= △(110100)={(000000,110100),</a:t>
            </a:r>
            <a:br>
              <a:rPr lang="en-US" altLang="zh-CN" sz="2800" dirty="0" smtClean="0">
                <a:latin typeface="Tahoma" pitchFamily="34" charset="0"/>
              </a:rPr>
            </a:br>
            <a:r>
              <a:rPr lang="en-US" altLang="zh-CN" sz="2800" dirty="0" smtClean="0">
                <a:latin typeface="Tahoma" pitchFamily="34" charset="0"/>
              </a:rPr>
              <a:t>  (000001,110101), …., (111111, 001011)}</a:t>
            </a:r>
            <a:br>
              <a:rPr lang="en-US" altLang="zh-CN" sz="2800" dirty="0" smtClean="0">
                <a:latin typeface="Tahoma" pitchFamily="34" charset="0"/>
              </a:rPr>
            </a:br>
            <a:r>
              <a:rPr lang="zh-CN" altLang="en-US" sz="2800" dirty="0" smtClean="0">
                <a:latin typeface="Tahoma" pitchFamily="34" charset="0"/>
              </a:rPr>
              <a:t>对集合△</a:t>
            </a:r>
            <a:r>
              <a:rPr lang="en-US" altLang="zh-CN" sz="2800" dirty="0" smtClean="0">
                <a:latin typeface="Tahoma" pitchFamily="34" charset="0"/>
              </a:rPr>
              <a:t>(B</a:t>
            </a:r>
            <a:r>
              <a:rPr lang="en-US" altLang="zh-CN" sz="2800" baseline="-25000" dirty="0" smtClean="0">
                <a:latin typeface="Tahoma" pitchFamily="34" charset="0"/>
              </a:rPr>
              <a:t>1</a:t>
            </a:r>
            <a:r>
              <a:rPr lang="en-US" altLang="zh-CN" sz="2800" dirty="0" smtClean="0">
                <a:latin typeface="Tahoma" pitchFamily="34" charset="0"/>
              </a:rPr>
              <a:t>´)</a:t>
            </a:r>
            <a:r>
              <a:rPr lang="zh-CN" altLang="en-US" sz="2800" dirty="0" smtClean="0">
                <a:latin typeface="Tahoma" pitchFamily="34" charset="0"/>
              </a:rPr>
              <a:t>中的每一对，计算</a:t>
            </a:r>
            <a:r>
              <a:rPr lang="en-US" altLang="zh-CN" sz="2800" dirty="0" smtClean="0">
                <a:latin typeface="Tahoma" pitchFamily="34" charset="0"/>
              </a:rPr>
              <a:t>S</a:t>
            </a:r>
            <a:r>
              <a:rPr lang="en-US" altLang="zh-CN" sz="2800" baseline="-25000" dirty="0" smtClean="0">
                <a:latin typeface="Tahoma" pitchFamily="34" charset="0"/>
              </a:rPr>
              <a:t>1</a:t>
            </a:r>
            <a:r>
              <a:rPr lang="zh-CN" altLang="en-US" sz="2800" dirty="0" smtClean="0">
                <a:latin typeface="Tahoma" pitchFamily="34" charset="0"/>
              </a:rPr>
              <a:t>盒的输出异或。 </a:t>
            </a:r>
          </a:p>
          <a:p>
            <a:r>
              <a:rPr lang="zh-CN" altLang="en-US" sz="2800" dirty="0" smtClean="0">
                <a:latin typeface="Tahoma" pitchFamily="34" charset="0"/>
              </a:rPr>
              <a:t>例如：</a:t>
            </a:r>
          </a:p>
          <a:p>
            <a:pPr>
              <a:buFontTx/>
              <a:buNone/>
            </a:pPr>
            <a:r>
              <a:rPr lang="zh-CN" altLang="en-US" sz="2800" dirty="0" smtClean="0">
                <a:latin typeface="Tahoma" pitchFamily="34" charset="0"/>
              </a:rPr>
              <a:t>          </a:t>
            </a:r>
            <a:r>
              <a:rPr lang="en-US" altLang="zh-CN" sz="2800" dirty="0" smtClean="0">
                <a:latin typeface="Tahoma" pitchFamily="34" charset="0"/>
              </a:rPr>
              <a:t>S</a:t>
            </a:r>
            <a:r>
              <a:rPr lang="en-US" altLang="zh-CN" sz="2800" baseline="-25000" dirty="0" smtClean="0">
                <a:latin typeface="Tahoma" pitchFamily="34" charset="0"/>
              </a:rPr>
              <a:t>1</a:t>
            </a:r>
            <a:r>
              <a:rPr lang="en-US" altLang="zh-CN" sz="2800" dirty="0" smtClean="0">
                <a:latin typeface="Tahoma" pitchFamily="34" charset="0"/>
              </a:rPr>
              <a:t>(000000)=E</a:t>
            </a:r>
            <a:r>
              <a:rPr lang="en-US" altLang="zh-CN" sz="2800" baseline="-25000" dirty="0" smtClean="0">
                <a:latin typeface="Tahoma" pitchFamily="34" charset="0"/>
              </a:rPr>
              <a:t>16</a:t>
            </a:r>
            <a:r>
              <a:rPr lang="en-US" altLang="zh-CN" sz="2800" dirty="0" smtClean="0">
                <a:latin typeface="Tahoma" pitchFamily="34" charset="0"/>
              </a:rPr>
              <a:t>=1110   </a:t>
            </a:r>
            <a:br>
              <a:rPr lang="en-US" altLang="zh-CN" sz="2800" dirty="0" smtClean="0">
                <a:latin typeface="Tahoma" pitchFamily="34" charset="0"/>
              </a:rPr>
            </a:br>
            <a:r>
              <a:rPr lang="en-US" altLang="zh-CN" sz="2800" dirty="0" smtClean="0">
                <a:latin typeface="Tahoma" pitchFamily="34" charset="0"/>
              </a:rPr>
              <a:t>      S</a:t>
            </a:r>
            <a:r>
              <a:rPr lang="en-US" altLang="zh-CN" sz="2800" baseline="-25000" dirty="0" smtClean="0">
                <a:latin typeface="Tahoma" pitchFamily="34" charset="0"/>
              </a:rPr>
              <a:t>1</a:t>
            </a:r>
            <a:r>
              <a:rPr lang="en-US" altLang="zh-CN" sz="2800" dirty="0" smtClean="0">
                <a:latin typeface="Tahoma" pitchFamily="34" charset="0"/>
              </a:rPr>
              <a:t>(110100)=9</a:t>
            </a:r>
            <a:r>
              <a:rPr lang="en-US" altLang="zh-CN" sz="2800" baseline="-25000" dirty="0" smtClean="0">
                <a:latin typeface="Tahoma" pitchFamily="34" charset="0"/>
              </a:rPr>
              <a:t>16</a:t>
            </a:r>
            <a:r>
              <a:rPr lang="en-US" altLang="zh-CN" sz="2800" dirty="0" smtClean="0">
                <a:latin typeface="Tahoma" pitchFamily="34" charset="0"/>
              </a:rPr>
              <a:t>=1001</a:t>
            </a:r>
            <a:br>
              <a:rPr lang="en-US" altLang="zh-CN" sz="2800" dirty="0" smtClean="0">
                <a:latin typeface="Tahoma" pitchFamily="34" charset="0"/>
              </a:rPr>
            </a:br>
            <a:r>
              <a:rPr lang="en-US" altLang="zh-CN" sz="2800" dirty="0" smtClean="0">
                <a:latin typeface="Tahoma" pitchFamily="34" charset="0"/>
              </a:rPr>
              <a:t>  </a:t>
            </a:r>
            <a:r>
              <a:rPr lang="zh-CN" altLang="en-US" sz="2800" dirty="0" smtClean="0">
                <a:latin typeface="Tahoma" pitchFamily="34" charset="0"/>
              </a:rPr>
              <a:t>所以</a:t>
            </a:r>
            <a:r>
              <a:rPr lang="en-US" altLang="zh-CN" sz="2800" dirty="0" smtClean="0">
                <a:latin typeface="Tahoma" pitchFamily="34" charset="0"/>
              </a:rPr>
              <a:t>(</a:t>
            </a:r>
            <a:r>
              <a:rPr lang="zh-CN" altLang="en-US" sz="2800" dirty="0" smtClean="0">
                <a:latin typeface="Tahoma" pitchFamily="34" charset="0"/>
              </a:rPr>
              <a:t>000000,110100</a:t>
            </a:r>
            <a:r>
              <a:rPr lang="en-US" altLang="zh-CN" sz="2800" dirty="0" smtClean="0">
                <a:latin typeface="Tahoma" pitchFamily="34" charset="0"/>
              </a:rPr>
              <a:t>)</a:t>
            </a:r>
            <a:r>
              <a:rPr lang="zh-CN" altLang="en-US" sz="2800" dirty="0" smtClean="0">
                <a:latin typeface="Tahoma" pitchFamily="34" charset="0"/>
              </a:rPr>
              <a:t>的输出异或是0111。</a:t>
            </a:r>
            <a:br>
              <a:rPr lang="zh-CN" altLang="en-US" sz="2800" dirty="0" smtClean="0">
                <a:latin typeface="Tahoma" pitchFamily="34" charset="0"/>
              </a:rPr>
            </a:br>
            <a:r>
              <a:rPr lang="zh-CN" altLang="en-US" sz="2800" dirty="0" smtClean="0">
                <a:latin typeface="Tahoma" pitchFamily="34" charset="0"/>
              </a:rPr>
              <a:t>  计算△</a:t>
            </a:r>
            <a:r>
              <a:rPr lang="en-US" altLang="zh-CN" sz="2800" dirty="0" smtClean="0">
                <a:latin typeface="Tahoma" pitchFamily="34" charset="0"/>
              </a:rPr>
              <a:t>(B</a:t>
            </a:r>
            <a:r>
              <a:rPr lang="en-US" altLang="zh-CN" sz="2800" baseline="-25000" dirty="0" smtClean="0">
                <a:latin typeface="Tahoma" pitchFamily="34" charset="0"/>
              </a:rPr>
              <a:t>1</a:t>
            </a:r>
            <a:r>
              <a:rPr lang="en-US" altLang="zh-CN" sz="2800" dirty="0" smtClean="0">
                <a:latin typeface="Tahoma" pitchFamily="34" charset="0"/>
              </a:rPr>
              <a:t>´)= △(110100)</a:t>
            </a:r>
            <a:r>
              <a:rPr lang="zh-CN" altLang="en-US" sz="2800" dirty="0" smtClean="0">
                <a:latin typeface="Tahoma" pitchFamily="34" charset="0"/>
              </a:rPr>
              <a:t>中所有64对的输出异或，得输出异或分布表：</a:t>
            </a:r>
          </a:p>
          <a:p>
            <a:endParaRPr lang="zh-CN" altLang="en-US" sz="2800" dirty="0" smtClean="0">
              <a:latin typeface="Tahoma" pitchFamily="34" charset="0"/>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41" name="Text Box 21"/>
          <p:cNvSpPr txBox="1">
            <a:spLocks noGrp="1" noChangeArrowheads="1"/>
          </p:cNvSpPr>
          <p:nvPr>
            <p:ph type="body" idx="1"/>
          </p:nvPr>
        </p:nvSpPr>
        <p:spPr>
          <a:xfrm>
            <a:off x="304800" y="969258"/>
            <a:ext cx="8382000" cy="5202942"/>
          </a:xfrm>
          <a:noFill/>
          <a:ln/>
        </p:spPr>
        <p:txBody>
          <a:bodyPr/>
          <a:lstStyle/>
          <a:p>
            <a:pPr>
              <a:spcBef>
                <a:spcPct val="50000"/>
              </a:spcBef>
              <a:buFontTx/>
              <a:buNone/>
            </a:pPr>
            <a:r>
              <a:rPr lang="zh-CN" altLang="en-US" sz="2000" dirty="0" smtClean="0">
                <a:latin typeface="Tahoma" pitchFamily="34" charset="0"/>
              </a:rPr>
              <a:t>         0000    0001    0010  0011  0100   0101   0110  0111</a:t>
            </a:r>
            <a:br>
              <a:rPr lang="zh-CN" altLang="en-US" sz="2000" dirty="0" smtClean="0">
                <a:latin typeface="Tahoma" pitchFamily="34" charset="0"/>
              </a:rPr>
            </a:br>
            <a:r>
              <a:rPr lang="zh-CN" altLang="en-US" sz="2000" dirty="0" smtClean="0">
                <a:latin typeface="Tahoma" pitchFamily="34" charset="0"/>
              </a:rPr>
              <a:t>       </a:t>
            </a:r>
            <a:br>
              <a:rPr lang="zh-CN" altLang="en-US" sz="2000" dirty="0" smtClean="0">
                <a:latin typeface="Tahoma" pitchFamily="34" charset="0"/>
              </a:rPr>
            </a:br>
            <a:r>
              <a:rPr lang="zh-CN" altLang="en-US" sz="2000" dirty="0" smtClean="0">
                <a:latin typeface="Tahoma" pitchFamily="34" charset="0"/>
              </a:rPr>
              <a:t/>
            </a:r>
            <a:br>
              <a:rPr lang="zh-CN" altLang="en-US" sz="2000" dirty="0" smtClean="0">
                <a:latin typeface="Tahoma" pitchFamily="34" charset="0"/>
              </a:rPr>
            </a:br>
            <a:r>
              <a:rPr lang="zh-CN" altLang="en-US" sz="2000" dirty="0" smtClean="0">
                <a:latin typeface="Tahoma" pitchFamily="34" charset="0"/>
              </a:rPr>
              <a:t/>
            </a:r>
            <a:br>
              <a:rPr lang="zh-CN" altLang="en-US" sz="2000" dirty="0" smtClean="0">
                <a:latin typeface="Tahoma" pitchFamily="34" charset="0"/>
              </a:rPr>
            </a:br>
            <a:r>
              <a:rPr lang="zh-CN" altLang="en-US" sz="2000" dirty="0" smtClean="0">
                <a:latin typeface="Tahoma" pitchFamily="34" charset="0"/>
              </a:rPr>
              <a:t/>
            </a:r>
            <a:br>
              <a:rPr lang="zh-CN" altLang="en-US" sz="2000" dirty="0" smtClean="0">
                <a:latin typeface="Tahoma" pitchFamily="34" charset="0"/>
              </a:rPr>
            </a:br>
            <a:r>
              <a:rPr lang="zh-CN" altLang="en-US" sz="2000" dirty="0" smtClean="0">
                <a:latin typeface="Tahoma" pitchFamily="34" charset="0"/>
              </a:rPr>
              <a:t/>
            </a:r>
            <a:br>
              <a:rPr lang="zh-CN" altLang="en-US" sz="2000" dirty="0" smtClean="0">
                <a:latin typeface="Tahoma" pitchFamily="34" charset="0"/>
              </a:rPr>
            </a:br>
            <a:r>
              <a:rPr lang="zh-CN" altLang="en-US" sz="2000" dirty="0" smtClean="0">
                <a:latin typeface="Tahoma" pitchFamily="34" charset="0"/>
              </a:rPr>
              <a:t/>
            </a:r>
            <a:br>
              <a:rPr lang="zh-CN" altLang="en-US" sz="2000" dirty="0" smtClean="0">
                <a:latin typeface="Tahoma" pitchFamily="34" charset="0"/>
              </a:rPr>
            </a:br>
            <a:r>
              <a:rPr lang="zh-CN" altLang="en-US" dirty="0" smtClean="0">
                <a:solidFill>
                  <a:srgbClr val="FF3300"/>
                </a:solidFill>
                <a:latin typeface="Tahoma" pitchFamily="34" charset="0"/>
              </a:rPr>
              <a:t>注意！16个可能</a:t>
            </a:r>
            <a:r>
              <a:rPr lang="zh-CN" altLang="zh-CN" dirty="0" smtClean="0">
                <a:solidFill>
                  <a:srgbClr val="FF3300"/>
                </a:solidFill>
                <a:latin typeface="Tahoma" pitchFamily="34" charset="0"/>
              </a:rPr>
              <a:t>输出异或中，仅有</a:t>
            </a:r>
            <a:r>
              <a:rPr lang="zh-CN" altLang="en-US" dirty="0" smtClean="0">
                <a:solidFill>
                  <a:srgbClr val="FF3300"/>
                </a:solidFill>
                <a:latin typeface="Tahoma" pitchFamily="34" charset="0"/>
              </a:rPr>
              <a:t>8种出现。它们的分布是不均匀的</a:t>
            </a:r>
          </a:p>
          <a:p>
            <a:pPr>
              <a:spcBef>
                <a:spcPct val="50000"/>
              </a:spcBef>
            </a:pPr>
            <a:r>
              <a:rPr lang="zh-CN" altLang="en-US" dirty="0" smtClean="0">
                <a:latin typeface="Tahoma" pitchFamily="34" charset="0"/>
              </a:rPr>
              <a:t>一般说来，对固定的一个</a:t>
            </a:r>
            <a:r>
              <a:rPr lang="en-US" altLang="zh-CN" dirty="0" smtClean="0">
                <a:latin typeface="Tahoma" pitchFamily="34" charset="0"/>
              </a:rPr>
              <a:t>S</a:t>
            </a:r>
            <a:r>
              <a:rPr lang="zh-CN" altLang="en-US" dirty="0" smtClean="0">
                <a:latin typeface="Tahoma" pitchFamily="34" charset="0"/>
              </a:rPr>
              <a:t>盒</a:t>
            </a:r>
            <a:r>
              <a:rPr lang="en-US" altLang="zh-CN" dirty="0" err="1" smtClean="0">
                <a:latin typeface="Tahoma" pitchFamily="34" charset="0"/>
              </a:rPr>
              <a:t>S</a:t>
            </a:r>
            <a:r>
              <a:rPr lang="en-US" altLang="zh-CN" baseline="-25000" dirty="0" err="1" smtClean="0">
                <a:latin typeface="Tahoma" pitchFamily="34" charset="0"/>
              </a:rPr>
              <a:t>j</a:t>
            </a:r>
            <a:r>
              <a:rPr lang="zh-CN" altLang="zh-CN" dirty="0" smtClean="0">
                <a:latin typeface="Tahoma" pitchFamily="34" charset="0"/>
              </a:rPr>
              <a:t>说来，给一个输入异或</a:t>
            </a:r>
            <a:r>
              <a:rPr lang="en-US" altLang="zh-CN" dirty="0" err="1" smtClean="0">
                <a:latin typeface="Tahoma" pitchFamily="34" charset="0"/>
              </a:rPr>
              <a:t>B</a:t>
            </a:r>
            <a:r>
              <a:rPr lang="en-US" altLang="zh-CN" baseline="-25000" dirty="0" err="1" smtClean="0">
                <a:latin typeface="Tahoma" pitchFamily="34" charset="0"/>
              </a:rPr>
              <a:t>j</a:t>
            </a:r>
            <a:r>
              <a:rPr lang="en-US" altLang="zh-CN" baseline="30000" dirty="0" smtClean="0">
                <a:latin typeface="Tahoma" pitchFamily="34" charset="0"/>
              </a:rPr>
              <a:t>’</a:t>
            </a:r>
            <a:r>
              <a:rPr lang="en-US" altLang="zh-CN" dirty="0" smtClean="0">
                <a:latin typeface="Tahoma" pitchFamily="34" charset="0"/>
              </a:rPr>
              <a:t>, </a:t>
            </a:r>
            <a:r>
              <a:rPr lang="zh-CN" altLang="zh-CN" dirty="0" smtClean="0">
                <a:latin typeface="Tahoma" pitchFamily="34" charset="0"/>
              </a:rPr>
              <a:t>那么平均出现75%-80%的相异输出异或</a:t>
            </a:r>
          </a:p>
          <a:p>
            <a:r>
              <a:rPr lang="zh-CN" altLang="en-US" dirty="0" smtClean="0">
                <a:latin typeface="Tahoma" pitchFamily="34" charset="0"/>
              </a:rPr>
              <a:t>为描述这类分布如何产生的，先表述一些进一步的概念</a:t>
            </a:r>
          </a:p>
        </p:txBody>
      </p:sp>
      <p:sp>
        <p:nvSpPr>
          <p:cNvPr id="261122" name="Text Box 2"/>
          <p:cNvSpPr txBox="1">
            <a:spLocks noChangeArrowheads="1"/>
          </p:cNvSpPr>
          <p:nvPr/>
        </p:nvSpPr>
        <p:spPr bwMode="auto">
          <a:xfrm>
            <a:off x="609600" y="1350258"/>
            <a:ext cx="6629400" cy="630942"/>
          </a:xfrm>
          <a:prstGeom prst="rect">
            <a:avLst/>
          </a:prstGeom>
          <a:noFill/>
          <a:ln w="9525">
            <a:noFill/>
            <a:miter lim="800000"/>
            <a:headEnd/>
            <a:tailEnd/>
          </a:ln>
          <a:effectLst/>
        </p:spPr>
        <p:txBody>
          <a:bodyPr>
            <a:spAutoFit/>
          </a:bodyPr>
          <a:lstStyle/>
          <a:p>
            <a:r>
              <a:rPr kumimoji="1" lang="zh-CN" altLang="en-US" dirty="0">
                <a:ea typeface="宋体" pitchFamily="2" charset="-122"/>
              </a:rPr>
              <a:t>   </a:t>
            </a:r>
            <a:r>
              <a:rPr kumimoji="1" lang="zh-CN" altLang="en-US" dirty="0" smtClean="0">
                <a:ea typeface="宋体" pitchFamily="2" charset="-122"/>
              </a:rPr>
              <a:t>         0</a:t>
            </a:r>
            <a:r>
              <a:rPr kumimoji="1" lang="zh-CN" altLang="en-US" dirty="0">
                <a:ea typeface="宋体" pitchFamily="2" charset="-122"/>
              </a:rPr>
              <a:t>个     </a:t>
            </a:r>
            <a:r>
              <a:rPr kumimoji="1" lang="zh-CN" altLang="en-US" dirty="0" smtClean="0">
                <a:ea typeface="宋体" pitchFamily="2" charset="-122"/>
              </a:rPr>
              <a:t>      </a:t>
            </a:r>
            <a:r>
              <a:rPr kumimoji="1" lang="zh-CN" altLang="en-US" dirty="0">
                <a:ea typeface="宋体" pitchFamily="2" charset="-122"/>
              </a:rPr>
              <a:t>8个   </a:t>
            </a:r>
            <a:r>
              <a:rPr kumimoji="1" lang="zh-CN" altLang="en-US" dirty="0" smtClean="0">
                <a:ea typeface="宋体" pitchFamily="2" charset="-122"/>
              </a:rPr>
              <a:t>       </a:t>
            </a:r>
            <a:r>
              <a:rPr kumimoji="1" lang="zh-CN" altLang="en-US" dirty="0">
                <a:ea typeface="宋体" pitchFamily="2" charset="-122"/>
              </a:rPr>
              <a:t>16</a:t>
            </a:r>
            <a:r>
              <a:rPr kumimoji="1" lang="zh-CN" altLang="en-US" dirty="0" smtClean="0">
                <a:ea typeface="宋体" pitchFamily="2" charset="-122"/>
              </a:rPr>
              <a:t>个         </a:t>
            </a:r>
            <a:r>
              <a:rPr kumimoji="1" lang="zh-CN" altLang="en-US" dirty="0">
                <a:ea typeface="宋体" pitchFamily="2" charset="-122"/>
              </a:rPr>
              <a:t>6个     </a:t>
            </a:r>
            <a:r>
              <a:rPr kumimoji="1" lang="zh-CN" altLang="en-US" dirty="0" smtClean="0">
                <a:ea typeface="宋体" pitchFamily="2" charset="-122"/>
              </a:rPr>
              <a:t>  2</a:t>
            </a:r>
            <a:r>
              <a:rPr kumimoji="1" lang="zh-CN" altLang="en-US" dirty="0">
                <a:ea typeface="宋体" pitchFamily="2" charset="-122"/>
              </a:rPr>
              <a:t>个   </a:t>
            </a:r>
            <a:r>
              <a:rPr kumimoji="1" lang="zh-CN" altLang="en-US" dirty="0" smtClean="0">
                <a:ea typeface="宋体" pitchFamily="2" charset="-122"/>
              </a:rPr>
              <a:t>         0</a:t>
            </a:r>
            <a:r>
              <a:rPr kumimoji="1" lang="zh-CN" altLang="en-US" dirty="0">
                <a:ea typeface="宋体" pitchFamily="2" charset="-122"/>
              </a:rPr>
              <a:t>个 </a:t>
            </a:r>
            <a:r>
              <a:rPr kumimoji="1" lang="zh-CN" altLang="en-US" dirty="0" smtClean="0">
                <a:ea typeface="宋体" pitchFamily="2" charset="-122"/>
              </a:rPr>
              <a:t>        </a:t>
            </a:r>
            <a:r>
              <a:rPr kumimoji="1" lang="zh-CN" altLang="en-US" dirty="0">
                <a:ea typeface="宋体" pitchFamily="2" charset="-122"/>
              </a:rPr>
              <a:t>0个 </a:t>
            </a:r>
            <a:r>
              <a:rPr kumimoji="1" lang="zh-CN" altLang="en-US" dirty="0" smtClean="0">
                <a:ea typeface="宋体" pitchFamily="2" charset="-122"/>
              </a:rPr>
              <a:t>       </a:t>
            </a:r>
            <a:r>
              <a:rPr kumimoji="1" lang="zh-CN" altLang="en-US" dirty="0">
                <a:ea typeface="宋体" pitchFamily="2" charset="-122"/>
              </a:rPr>
              <a:t>12个</a:t>
            </a:r>
          </a:p>
          <a:p>
            <a:pPr algn="l">
              <a:spcBef>
                <a:spcPct val="50000"/>
              </a:spcBef>
            </a:pPr>
            <a:endParaRPr kumimoji="1" lang="zh-CN" altLang="en-US" dirty="0">
              <a:ea typeface="宋体" pitchFamily="2" charset="-122"/>
            </a:endParaRPr>
          </a:p>
        </p:txBody>
      </p:sp>
      <p:sp>
        <p:nvSpPr>
          <p:cNvPr id="261123" name="Text Box 3"/>
          <p:cNvSpPr txBox="1">
            <a:spLocks noChangeArrowheads="1"/>
          </p:cNvSpPr>
          <p:nvPr/>
        </p:nvSpPr>
        <p:spPr bwMode="auto">
          <a:xfrm>
            <a:off x="838200" y="2036058"/>
            <a:ext cx="6553200" cy="400110"/>
          </a:xfrm>
          <a:prstGeom prst="rect">
            <a:avLst/>
          </a:prstGeom>
          <a:noFill/>
          <a:ln w="9525">
            <a:noFill/>
            <a:miter lim="800000"/>
            <a:headEnd/>
            <a:tailEnd/>
          </a:ln>
          <a:effectLst/>
        </p:spPr>
        <p:txBody>
          <a:bodyPr>
            <a:spAutoFit/>
          </a:bodyPr>
          <a:lstStyle/>
          <a:p>
            <a:pPr algn="l">
              <a:spcBef>
                <a:spcPct val="50000"/>
              </a:spcBef>
            </a:pPr>
            <a:r>
              <a:rPr lang="zh-CN" altLang="en-US" sz="2000" dirty="0">
                <a:latin typeface="Tahoma" pitchFamily="34" charset="0"/>
                <a:ea typeface="+mn-ea"/>
              </a:rPr>
              <a:t>1000 </a:t>
            </a:r>
            <a:r>
              <a:rPr lang="zh-CN" altLang="en-US" sz="2000" dirty="0" smtClean="0">
                <a:latin typeface="Tahoma" pitchFamily="34" charset="0"/>
                <a:ea typeface="+mn-ea"/>
              </a:rPr>
              <a:t>    1001    1010  1011  1100    1101  1110   </a:t>
            </a:r>
            <a:r>
              <a:rPr lang="zh-CN" altLang="en-US" sz="2000" dirty="0">
                <a:latin typeface="Tahoma" pitchFamily="34" charset="0"/>
                <a:ea typeface="+mn-ea"/>
              </a:rPr>
              <a:t>1111</a:t>
            </a:r>
          </a:p>
        </p:txBody>
      </p:sp>
      <p:sp>
        <p:nvSpPr>
          <p:cNvPr id="261124" name="Text Box 4"/>
          <p:cNvSpPr txBox="1">
            <a:spLocks noChangeArrowheads="1"/>
          </p:cNvSpPr>
          <p:nvPr/>
        </p:nvSpPr>
        <p:spPr bwMode="auto">
          <a:xfrm>
            <a:off x="609600" y="2569458"/>
            <a:ext cx="6629400" cy="630942"/>
          </a:xfrm>
          <a:prstGeom prst="rect">
            <a:avLst/>
          </a:prstGeom>
          <a:noFill/>
          <a:ln w="9525">
            <a:noFill/>
            <a:miter lim="800000"/>
            <a:headEnd/>
            <a:tailEnd/>
          </a:ln>
          <a:effectLst/>
        </p:spPr>
        <p:txBody>
          <a:bodyPr>
            <a:spAutoFit/>
          </a:bodyPr>
          <a:lstStyle/>
          <a:p>
            <a:r>
              <a:rPr kumimoji="1" lang="zh-CN" altLang="en-US" dirty="0">
                <a:ea typeface="宋体" pitchFamily="2" charset="-122"/>
              </a:rPr>
              <a:t>  </a:t>
            </a:r>
            <a:r>
              <a:rPr kumimoji="1" lang="zh-CN" altLang="en-US" dirty="0" smtClean="0">
                <a:ea typeface="宋体" pitchFamily="2" charset="-122"/>
              </a:rPr>
              <a:t>        </a:t>
            </a:r>
            <a:r>
              <a:rPr kumimoji="1" lang="zh-CN" altLang="en-US" dirty="0">
                <a:ea typeface="宋体" pitchFamily="2" charset="-122"/>
              </a:rPr>
              <a:t>6个   </a:t>
            </a:r>
            <a:r>
              <a:rPr kumimoji="1" lang="zh-CN" altLang="en-US" dirty="0" smtClean="0">
                <a:ea typeface="宋体" pitchFamily="2" charset="-122"/>
              </a:rPr>
              <a:t>       </a:t>
            </a:r>
            <a:r>
              <a:rPr kumimoji="1" lang="zh-CN" altLang="en-US" dirty="0">
                <a:ea typeface="宋体" pitchFamily="2" charset="-122"/>
              </a:rPr>
              <a:t>0个   </a:t>
            </a:r>
            <a:r>
              <a:rPr kumimoji="1" lang="zh-CN" altLang="en-US" dirty="0" smtClean="0">
                <a:ea typeface="宋体" pitchFamily="2" charset="-122"/>
              </a:rPr>
              <a:t>           </a:t>
            </a:r>
            <a:r>
              <a:rPr kumimoji="1" lang="zh-CN" altLang="en-US" dirty="0">
                <a:ea typeface="宋体" pitchFamily="2" charset="-122"/>
              </a:rPr>
              <a:t>0</a:t>
            </a:r>
            <a:r>
              <a:rPr kumimoji="1" lang="zh-CN" altLang="en-US" dirty="0" smtClean="0">
                <a:ea typeface="宋体" pitchFamily="2" charset="-122"/>
              </a:rPr>
              <a:t>个         </a:t>
            </a:r>
            <a:r>
              <a:rPr kumimoji="1" lang="zh-CN" altLang="en-US" dirty="0">
                <a:ea typeface="宋体" pitchFamily="2" charset="-122"/>
              </a:rPr>
              <a:t>0个 </a:t>
            </a:r>
            <a:r>
              <a:rPr kumimoji="1" lang="zh-CN" altLang="en-US" dirty="0" smtClean="0">
                <a:ea typeface="宋体" pitchFamily="2" charset="-122"/>
              </a:rPr>
              <a:t>         </a:t>
            </a:r>
            <a:r>
              <a:rPr kumimoji="1" lang="zh-CN" altLang="en-US" dirty="0">
                <a:ea typeface="宋体" pitchFamily="2" charset="-122"/>
              </a:rPr>
              <a:t>0个 </a:t>
            </a:r>
            <a:r>
              <a:rPr kumimoji="1" lang="zh-CN" altLang="en-US" dirty="0" smtClean="0">
                <a:ea typeface="宋体" pitchFamily="2" charset="-122"/>
              </a:rPr>
              <a:t>       </a:t>
            </a:r>
            <a:r>
              <a:rPr kumimoji="1" lang="zh-CN" altLang="en-US" dirty="0">
                <a:ea typeface="宋体" pitchFamily="2" charset="-122"/>
              </a:rPr>
              <a:t>8个  </a:t>
            </a:r>
            <a:r>
              <a:rPr kumimoji="1" lang="zh-CN" altLang="en-US" dirty="0" smtClean="0">
                <a:ea typeface="宋体" pitchFamily="2" charset="-122"/>
              </a:rPr>
              <a:t>       </a:t>
            </a:r>
            <a:r>
              <a:rPr kumimoji="1" lang="zh-CN" altLang="en-US" dirty="0">
                <a:ea typeface="宋体" pitchFamily="2" charset="-122"/>
              </a:rPr>
              <a:t>0</a:t>
            </a:r>
            <a:r>
              <a:rPr kumimoji="1" lang="zh-CN" altLang="en-US" dirty="0" smtClean="0">
                <a:ea typeface="宋体" pitchFamily="2" charset="-122"/>
              </a:rPr>
              <a:t>个          </a:t>
            </a:r>
            <a:r>
              <a:rPr kumimoji="1" lang="zh-CN" altLang="en-US" dirty="0">
                <a:ea typeface="宋体" pitchFamily="2" charset="-122"/>
              </a:rPr>
              <a:t>16个</a:t>
            </a:r>
          </a:p>
          <a:p>
            <a:pPr algn="l">
              <a:spcBef>
                <a:spcPct val="50000"/>
              </a:spcBef>
            </a:pPr>
            <a:endParaRPr kumimoji="1" lang="zh-CN" altLang="en-US" dirty="0">
              <a:ea typeface="宋体" pitchFamily="2" charset="-122"/>
            </a:endParaRPr>
          </a:p>
        </p:txBody>
      </p:sp>
      <p:sp>
        <p:nvSpPr>
          <p:cNvPr id="261125" name="Line 5"/>
          <p:cNvSpPr>
            <a:spLocks noChangeShapeType="1"/>
          </p:cNvSpPr>
          <p:nvPr/>
        </p:nvSpPr>
        <p:spPr bwMode="auto">
          <a:xfrm>
            <a:off x="914400" y="1350258"/>
            <a:ext cx="6248400" cy="0"/>
          </a:xfrm>
          <a:prstGeom prst="line">
            <a:avLst/>
          </a:prstGeom>
          <a:noFill/>
          <a:ln w="9525">
            <a:solidFill>
              <a:schemeClr val="tx1"/>
            </a:solidFill>
            <a:round/>
            <a:headEnd/>
            <a:tailEnd/>
          </a:ln>
          <a:effectLst/>
        </p:spPr>
        <p:txBody>
          <a:bodyPr/>
          <a:lstStyle/>
          <a:p>
            <a:endParaRPr lang="zh-CN" altLang="en-US"/>
          </a:p>
        </p:txBody>
      </p:sp>
      <p:sp>
        <p:nvSpPr>
          <p:cNvPr id="261126" name="Line 6"/>
          <p:cNvSpPr>
            <a:spLocks noChangeShapeType="1"/>
          </p:cNvSpPr>
          <p:nvPr/>
        </p:nvSpPr>
        <p:spPr bwMode="auto">
          <a:xfrm>
            <a:off x="1752600" y="893058"/>
            <a:ext cx="0" cy="1066800"/>
          </a:xfrm>
          <a:prstGeom prst="line">
            <a:avLst/>
          </a:prstGeom>
          <a:noFill/>
          <a:ln w="9525">
            <a:solidFill>
              <a:schemeClr val="tx1"/>
            </a:solidFill>
            <a:round/>
            <a:headEnd/>
            <a:tailEnd/>
          </a:ln>
          <a:effectLst/>
        </p:spPr>
        <p:txBody>
          <a:bodyPr/>
          <a:lstStyle/>
          <a:p>
            <a:endParaRPr lang="zh-CN" altLang="en-US"/>
          </a:p>
        </p:txBody>
      </p:sp>
      <p:sp>
        <p:nvSpPr>
          <p:cNvPr id="261127" name="Line 7"/>
          <p:cNvSpPr>
            <a:spLocks noChangeShapeType="1"/>
          </p:cNvSpPr>
          <p:nvPr/>
        </p:nvSpPr>
        <p:spPr bwMode="auto">
          <a:xfrm>
            <a:off x="2590800" y="969258"/>
            <a:ext cx="0" cy="1066800"/>
          </a:xfrm>
          <a:prstGeom prst="line">
            <a:avLst/>
          </a:prstGeom>
          <a:noFill/>
          <a:ln w="9525">
            <a:solidFill>
              <a:schemeClr val="tx1"/>
            </a:solidFill>
            <a:round/>
            <a:headEnd/>
            <a:tailEnd/>
          </a:ln>
          <a:effectLst/>
        </p:spPr>
        <p:txBody>
          <a:bodyPr/>
          <a:lstStyle/>
          <a:p>
            <a:endParaRPr lang="zh-CN" altLang="en-US"/>
          </a:p>
        </p:txBody>
      </p:sp>
      <p:sp>
        <p:nvSpPr>
          <p:cNvPr id="261128" name="Line 8"/>
          <p:cNvSpPr>
            <a:spLocks noChangeShapeType="1"/>
          </p:cNvSpPr>
          <p:nvPr/>
        </p:nvSpPr>
        <p:spPr bwMode="auto">
          <a:xfrm>
            <a:off x="3352800" y="893058"/>
            <a:ext cx="0" cy="1066800"/>
          </a:xfrm>
          <a:prstGeom prst="line">
            <a:avLst/>
          </a:prstGeom>
          <a:noFill/>
          <a:ln w="9525">
            <a:solidFill>
              <a:schemeClr val="tx1"/>
            </a:solidFill>
            <a:round/>
            <a:headEnd/>
            <a:tailEnd/>
          </a:ln>
          <a:effectLst/>
        </p:spPr>
        <p:txBody>
          <a:bodyPr/>
          <a:lstStyle/>
          <a:p>
            <a:endParaRPr lang="zh-CN" altLang="en-US"/>
          </a:p>
        </p:txBody>
      </p:sp>
      <p:sp>
        <p:nvSpPr>
          <p:cNvPr id="261129" name="Line 9"/>
          <p:cNvSpPr>
            <a:spLocks noChangeShapeType="1"/>
          </p:cNvSpPr>
          <p:nvPr/>
        </p:nvSpPr>
        <p:spPr bwMode="auto">
          <a:xfrm>
            <a:off x="4114800" y="893058"/>
            <a:ext cx="0" cy="1066800"/>
          </a:xfrm>
          <a:prstGeom prst="line">
            <a:avLst/>
          </a:prstGeom>
          <a:noFill/>
          <a:ln w="9525">
            <a:solidFill>
              <a:schemeClr val="tx1"/>
            </a:solidFill>
            <a:round/>
            <a:headEnd/>
            <a:tailEnd/>
          </a:ln>
          <a:effectLst/>
        </p:spPr>
        <p:txBody>
          <a:bodyPr/>
          <a:lstStyle/>
          <a:p>
            <a:endParaRPr lang="zh-CN" altLang="en-US"/>
          </a:p>
        </p:txBody>
      </p:sp>
      <p:sp>
        <p:nvSpPr>
          <p:cNvPr id="261130" name="Line 10"/>
          <p:cNvSpPr>
            <a:spLocks noChangeShapeType="1"/>
          </p:cNvSpPr>
          <p:nvPr/>
        </p:nvSpPr>
        <p:spPr bwMode="auto">
          <a:xfrm>
            <a:off x="4876800" y="893058"/>
            <a:ext cx="0" cy="1066800"/>
          </a:xfrm>
          <a:prstGeom prst="line">
            <a:avLst/>
          </a:prstGeom>
          <a:noFill/>
          <a:ln w="9525">
            <a:solidFill>
              <a:schemeClr val="tx1"/>
            </a:solidFill>
            <a:round/>
            <a:headEnd/>
            <a:tailEnd/>
          </a:ln>
          <a:effectLst/>
        </p:spPr>
        <p:txBody>
          <a:bodyPr/>
          <a:lstStyle/>
          <a:p>
            <a:endParaRPr lang="zh-CN" altLang="en-US"/>
          </a:p>
        </p:txBody>
      </p:sp>
      <p:sp>
        <p:nvSpPr>
          <p:cNvPr id="261131" name="Line 11"/>
          <p:cNvSpPr>
            <a:spLocks noChangeShapeType="1"/>
          </p:cNvSpPr>
          <p:nvPr/>
        </p:nvSpPr>
        <p:spPr bwMode="auto">
          <a:xfrm>
            <a:off x="5638800" y="893058"/>
            <a:ext cx="0" cy="1066800"/>
          </a:xfrm>
          <a:prstGeom prst="line">
            <a:avLst/>
          </a:prstGeom>
          <a:noFill/>
          <a:ln w="9525">
            <a:solidFill>
              <a:schemeClr val="tx1"/>
            </a:solidFill>
            <a:round/>
            <a:headEnd/>
            <a:tailEnd/>
          </a:ln>
          <a:effectLst/>
        </p:spPr>
        <p:txBody>
          <a:bodyPr/>
          <a:lstStyle/>
          <a:p>
            <a:endParaRPr lang="zh-CN" altLang="en-US"/>
          </a:p>
        </p:txBody>
      </p:sp>
      <p:sp>
        <p:nvSpPr>
          <p:cNvPr id="261132" name="Line 12"/>
          <p:cNvSpPr>
            <a:spLocks noChangeShapeType="1"/>
          </p:cNvSpPr>
          <p:nvPr/>
        </p:nvSpPr>
        <p:spPr bwMode="auto">
          <a:xfrm>
            <a:off x="6400800" y="893058"/>
            <a:ext cx="0" cy="1066800"/>
          </a:xfrm>
          <a:prstGeom prst="line">
            <a:avLst/>
          </a:prstGeom>
          <a:noFill/>
          <a:ln w="9525">
            <a:solidFill>
              <a:schemeClr val="tx1"/>
            </a:solidFill>
            <a:round/>
            <a:headEnd/>
            <a:tailEnd/>
          </a:ln>
          <a:effectLst/>
        </p:spPr>
        <p:txBody>
          <a:bodyPr/>
          <a:lstStyle/>
          <a:p>
            <a:endParaRPr lang="zh-CN" altLang="en-US"/>
          </a:p>
        </p:txBody>
      </p:sp>
      <p:sp>
        <p:nvSpPr>
          <p:cNvPr id="261133" name="Line 13"/>
          <p:cNvSpPr>
            <a:spLocks noChangeShapeType="1"/>
          </p:cNvSpPr>
          <p:nvPr/>
        </p:nvSpPr>
        <p:spPr bwMode="auto">
          <a:xfrm>
            <a:off x="914400" y="2569458"/>
            <a:ext cx="6248400" cy="0"/>
          </a:xfrm>
          <a:prstGeom prst="line">
            <a:avLst/>
          </a:prstGeom>
          <a:noFill/>
          <a:ln w="9525">
            <a:solidFill>
              <a:schemeClr val="tx1"/>
            </a:solidFill>
            <a:round/>
            <a:headEnd/>
            <a:tailEnd/>
          </a:ln>
          <a:effectLst/>
        </p:spPr>
        <p:txBody>
          <a:bodyPr/>
          <a:lstStyle/>
          <a:p>
            <a:endParaRPr lang="zh-CN" altLang="en-US"/>
          </a:p>
        </p:txBody>
      </p:sp>
      <p:sp>
        <p:nvSpPr>
          <p:cNvPr id="261134" name="Line 14"/>
          <p:cNvSpPr>
            <a:spLocks noChangeShapeType="1"/>
          </p:cNvSpPr>
          <p:nvPr/>
        </p:nvSpPr>
        <p:spPr bwMode="auto">
          <a:xfrm>
            <a:off x="1752600" y="2112258"/>
            <a:ext cx="0" cy="1066800"/>
          </a:xfrm>
          <a:prstGeom prst="line">
            <a:avLst/>
          </a:prstGeom>
          <a:noFill/>
          <a:ln w="9525">
            <a:solidFill>
              <a:schemeClr val="tx1"/>
            </a:solidFill>
            <a:round/>
            <a:headEnd/>
            <a:tailEnd/>
          </a:ln>
          <a:effectLst/>
        </p:spPr>
        <p:txBody>
          <a:bodyPr/>
          <a:lstStyle/>
          <a:p>
            <a:endParaRPr lang="zh-CN" altLang="en-US"/>
          </a:p>
        </p:txBody>
      </p:sp>
      <p:sp>
        <p:nvSpPr>
          <p:cNvPr id="261135" name="Line 15"/>
          <p:cNvSpPr>
            <a:spLocks noChangeShapeType="1"/>
          </p:cNvSpPr>
          <p:nvPr/>
        </p:nvSpPr>
        <p:spPr bwMode="auto">
          <a:xfrm>
            <a:off x="2590800" y="2112258"/>
            <a:ext cx="0" cy="1066800"/>
          </a:xfrm>
          <a:prstGeom prst="line">
            <a:avLst/>
          </a:prstGeom>
          <a:noFill/>
          <a:ln w="9525">
            <a:solidFill>
              <a:schemeClr val="tx1"/>
            </a:solidFill>
            <a:round/>
            <a:headEnd/>
            <a:tailEnd/>
          </a:ln>
          <a:effectLst/>
        </p:spPr>
        <p:txBody>
          <a:bodyPr/>
          <a:lstStyle/>
          <a:p>
            <a:endParaRPr lang="zh-CN" altLang="en-US"/>
          </a:p>
        </p:txBody>
      </p:sp>
      <p:sp>
        <p:nvSpPr>
          <p:cNvPr id="261136" name="Line 16"/>
          <p:cNvSpPr>
            <a:spLocks noChangeShapeType="1"/>
          </p:cNvSpPr>
          <p:nvPr/>
        </p:nvSpPr>
        <p:spPr bwMode="auto">
          <a:xfrm>
            <a:off x="3352800" y="2112258"/>
            <a:ext cx="0" cy="1066800"/>
          </a:xfrm>
          <a:prstGeom prst="line">
            <a:avLst/>
          </a:prstGeom>
          <a:noFill/>
          <a:ln w="9525">
            <a:solidFill>
              <a:schemeClr val="tx1"/>
            </a:solidFill>
            <a:round/>
            <a:headEnd/>
            <a:tailEnd/>
          </a:ln>
          <a:effectLst/>
        </p:spPr>
        <p:txBody>
          <a:bodyPr/>
          <a:lstStyle/>
          <a:p>
            <a:endParaRPr lang="zh-CN" altLang="en-US"/>
          </a:p>
        </p:txBody>
      </p:sp>
      <p:sp>
        <p:nvSpPr>
          <p:cNvPr id="261137" name="Line 17"/>
          <p:cNvSpPr>
            <a:spLocks noChangeShapeType="1"/>
          </p:cNvSpPr>
          <p:nvPr/>
        </p:nvSpPr>
        <p:spPr bwMode="auto">
          <a:xfrm>
            <a:off x="4114800" y="2112258"/>
            <a:ext cx="0" cy="1066800"/>
          </a:xfrm>
          <a:prstGeom prst="line">
            <a:avLst/>
          </a:prstGeom>
          <a:noFill/>
          <a:ln w="9525">
            <a:solidFill>
              <a:schemeClr val="tx1"/>
            </a:solidFill>
            <a:round/>
            <a:headEnd/>
            <a:tailEnd/>
          </a:ln>
          <a:effectLst/>
        </p:spPr>
        <p:txBody>
          <a:bodyPr/>
          <a:lstStyle/>
          <a:p>
            <a:endParaRPr lang="zh-CN" altLang="en-US"/>
          </a:p>
        </p:txBody>
      </p:sp>
      <p:sp>
        <p:nvSpPr>
          <p:cNvPr id="261138" name="Line 18"/>
          <p:cNvSpPr>
            <a:spLocks noChangeShapeType="1"/>
          </p:cNvSpPr>
          <p:nvPr/>
        </p:nvSpPr>
        <p:spPr bwMode="auto">
          <a:xfrm>
            <a:off x="4876800" y="2112258"/>
            <a:ext cx="0" cy="1066800"/>
          </a:xfrm>
          <a:prstGeom prst="line">
            <a:avLst/>
          </a:prstGeom>
          <a:noFill/>
          <a:ln w="9525">
            <a:solidFill>
              <a:schemeClr val="tx1"/>
            </a:solidFill>
            <a:round/>
            <a:headEnd/>
            <a:tailEnd/>
          </a:ln>
          <a:effectLst/>
        </p:spPr>
        <p:txBody>
          <a:bodyPr/>
          <a:lstStyle/>
          <a:p>
            <a:endParaRPr lang="zh-CN" altLang="en-US"/>
          </a:p>
        </p:txBody>
      </p:sp>
      <p:sp>
        <p:nvSpPr>
          <p:cNvPr id="261139" name="Line 19"/>
          <p:cNvSpPr>
            <a:spLocks noChangeShapeType="1"/>
          </p:cNvSpPr>
          <p:nvPr/>
        </p:nvSpPr>
        <p:spPr bwMode="auto">
          <a:xfrm>
            <a:off x="5638800" y="2112258"/>
            <a:ext cx="0" cy="1066800"/>
          </a:xfrm>
          <a:prstGeom prst="line">
            <a:avLst/>
          </a:prstGeom>
          <a:noFill/>
          <a:ln w="9525">
            <a:solidFill>
              <a:schemeClr val="tx1"/>
            </a:solidFill>
            <a:round/>
            <a:headEnd/>
            <a:tailEnd/>
          </a:ln>
          <a:effectLst/>
        </p:spPr>
        <p:txBody>
          <a:bodyPr/>
          <a:lstStyle/>
          <a:p>
            <a:endParaRPr lang="zh-CN" altLang="en-US"/>
          </a:p>
        </p:txBody>
      </p:sp>
      <p:sp>
        <p:nvSpPr>
          <p:cNvPr id="261140" name="Line 20"/>
          <p:cNvSpPr>
            <a:spLocks noChangeShapeType="1"/>
          </p:cNvSpPr>
          <p:nvPr/>
        </p:nvSpPr>
        <p:spPr bwMode="auto">
          <a:xfrm>
            <a:off x="6400800" y="2112258"/>
            <a:ext cx="0" cy="1066800"/>
          </a:xfrm>
          <a:prstGeom prst="line">
            <a:avLst/>
          </a:prstGeom>
          <a:noFill/>
          <a:ln w="9525">
            <a:solidFill>
              <a:schemeClr val="tx1"/>
            </a:solidFill>
            <a:round/>
            <a:headEnd/>
            <a:tailEnd/>
          </a:ln>
          <a:effectLst/>
        </p:spPr>
        <p:txBody>
          <a:bodyPr/>
          <a:lstStyle/>
          <a:p>
            <a:endParaRPr lang="zh-CN" alt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zh-CN" altLang="en-US" smtClean="0"/>
              <a:t>差分分析</a:t>
            </a:r>
          </a:p>
        </p:txBody>
      </p:sp>
      <p:sp>
        <p:nvSpPr>
          <p:cNvPr id="256003" name="Rectangle 3"/>
          <p:cNvSpPr>
            <a:spLocks noGrp="1" noChangeArrowheads="1"/>
          </p:cNvSpPr>
          <p:nvPr>
            <p:ph type="body" idx="1"/>
          </p:nvPr>
        </p:nvSpPr>
        <p:spPr>
          <a:xfrm>
            <a:off x="152400" y="1600200"/>
            <a:ext cx="8763000" cy="5029200"/>
          </a:xfrm>
        </p:spPr>
        <p:txBody>
          <a:bodyPr/>
          <a:lstStyle/>
          <a:p>
            <a:pPr>
              <a:lnSpc>
                <a:spcPct val="120000"/>
              </a:lnSpc>
            </a:pPr>
            <a:r>
              <a:rPr lang="zh-CN" altLang="en-US" sz="2400" dirty="0" smtClean="0">
                <a:solidFill>
                  <a:srgbClr val="692AA2"/>
                </a:solidFill>
                <a:latin typeface="Tahoma" pitchFamily="34" charset="0"/>
              </a:rPr>
              <a:t>定义3：对长度为6的比特串</a:t>
            </a:r>
            <a:r>
              <a:rPr lang="en-US" altLang="zh-CN" sz="2400" dirty="0" err="1" smtClean="0">
                <a:solidFill>
                  <a:srgbClr val="692AA2"/>
                </a:solidFill>
                <a:latin typeface="Tahoma" pitchFamily="34" charset="0"/>
              </a:rPr>
              <a:t>B</a:t>
            </a:r>
            <a:r>
              <a:rPr lang="en-US" altLang="zh-CN" sz="2400" baseline="-25000" dirty="0" err="1" smtClean="0">
                <a:solidFill>
                  <a:srgbClr val="692AA2"/>
                </a:solidFill>
                <a:latin typeface="Tahoma" pitchFamily="34" charset="0"/>
              </a:rPr>
              <a:t>j</a:t>
            </a:r>
            <a:r>
              <a:rPr lang="en-US" altLang="zh-CN" sz="2400" baseline="30000" dirty="0" smtClean="0">
                <a:solidFill>
                  <a:srgbClr val="692AA2"/>
                </a:solidFill>
                <a:latin typeface="Tahoma" pitchFamily="34" charset="0"/>
              </a:rPr>
              <a:t>´</a:t>
            </a:r>
            <a:r>
              <a:rPr lang="zh-CN" altLang="zh-CN" sz="2400" dirty="0" smtClean="0">
                <a:solidFill>
                  <a:srgbClr val="692AA2"/>
                </a:solidFill>
                <a:latin typeface="Tahoma" pitchFamily="34" charset="0"/>
              </a:rPr>
              <a:t>和长度为4的比特串</a:t>
            </a:r>
            <a:r>
              <a:rPr lang="en-US" altLang="zh-CN" sz="2400" dirty="0" err="1" smtClean="0">
                <a:solidFill>
                  <a:srgbClr val="692AA2"/>
                </a:solidFill>
                <a:latin typeface="Tahoma" pitchFamily="34" charset="0"/>
              </a:rPr>
              <a:t>C</a:t>
            </a:r>
            <a:r>
              <a:rPr lang="en-US" altLang="zh-CN" sz="2400" baseline="-25000" dirty="0" err="1" smtClean="0">
                <a:solidFill>
                  <a:srgbClr val="692AA2"/>
                </a:solidFill>
                <a:latin typeface="Tahoma" pitchFamily="34" charset="0"/>
              </a:rPr>
              <a:t>j</a:t>
            </a:r>
            <a:r>
              <a:rPr lang="en-US" altLang="zh-CN" sz="2400" baseline="30000" dirty="0" smtClean="0">
                <a:solidFill>
                  <a:srgbClr val="692AA2"/>
                </a:solidFill>
                <a:latin typeface="Tahoma" pitchFamily="34" charset="0"/>
              </a:rPr>
              <a:t>´</a:t>
            </a:r>
            <a:r>
              <a:rPr lang="en-US" altLang="zh-CN" sz="2400" dirty="0" smtClean="0">
                <a:solidFill>
                  <a:srgbClr val="692AA2"/>
                </a:solidFill>
                <a:latin typeface="Tahoma" pitchFamily="34" charset="0"/>
              </a:rPr>
              <a:t> (1&lt;=j&lt;=8), </a:t>
            </a:r>
            <a:r>
              <a:rPr lang="zh-CN" altLang="zh-CN" sz="2400" dirty="0" smtClean="0">
                <a:solidFill>
                  <a:srgbClr val="692AA2"/>
                </a:solidFill>
                <a:latin typeface="Tahoma" pitchFamily="34" charset="0"/>
              </a:rPr>
              <a:t>定义</a:t>
            </a:r>
            <a:br>
              <a:rPr lang="zh-CN" altLang="zh-CN" sz="2400" dirty="0" smtClean="0">
                <a:solidFill>
                  <a:srgbClr val="692AA2"/>
                </a:solidFill>
                <a:latin typeface="Tahoma" pitchFamily="34" charset="0"/>
              </a:rPr>
            </a:br>
            <a:r>
              <a:rPr lang="zh-CN" altLang="zh-CN" sz="2400" dirty="0" smtClean="0">
                <a:solidFill>
                  <a:srgbClr val="692AA2"/>
                </a:solidFill>
                <a:latin typeface="Tahoma" pitchFamily="34" charset="0"/>
              </a:rPr>
              <a:t> </a:t>
            </a:r>
            <a:r>
              <a:rPr lang="en-US" altLang="zh-CN" sz="2400" dirty="0" err="1" smtClean="0">
                <a:solidFill>
                  <a:srgbClr val="692AA2"/>
                </a:solidFill>
                <a:latin typeface="Tahoma" pitchFamily="34" charset="0"/>
              </a:rPr>
              <a:t>IN</a:t>
            </a:r>
            <a:r>
              <a:rPr lang="en-US" altLang="zh-CN" sz="2400" baseline="-25000" dirty="0" err="1" smtClean="0">
                <a:solidFill>
                  <a:srgbClr val="692AA2"/>
                </a:solidFill>
                <a:latin typeface="Tahoma" pitchFamily="34" charset="0"/>
              </a:rPr>
              <a:t>j</a:t>
            </a:r>
            <a:r>
              <a:rPr lang="en-US" altLang="zh-CN" sz="2400" dirty="0" smtClean="0">
                <a:solidFill>
                  <a:srgbClr val="692AA2"/>
                </a:solidFill>
                <a:latin typeface="Tahoma" pitchFamily="34" charset="0"/>
              </a:rPr>
              <a:t>(</a:t>
            </a:r>
            <a:r>
              <a:rPr lang="en-US" altLang="zh-CN" sz="2400" dirty="0" err="1" smtClean="0">
                <a:solidFill>
                  <a:srgbClr val="692AA2"/>
                </a:solidFill>
                <a:latin typeface="Tahoma" pitchFamily="34" charset="0"/>
              </a:rPr>
              <a:t>B</a:t>
            </a:r>
            <a:r>
              <a:rPr lang="en-US" altLang="zh-CN" sz="2400" baseline="-25000" dirty="0" err="1" smtClean="0">
                <a:solidFill>
                  <a:srgbClr val="692AA2"/>
                </a:solidFill>
                <a:latin typeface="Tahoma" pitchFamily="34" charset="0"/>
              </a:rPr>
              <a:t>j</a:t>
            </a:r>
            <a:r>
              <a:rPr lang="en-US" altLang="zh-CN" sz="2400" baseline="30000" dirty="0" smtClean="0">
                <a:solidFill>
                  <a:srgbClr val="692AA2"/>
                </a:solidFill>
                <a:latin typeface="Tahoma" pitchFamily="34" charset="0"/>
              </a:rPr>
              <a:t>’</a:t>
            </a:r>
            <a:r>
              <a:rPr lang="en-US" altLang="zh-CN" sz="2400" dirty="0" smtClean="0">
                <a:solidFill>
                  <a:srgbClr val="692AA2"/>
                </a:solidFill>
                <a:latin typeface="Tahoma" pitchFamily="34" charset="0"/>
              </a:rPr>
              <a:t>,</a:t>
            </a:r>
            <a:r>
              <a:rPr lang="en-US" altLang="zh-CN" sz="2400" dirty="0" err="1" smtClean="0">
                <a:solidFill>
                  <a:srgbClr val="692AA2"/>
                </a:solidFill>
                <a:latin typeface="Tahoma" pitchFamily="34" charset="0"/>
              </a:rPr>
              <a:t>C</a:t>
            </a:r>
            <a:r>
              <a:rPr lang="en-US" altLang="zh-CN" sz="2400" baseline="-25000" dirty="0" err="1" smtClean="0">
                <a:solidFill>
                  <a:srgbClr val="692AA2"/>
                </a:solidFill>
                <a:latin typeface="Tahoma" pitchFamily="34" charset="0"/>
              </a:rPr>
              <a:t>j</a:t>
            </a:r>
            <a:r>
              <a:rPr lang="en-US" altLang="zh-CN" sz="2400" baseline="30000" dirty="0" smtClean="0">
                <a:solidFill>
                  <a:srgbClr val="692AA2"/>
                </a:solidFill>
                <a:latin typeface="Tahoma" pitchFamily="34" charset="0"/>
              </a:rPr>
              <a:t>’</a:t>
            </a:r>
            <a:r>
              <a:rPr lang="en-US" altLang="zh-CN" sz="2400" dirty="0" smtClean="0">
                <a:solidFill>
                  <a:srgbClr val="692AA2"/>
                </a:solidFill>
                <a:latin typeface="Tahoma" pitchFamily="34" charset="0"/>
              </a:rPr>
              <a:t>)={</a:t>
            </a:r>
            <a:r>
              <a:rPr lang="en-US" altLang="zh-CN" sz="2400" dirty="0" err="1" smtClean="0">
                <a:solidFill>
                  <a:srgbClr val="692AA2"/>
                </a:solidFill>
                <a:latin typeface="Tahoma" pitchFamily="34" charset="0"/>
              </a:rPr>
              <a:t>B</a:t>
            </a:r>
            <a:r>
              <a:rPr lang="en-US" altLang="zh-CN" sz="2400" baseline="-25000" dirty="0" err="1" smtClean="0">
                <a:solidFill>
                  <a:srgbClr val="692AA2"/>
                </a:solidFill>
                <a:latin typeface="Tahoma" pitchFamily="34" charset="0"/>
              </a:rPr>
              <a:t>j</a:t>
            </a:r>
            <a:r>
              <a:rPr lang="en-US" altLang="zh-CN" sz="2400" dirty="0" smtClean="0">
                <a:solidFill>
                  <a:srgbClr val="692AA2"/>
                </a:solidFill>
                <a:latin typeface="Tahoma" pitchFamily="34" charset="0"/>
                <a:sym typeface="Symbol" pitchFamily="18" charset="2"/>
              </a:rPr>
              <a:t></a:t>
            </a:r>
            <a:r>
              <a:rPr lang="en-US" altLang="zh-CN" sz="2400" dirty="0" smtClean="0">
                <a:solidFill>
                  <a:srgbClr val="692AA2"/>
                </a:solidFill>
                <a:latin typeface="Tahoma" pitchFamily="34" charset="0"/>
              </a:rPr>
              <a:t>(Z</a:t>
            </a:r>
            <a:r>
              <a:rPr lang="en-US" altLang="zh-CN" sz="2400" baseline="-25000" dirty="0" smtClean="0">
                <a:solidFill>
                  <a:srgbClr val="692AA2"/>
                </a:solidFill>
                <a:latin typeface="Tahoma" pitchFamily="34" charset="0"/>
              </a:rPr>
              <a:t>2</a:t>
            </a:r>
            <a:r>
              <a:rPr lang="en-US" altLang="zh-CN" sz="2400" dirty="0" smtClean="0">
                <a:solidFill>
                  <a:srgbClr val="692AA2"/>
                </a:solidFill>
                <a:latin typeface="Tahoma" pitchFamily="34" charset="0"/>
              </a:rPr>
              <a:t>)</a:t>
            </a:r>
            <a:r>
              <a:rPr lang="en-US" altLang="zh-CN" sz="2400" baseline="30000" dirty="0" smtClean="0">
                <a:solidFill>
                  <a:srgbClr val="692AA2"/>
                </a:solidFill>
                <a:latin typeface="Tahoma" pitchFamily="34" charset="0"/>
              </a:rPr>
              <a:t>6</a:t>
            </a:r>
            <a:r>
              <a:rPr lang="en-US" altLang="zh-CN" sz="2400" dirty="0" smtClean="0">
                <a:solidFill>
                  <a:srgbClr val="692AA2"/>
                </a:solidFill>
                <a:latin typeface="Tahoma" pitchFamily="34" charset="0"/>
              </a:rPr>
              <a:t>|S</a:t>
            </a:r>
            <a:r>
              <a:rPr lang="en-US" altLang="zh-CN" sz="2400" baseline="-25000" dirty="0" smtClean="0">
                <a:solidFill>
                  <a:srgbClr val="692AA2"/>
                </a:solidFill>
                <a:latin typeface="Tahoma" pitchFamily="34" charset="0"/>
              </a:rPr>
              <a:t>j</a:t>
            </a:r>
            <a:r>
              <a:rPr lang="en-US" altLang="zh-CN" sz="2400" dirty="0" smtClean="0">
                <a:solidFill>
                  <a:srgbClr val="692AA2"/>
                </a:solidFill>
                <a:latin typeface="Tahoma" pitchFamily="34" charset="0"/>
              </a:rPr>
              <a:t>(</a:t>
            </a:r>
            <a:r>
              <a:rPr lang="en-US" altLang="zh-CN" sz="2400" dirty="0" err="1" smtClean="0">
                <a:solidFill>
                  <a:srgbClr val="692AA2"/>
                </a:solidFill>
                <a:latin typeface="Tahoma" pitchFamily="34" charset="0"/>
              </a:rPr>
              <a:t>B</a:t>
            </a:r>
            <a:r>
              <a:rPr lang="en-US" altLang="zh-CN" sz="2400" baseline="-25000" dirty="0" err="1" smtClean="0">
                <a:solidFill>
                  <a:srgbClr val="692AA2"/>
                </a:solidFill>
                <a:latin typeface="Tahoma" pitchFamily="34" charset="0"/>
              </a:rPr>
              <a:t>j</a:t>
            </a:r>
            <a:r>
              <a:rPr lang="en-US" altLang="zh-CN" sz="2400" dirty="0" smtClean="0">
                <a:solidFill>
                  <a:srgbClr val="692AA2"/>
                </a:solidFill>
                <a:latin typeface="Tahoma" pitchFamily="34" charset="0"/>
              </a:rPr>
              <a:t>)</a:t>
            </a:r>
            <a:r>
              <a:rPr lang="en-US" altLang="zh-CN" sz="2400" dirty="0" smtClean="0">
                <a:solidFill>
                  <a:srgbClr val="692AA2"/>
                </a:solidFill>
                <a:latin typeface="Tahoma" pitchFamily="34" charset="0"/>
                <a:sym typeface="Symbol" pitchFamily="18" charset="2"/>
              </a:rPr>
              <a:t></a:t>
            </a:r>
            <a:r>
              <a:rPr lang="en-US" altLang="zh-CN" sz="2400" dirty="0" smtClean="0">
                <a:solidFill>
                  <a:srgbClr val="692AA2"/>
                </a:solidFill>
                <a:latin typeface="Tahoma" pitchFamily="34" charset="0"/>
              </a:rPr>
              <a:t> </a:t>
            </a:r>
            <a:r>
              <a:rPr lang="en-US" altLang="zh-CN" sz="2400" dirty="0" err="1" smtClean="0">
                <a:solidFill>
                  <a:srgbClr val="692AA2"/>
                </a:solidFill>
                <a:latin typeface="Tahoma" pitchFamily="34" charset="0"/>
              </a:rPr>
              <a:t>S</a:t>
            </a:r>
            <a:r>
              <a:rPr lang="en-US" altLang="zh-CN" sz="2400" baseline="-25000" dirty="0" err="1" smtClean="0">
                <a:solidFill>
                  <a:srgbClr val="692AA2"/>
                </a:solidFill>
                <a:latin typeface="Tahoma" pitchFamily="34" charset="0"/>
              </a:rPr>
              <a:t>j</a:t>
            </a:r>
            <a:r>
              <a:rPr lang="en-US" altLang="zh-CN" sz="2400" dirty="0" smtClean="0">
                <a:solidFill>
                  <a:srgbClr val="692AA2"/>
                </a:solidFill>
                <a:latin typeface="Tahoma" pitchFamily="34" charset="0"/>
              </a:rPr>
              <a:t>(</a:t>
            </a:r>
            <a:r>
              <a:rPr lang="en-US" altLang="zh-CN" sz="2400" dirty="0" err="1" smtClean="0">
                <a:solidFill>
                  <a:srgbClr val="692AA2"/>
                </a:solidFill>
                <a:latin typeface="Tahoma" pitchFamily="34" charset="0"/>
              </a:rPr>
              <a:t>B</a:t>
            </a:r>
            <a:r>
              <a:rPr lang="en-US" altLang="zh-CN" sz="2400" baseline="-25000" dirty="0" err="1" smtClean="0">
                <a:solidFill>
                  <a:srgbClr val="692AA2"/>
                </a:solidFill>
                <a:latin typeface="Tahoma" pitchFamily="34" charset="0"/>
              </a:rPr>
              <a:t>j</a:t>
            </a:r>
            <a:r>
              <a:rPr lang="en-US" altLang="zh-CN" sz="2400" dirty="0" smtClean="0">
                <a:solidFill>
                  <a:srgbClr val="692AA2"/>
                </a:solidFill>
                <a:latin typeface="Tahoma" pitchFamily="34" charset="0"/>
              </a:rPr>
              <a:t> </a:t>
            </a:r>
            <a:r>
              <a:rPr lang="en-US" altLang="zh-CN" sz="2400" dirty="0" smtClean="0">
                <a:solidFill>
                  <a:srgbClr val="692AA2"/>
                </a:solidFill>
                <a:latin typeface="Tahoma" pitchFamily="34" charset="0"/>
                <a:sym typeface="Symbol" pitchFamily="18" charset="2"/>
              </a:rPr>
              <a:t></a:t>
            </a:r>
            <a:r>
              <a:rPr lang="en-US" altLang="zh-CN" sz="2400" dirty="0" smtClean="0">
                <a:solidFill>
                  <a:srgbClr val="692AA2"/>
                </a:solidFill>
                <a:latin typeface="Tahoma" pitchFamily="34" charset="0"/>
              </a:rPr>
              <a:t> </a:t>
            </a:r>
            <a:r>
              <a:rPr lang="en-US" altLang="zh-CN" sz="2400" dirty="0" err="1" smtClean="0">
                <a:solidFill>
                  <a:srgbClr val="692AA2"/>
                </a:solidFill>
                <a:latin typeface="Tahoma" pitchFamily="34" charset="0"/>
              </a:rPr>
              <a:t>B</a:t>
            </a:r>
            <a:r>
              <a:rPr lang="en-US" altLang="zh-CN" sz="2400" baseline="-25000" dirty="0" err="1" smtClean="0">
                <a:solidFill>
                  <a:srgbClr val="692AA2"/>
                </a:solidFill>
                <a:latin typeface="Tahoma" pitchFamily="34" charset="0"/>
              </a:rPr>
              <a:t>j</a:t>
            </a:r>
            <a:r>
              <a:rPr lang="en-US" altLang="zh-CN" sz="2400" baseline="30000" dirty="0" smtClean="0">
                <a:solidFill>
                  <a:srgbClr val="692AA2"/>
                </a:solidFill>
                <a:latin typeface="Tahoma" pitchFamily="34" charset="0"/>
              </a:rPr>
              <a:t>’</a:t>
            </a:r>
            <a:r>
              <a:rPr lang="en-US" altLang="zh-CN" sz="2400" dirty="0" smtClean="0">
                <a:solidFill>
                  <a:srgbClr val="692AA2"/>
                </a:solidFill>
                <a:latin typeface="Tahoma" pitchFamily="34" charset="0"/>
              </a:rPr>
              <a:t>)=</a:t>
            </a:r>
            <a:r>
              <a:rPr lang="en-US" altLang="zh-CN" sz="2400" dirty="0" err="1" smtClean="0">
                <a:solidFill>
                  <a:srgbClr val="692AA2"/>
                </a:solidFill>
                <a:latin typeface="Tahoma" pitchFamily="34" charset="0"/>
              </a:rPr>
              <a:t>C</a:t>
            </a:r>
            <a:r>
              <a:rPr lang="en-US" altLang="zh-CN" sz="2400" baseline="-25000" dirty="0" err="1" smtClean="0">
                <a:solidFill>
                  <a:srgbClr val="692AA2"/>
                </a:solidFill>
                <a:latin typeface="Tahoma" pitchFamily="34" charset="0"/>
              </a:rPr>
              <a:t>j</a:t>
            </a:r>
            <a:r>
              <a:rPr lang="en-US" altLang="zh-CN" sz="2400" baseline="30000" dirty="0" smtClean="0">
                <a:solidFill>
                  <a:srgbClr val="692AA2"/>
                </a:solidFill>
                <a:latin typeface="Tahoma" pitchFamily="34" charset="0"/>
              </a:rPr>
              <a:t>’</a:t>
            </a:r>
            <a:r>
              <a:rPr lang="en-US" altLang="zh-CN" sz="2400" dirty="0" smtClean="0">
                <a:solidFill>
                  <a:srgbClr val="692AA2"/>
                </a:solidFill>
                <a:latin typeface="Tahoma" pitchFamily="34" charset="0"/>
              </a:rPr>
              <a:t>}</a:t>
            </a:r>
            <a:br>
              <a:rPr lang="en-US" altLang="zh-CN" sz="2400" dirty="0" smtClean="0">
                <a:solidFill>
                  <a:srgbClr val="692AA2"/>
                </a:solidFill>
                <a:latin typeface="Tahoma" pitchFamily="34" charset="0"/>
              </a:rPr>
            </a:br>
            <a:r>
              <a:rPr lang="en-US" altLang="zh-CN" sz="2400" dirty="0" smtClean="0">
                <a:solidFill>
                  <a:srgbClr val="692AA2"/>
                </a:solidFill>
                <a:latin typeface="Tahoma" pitchFamily="34" charset="0"/>
              </a:rPr>
              <a:t> </a:t>
            </a:r>
            <a:r>
              <a:rPr lang="en-US" altLang="zh-CN" sz="2400" dirty="0" err="1" smtClean="0">
                <a:solidFill>
                  <a:srgbClr val="692AA2"/>
                </a:solidFill>
                <a:latin typeface="Tahoma" pitchFamily="34" charset="0"/>
              </a:rPr>
              <a:t>N</a:t>
            </a:r>
            <a:r>
              <a:rPr lang="en-US" altLang="zh-CN" sz="2400" baseline="-25000" dirty="0" err="1" smtClean="0">
                <a:solidFill>
                  <a:srgbClr val="692AA2"/>
                </a:solidFill>
                <a:latin typeface="Tahoma" pitchFamily="34" charset="0"/>
              </a:rPr>
              <a:t>j</a:t>
            </a:r>
            <a:r>
              <a:rPr lang="en-US" altLang="zh-CN" sz="2400" dirty="0" smtClean="0">
                <a:solidFill>
                  <a:srgbClr val="692AA2"/>
                </a:solidFill>
                <a:latin typeface="Tahoma" pitchFamily="34" charset="0"/>
              </a:rPr>
              <a:t>(</a:t>
            </a:r>
            <a:r>
              <a:rPr lang="en-US" altLang="zh-CN" sz="2400" dirty="0" err="1" smtClean="0">
                <a:solidFill>
                  <a:srgbClr val="692AA2"/>
                </a:solidFill>
                <a:latin typeface="Tahoma" pitchFamily="34" charset="0"/>
              </a:rPr>
              <a:t>B</a:t>
            </a:r>
            <a:r>
              <a:rPr lang="en-US" altLang="zh-CN" sz="2400" baseline="-25000" dirty="0" err="1" smtClean="0">
                <a:solidFill>
                  <a:srgbClr val="692AA2"/>
                </a:solidFill>
                <a:latin typeface="Tahoma" pitchFamily="34" charset="0"/>
              </a:rPr>
              <a:t>j</a:t>
            </a:r>
            <a:r>
              <a:rPr lang="en-US" altLang="zh-CN" sz="2400" baseline="30000" dirty="0" smtClean="0">
                <a:solidFill>
                  <a:srgbClr val="692AA2"/>
                </a:solidFill>
                <a:latin typeface="Tahoma" pitchFamily="34" charset="0"/>
              </a:rPr>
              <a:t>’</a:t>
            </a:r>
            <a:r>
              <a:rPr lang="en-US" altLang="zh-CN" sz="2400" dirty="0" smtClean="0">
                <a:solidFill>
                  <a:srgbClr val="692AA2"/>
                </a:solidFill>
                <a:latin typeface="Tahoma" pitchFamily="34" charset="0"/>
              </a:rPr>
              <a:t>,</a:t>
            </a:r>
            <a:r>
              <a:rPr lang="en-US" altLang="zh-CN" sz="2400" dirty="0" err="1" smtClean="0">
                <a:solidFill>
                  <a:srgbClr val="692AA2"/>
                </a:solidFill>
                <a:latin typeface="Tahoma" pitchFamily="34" charset="0"/>
              </a:rPr>
              <a:t>C</a:t>
            </a:r>
            <a:r>
              <a:rPr lang="en-US" altLang="zh-CN" sz="2400" baseline="-25000" dirty="0" err="1" smtClean="0">
                <a:solidFill>
                  <a:srgbClr val="692AA2"/>
                </a:solidFill>
                <a:latin typeface="Tahoma" pitchFamily="34" charset="0"/>
              </a:rPr>
              <a:t>j</a:t>
            </a:r>
            <a:r>
              <a:rPr lang="en-US" altLang="zh-CN" sz="2400" baseline="30000" dirty="0" smtClean="0">
                <a:solidFill>
                  <a:srgbClr val="692AA2"/>
                </a:solidFill>
                <a:latin typeface="Tahoma" pitchFamily="34" charset="0"/>
              </a:rPr>
              <a:t>’</a:t>
            </a:r>
            <a:r>
              <a:rPr lang="en-US" altLang="zh-CN" sz="2400" dirty="0" smtClean="0">
                <a:solidFill>
                  <a:srgbClr val="692AA2"/>
                </a:solidFill>
                <a:latin typeface="Tahoma" pitchFamily="34" charset="0"/>
              </a:rPr>
              <a:t>)=|</a:t>
            </a:r>
            <a:r>
              <a:rPr lang="en-US" altLang="zh-CN" sz="2400" dirty="0" err="1" smtClean="0">
                <a:solidFill>
                  <a:srgbClr val="692AA2"/>
                </a:solidFill>
                <a:latin typeface="Tahoma" pitchFamily="34" charset="0"/>
              </a:rPr>
              <a:t>IN</a:t>
            </a:r>
            <a:r>
              <a:rPr lang="en-US" altLang="zh-CN" sz="2400" baseline="-25000" dirty="0" err="1" smtClean="0">
                <a:solidFill>
                  <a:srgbClr val="692AA2"/>
                </a:solidFill>
                <a:latin typeface="Tahoma" pitchFamily="34" charset="0"/>
              </a:rPr>
              <a:t>j</a:t>
            </a:r>
            <a:r>
              <a:rPr lang="en-US" altLang="zh-CN" sz="2400" dirty="0" smtClean="0">
                <a:solidFill>
                  <a:srgbClr val="692AA2"/>
                </a:solidFill>
                <a:latin typeface="Tahoma" pitchFamily="34" charset="0"/>
              </a:rPr>
              <a:t>(</a:t>
            </a:r>
            <a:r>
              <a:rPr lang="en-US" altLang="zh-CN" sz="2400" dirty="0" err="1" smtClean="0">
                <a:solidFill>
                  <a:srgbClr val="692AA2"/>
                </a:solidFill>
                <a:latin typeface="Tahoma" pitchFamily="34" charset="0"/>
              </a:rPr>
              <a:t>B</a:t>
            </a:r>
            <a:r>
              <a:rPr lang="en-US" altLang="zh-CN" sz="2400" baseline="-25000" dirty="0" err="1" smtClean="0">
                <a:solidFill>
                  <a:srgbClr val="692AA2"/>
                </a:solidFill>
                <a:latin typeface="Tahoma" pitchFamily="34" charset="0"/>
              </a:rPr>
              <a:t>j</a:t>
            </a:r>
            <a:r>
              <a:rPr lang="en-US" altLang="zh-CN" sz="2400" baseline="30000" dirty="0" smtClean="0">
                <a:solidFill>
                  <a:srgbClr val="692AA2"/>
                </a:solidFill>
                <a:latin typeface="Tahoma" pitchFamily="34" charset="0"/>
              </a:rPr>
              <a:t>’</a:t>
            </a:r>
            <a:r>
              <a:rPr lang="en-US" altLang="zh-CN" sz="2400" dirty="0" smtClean="0">
                <a:solidFill>
                  <a:srgbClr val="692AA2"/>
                </a:solidFill>
                <a:latin typeface="Tahoma" pitchFamily="34" charset="0"/>
              </a:rPr>
              <a:t>,</a:t>
            </a:r>
            <a:r>
              <a:rPr lang="en-US" altLang="zh-CN" sz="2400" dirty="0" err="1" smtClean="0">
                <a:solidFill>
                  <a:srgbClr val="692AA2"/>
                </a:solidFill>
                <a:latin typeface="Tahoma" pitchFamily="34" charset="0"/>
              </a:rPr>
              <a:t>C</a:t>
            </a:r>
            <a:r>
              <a:rPr lang="en-US" altLang="zh-CN" sz="2400" baseline="-25000" dirty="0" err="1" smtClean="0">
                <a:solidFill>
                  <a:srgbClr val="692AA2"/>
                </a:solidFill>
                <a:latin typeface="Tahoma" pitchFamily="34" charset="0"/>
              </a:rPr>
              <a:t>j</a:t>
            </a:r>
            <a:r>
              <a:rPr lang="en-US" altLang="zh-CN" sz="2400" baseline="30000" dirty="0" smtClean="0">
                <a:solidFill>
                  <a:srgbClr val="692AA2"/>
                </a:solidFill>
                <a:latin typeface="Tahoma" pitchFamily="34" charset="0"/>
              </a:rPr>
              <a:t>’</a:t>
            </a:r>
            <a:r>
              <a:rPr lang="en-US" altLang="zh-CN" sz="2400" dirty="0" smtClean="0">
                <a:solidFill>
                  <a:srgbClr val="692AA2"/>
                </a:solidFill>
                <a:latin typeface="Tahoma" pitchFamily="34" charset="0"/>
              </a:rPr>
              <a:t>)|</a:t>
            </a:r>
          </a:p>
          <a:p>
            <a:pPr>
              <a:lnSpc>
                <a:spcPct val="120000"/>
              </a:lnSpc>
            </a:pPr>
            <a:r>
              <a:rPr lang="zh-CN" altLang="en-US" sz="2400" dirty="0" smtClean="0">
                <a:solidFill>
                  <a:srgbClr val="FF3300"/>
                </a:solidFill>
                <a:latin typeface="Tahoma" pitchFamily="34" charset="0"/>
              </a:rPr>
              <a:t>注：</a:t>
            </a:r>
            <a:r>
              <a:rPr lang="zh-CN" altLang="en-US" sz="2400" dirty="0" smtClean="0">
                <a:latin typeface="Tahoma" pitchFamily="34" charset="0"/>
              </a:rPr>
              <a:t>1</a:t>
            </a:r>
            <a:r>
              <a:rPr lang="zh-CN" altLang="en-US" sz="2400" baseline="30000" dirty="0" smtClean="0">
                <a:latin typeface="Tahoma" pitchFamily="34" charset="0"/>
              </a:rPr>
              <a:t>*</a:t>
            </a:r>
            <a:r>
              <a:rPr lang="zh-CN" altLang="en-US" sz="2400" dirty="0" smtClean="0">
                <a:latin typeface="Tahoma" pitchFamily="34" charset="0"/>
              </a:rPr>
              <a:t>.对特定的</a:t>
            </a:r>
            <a:r>
              <a:rPr lang="en-US" altLang="zh-CN" sz="2400" dirty="0" smtClean="0">
                <a:latin typeface="Tahoma" pitchFamily="34" charset="0"/>
              </a:rPr>
              <a:t>S</a:t>
            </a:r>
            <a:r>
              <a:rPr lang="zh-CN" altLang="en-US" sz="2400" dirty="0" smtClean="0">
                <a:latin typeface="Tahoma" pitchFamily="34" charset="0"/>
              </a:rPr>
              <a:t>盒</a:t>
            </a:r>
            <a:r>
              <a:rPr lang="en-US" altLang="zh-CN" sz="2400" dirty="0" err="1" smtClean="0">
                <a:latin typeface="Tahoma" pitchFamily="34" charset="0"/>
              </a:rPr>
              <a:t>S</a:t>
            </a:r>
            <a:r>
              <a:rPr lang="en-US" altLang="zh-CN" sz="2400" baseline="-25000" dirty="0" err="1" smtClean="0">
                <a:latin typeface="Tahoma" pitchFamily="34" charset="0"/>
              </a:rPr>
              <a:t>j</a:t>
            </a:r>
            <a:r>
              <a:rPr lang="en-US" altLang="zh-CN" sz="2400" dirty="0" smtClean="0">
                <a:latin typeface="Tahoma" pitchFamily="34" charset="0"/>
              </a:rPr>
              <a:t>,</a:t>
            </a:r>
            <a:r>
              <a:rPr lang="zh-CN" altLang="zh-CN" sz="2400" dirty="0" smtClean="0">
                <a:latin typeface="Tahoma" pitchFamily="34" charset="0"/>
              </a:rPr>
              <a:t>它的输入异或为</a:t>
            </a:r>
            <a:r>
              <a:rPr lang="en-US" altLang="zh-CN" sz="2400" dirty="0" err="1" smtClean="0">
                <a:latin typeface="Tahoma" pitchFamily="34" charset="0"/>
              </a:rPr>
              <a:t>B</a:t>
            </a:r>
            <a:r>
              <a:rPr lang="en-US" altLang="zh-CN" sz="2400" baseline="-25000" dirty="0" err="1" smtClean="0">
                <a:latin typeface="Tahoma" pitchFamily="34" charset="0"/>
              </a:rPr>
              <a:t>j</a:t>
            </a:r>
            <a:r>
              <a:rPr lang="en-US" altLang="zh-CN" sz="2400" baseline="30000" dirty="0" smtClean="0">
                <a:latin typeface="Tahoma" pitchFamily="34" charset="0"/>
              </a:rPr>
              <a:t>´</a:t>
            </a:r>
            <a:r>
              <a:rPr lang="zh-CN" altLang="zh-CN" sz="2400" dirty="0" smtClean="0">
                <a:latin typeface="Tahoma" pitchFamily="34" charset="0"/>
              </a:rPr>
              <a:t>且相应的输出异或为</a:t>
            </a:r>
            <a:r>
              <a:rPr lang="en-US" altLang="zh-CN" sz="2400" dirty="0" err="1" smtClean="0">
                <a:latin typeface="Tahoma" pitchFamily="34" charset="0"/>
              </a:rPr>
              <a:t>C</a:t>
            </a:r>
            <a:r>
              <a:rPr lang="en-US" altLang="zh-CN" sz="2400" baseline="-25000" dirty="0" err="1" smtClean="0">
                <a:latin typeface="Tahoma" pitchFamily="34" charset="0"/>
              </a:rPr>
              <a:t>j</a:t>
            </a:r>
            <a:r>
              <a:rPr lang="en-US" altLang="zh-CN" sz="2400" baseline="30000" dirty="0" smtClean="0">
                <a:latin typeface="Tahoma" pitchFamily="34" charset="0"/>
              </a:rPr>
              <a:t>´</a:t>
            </a:r>
            <a:r>
              <a:rPr lang="en-US" altLang="zh-CN" sz="2400" dirty="0" smtClean="0">
                <a:latin typeface="Tahoma" pitchFamily="34" charset="0"/>
              </a:rPr>
              <a:t>，</a:t>
            </a:r>
            <a:r>
              <a:rPr lang="zh-CN" altLang="zh-CN" sz="2400" dirty="0" smtClean="0">
                <a:latin typeface="Tahoma" pitchFamily="34" charset="0"/>
              </a:rPr>
              <a:t>这里</a:t>
            </a:r>
            <a:r>
              <a:rPr lang="en-US" altLang="zh-CN" sz="2400" dirty="0" err="1" smtClean="0">
                <a:latin typeface="Tahoma" pitchFamily="34" charset="0"/>
              </a:rPr>
              <a:t>N</a:t>
            </a:r>
            <a:r>
              <a:rPr lang="en-US" altLang="zh-CN" sz="2400" baseline="-25000" dirty="0" err="1" smtClean="0">
                <a:latin typeface="Tahoma" pitchFamily="34" charset="0"/>
              </a:rPr>
              <a:t>j</a:t>
            </a:r>
            <a:r>
              <a:rPr lang="en-US" altLang="zh-CN" sz="2400" dirty="0" smtClean="0">
                <a:latin typeface="Tahoma" pitchFamily="34" charset="0"/>
              </a:rPr>
              <a:t>(</a:t>
            </a:r>
            <a:r>
              <a:rPr lang="en-US" altLang="zh-CN" sz="2400" dirty="0" err="1" smtClean="0">
                <a:latin typeface="Tahoma" pitchFamily="34" charset="0"/>
              </a:rPr>
              <a:t>B</a:t>
            </a:r>
            <a:r>
              <a:rPr lang="en-US" altLang="zh-CN" sz="2400" baseline="-25000" dirty="0" err="1" smtClean="0">
                <a:latin typeface="Tahoma" pitchFamily="34" charset="0"/>
              </a:rPr>
              <a:t>j</a:t>
            </a:r>
            <a:r>
              <a:rPr lang="en-US" altLang="zh-CN" sz="2400" baseline="30000" dirty="0" smtClean="0">
                <a:latin typeface="Tahoma" pitchFamily="34" charset="0"/>
              </a:rPr>
              <a:t>’</a:t>
            </a:r>
            <a:r>
              <a:rPr lang="en-US" altLang="zh-CN" sz="2400" dirty="0" smtClean="0">
                <a:latin typeface="Tahoma" pitchFamily="34" charset="0"/>
              </a:rPr>
              <a:t>,</a:t>
            </a:r>
            <a:r>
              <a:rPr lang="en-US" altLang="zh-CN" sz="2400" dirty="0" err="1" smtClean="0">
                <a:latin typeface="Tahoma" pitchFamily="34" charset="0"/>
              </a:rPr>
              <a:t>C</a:t>
            </a:r>
            <a:r>
              <a:rPr lang="en-US" altLang="zh-CN" sz="2400" baseline="-25000" dirty="0" err="1" smtClean="0">
                <a:latin typeface="Tahoma" pitchFamily="34" charset="0"/>
              </a:rPr>
              <a:t>j</a:t>
            </a:r>
            <a:r>
              <a:rPr lang="en-US" altLang="zh-CN" sz="2400" baseline="30000" dirty="0" smtClean="0">
                <a:latin typeface="Tahoma" pitchFamily="34" charset="0"/>
              </a:rPr>
              <a:t>’</a:t>
            </a:r>
            <a:r>
              <a:rPr lang="en-US" altLang="zh-CN" sz="2400" dirty="0" smtClean="0">
                <a:latin typeface="Tahoma" pitchFamily="34" charset="0"/>
              </a:rPr>
              <a:t>)</a:t>
            </a:r>
            <a:r>
              <a:rPr lang="zh-CN" altLang="zh-CN" sz="2400" dirty="0" smtClean="0">
                <a:latin typeface="Tahoma" pitchFamily="34" charset="0"/>
              </a:rPr>
              <a:t>就是用来表示其输入对的数目。</a:t>
            </a:r>
            <a:br>
              <a:rPr lang="zh-CN" altLang="zh-CN" sz="2400" dirty="0" smtClean="0">
                <a:latin typeface="Tahoma" pitchFamily="34" charset="0"/>
              </a:rPr>
            </a:br>
            <a:r>
              <a:rPr lang="zh-CN" altLang="zh-CN" sz="2400" dirty="0" smtClean="0">
                <a:latin typeface="Tahoma" pitchFamily="34" charset="0"/>
              </a:rPr>
              <a:t>    2</a:t>
            </a:r>
            <a:r>
              <a:rPr lang="zh-CN" altLang="zh-CN" sz="2400" baseline="30000" dirty="0" smtClean="0">
                <a:latin typeface="Tahoma" pitchFamily="34" charset="0"/>
              </a:rPr>
              <a:t>*</a:t>
            </a:r>
            <a:r>
              <a:rPr lang="zh-CN" altLang="zh-CN" sz="2400" dirty="0" smtClean="0">
                <a:latin typeface="Tahoma" pitchFamily="34" charset="0"/>
              </a:rPr>
              <a:t>.对于上述例子1中的输出异或分布表</a:t>
            </a:r>
            <a:r>
              <a:rPr lang="zh-CN" altLang="en-US" sz="2400" dirty="0" smtClean="0">
                <a:latin typeface="Tahoma" pitchFamily="34" charset="0"/>
              </a:rPr>
              <a:t>表现了</a:t>
            </a:r>
            <a:r>
              <a:rPr lang="en-US" altLang="zh-CN" sz="2400" dirty="0" smtClean="0">
                <a:latin typeface="Tahoma" pitchFamily="34" charset="0"/>
              </a:rPr>
              <a:t>N</a:t>
            </a:r>
            <a:r>
              <a:rPr lang="en-US" altLang="zh-CN" sz="2400" baseline="-25000" dirty="0" smtClean="0">
                <a:latin typeface="Tahoma" pitchFamily="34" charset="0"/>
              </a:rPr>
              <a:t>1</a:t>
            </a:r>
            <a:r>
              <a:rPr lang="en-US" altLang="zh-CN" sz="2400" dirty="0" smtClean="0">
                <a:latin typeface="Tahoma" pitchFamily="34" charset="0"/>
              </a:rPr>
              <a:t>(110100，C</a:t>
            </a:r>
            <a:r>
              <a:rPr lang="en-US" altLang="zh-CN" sz="2400" baseline="-25000" dirty="0" smtClean="0">
                <a:latin typeface="Tahoma" pitchFamily="34" charset="0"/>
              </a:rPr>
              <a:t>1</a:t>
            </a:r>
            <a:r>
              <a:rPr lang="en-US" altLang="zh-CN" sz="2400" baseline="30000" dirty="0" smtClean="0">
                <a:latin typeface="Tahoma" pitchFamily="34" charset="0"/>
              </a:rPr>
              <a:t>´</a:t>
            </a:r>
            <a:r>
              <a:rPr lang="en-US" altLang="zh-CN" sz="2400" dirty="0" smtClean="0">
                <a:latin typeface="Tahoma" pitchFamily="34" charset="0"/>
              </a:rPr>
              <a:t>)(</a:t>
            </a:r>
            <a:r>
              <a:rPr lang="zh-CN" altLang="en-US" sz="2400" dirty="0" smtClean="0">
                <a:latin typeface="Tahoma" pitchFamily="34" charset="0"/>
              </a:rPr>
              <a:t>其中</a:t>
            </a:r>
            <a:r>
              <a:rPr lang="en-US" altLang="zh-CN" sz="2400" dirty="0" smtClean="0">
                <a:latin typeface="Tahoma" pitchFamily="34" charset="0"/>
              </a:rPr>
              <a:t>C</a:t>
            </a:r>
            <a:r>
              <a:rPr lang="en-US" altLang="zh-CN" sz="2400" baseline="-25000" dirty="0" smtClean="0">
                <a:latin typeface="Tahoma" pitchFamily="34" charset="0"/>
              </a:rPr>
              <a:t>1</a:t>
            </a:r>
            <a:r>
              <a:rPr lang="en-US" altLang="zh-CN" sz="2400" baseline="30000" dirty="0" smtClean="0">
                <a:latin typeface="Tahoma" pitchFamily="34" charset="0"/>
              </a:rPr>
              <a:t>´ </a:t>
            </a:r>
            <a:r>
              <a:rPr lang="en-US" altLang="zh-CN" sz="2400" dirty="0" smtClean="0">
                <a:latin typeface="Tahoma" pitchFamily="34" charset="0"/>
                <a:sym typeface="Symbol" pitchFamily="18" charset="2"/>
              </a:rPr>
              <a:t></a:t>
            </a:r>
            <a:r>
              <a:rPr lang="en-US" altLang="zh-CN" sz="2400" dirty="0" smtClean="0">
                <a:latin typeface="Tahoma" pitchFamily="34" charset="0"/>
              </a:rPr>
              <a:t>(Z</a:t>
            </a:r>
            <a:r>
              <a:rPr lang="en-US" altLang="zh-CN" sz="2400" baseline="-25000" dirty="0" smtClean="0">
                <a:latin typeface="Tahoma" pitchFamily="34" charset="0"/>
              </a:rPr>
              <a:t>2</a:t>
            </a:r>
            <a:r>
              <a:rPr lang="en-US" altLang="zh-CN" sz="2400" dirty="0" smtClean="0">
                <a:latin typeface="Tahoma" pitchFamily="34" charset="0"/>
              </a:rPr>
              <a:t>)</a:t>
            </a:r>
            <a:r>
              <a:rPr lang="en-US" altLang="zh-CN" sz="2400" baseline="30000" dirty="0" smtClean="0">
                <a:latin typeface="Tahoma" pitchFamily="34" charset="0"/>
              </a:rPr>
              <a:t>4</a:t>
            </a:r>
            <a:r>
              <a:rPr lang="en-US" altLang="zh-CN" sz="2400" dirty="0" smtClean="0">
                <a:latin typeface="Tahoma" pitchFamily="34" charset="0"/>
              </a:rPr>
              <a:t>)</a:t>
            </a:r>
            <a:r>
              <a:rPr lang="zh-CN" altLang="zh-CN" sz="2400" dirty="0" smtClean="0">
                <a:latin typeface="Tahoma" pitchFamily="34" charset="0"/>
              </a:rPr>
              <a:t>所指示的对</a:t>
            </a:r>
            <a:r>
              <a:rPr lang="en-US" altLang="zh-CN" sz="2400" dirty="0" smtClean="0">
                <a:latin typeface="Tahoma" pitchFamily="34" charset="0"/>
              </a:rPr>
              <a:t>S</a:t>
            </a:r>
            <a:r>
              <a:rPr lang="zh-CN" altLang="zh-CN" sz="2400" dirty="0" smtClean="0">
                <a:latin typeface="Tahoma" pitchFamily="34" charset="0"/>
              </a:rPr>
              <a:t>盒</a:t>
            </a:r>
            <a:r>
              <a:rPr lang="en-US" altLang="zh-CN" sz="2400" dirty="0" smtClean="0">
                <a:latin typeface="Tahoma" pitchFamily="34" charset="0"/>
              </a:rPr>
              <a:t>S</a:t>
            </a:r>
            <a:r>
              <a:rPr lang="en-US" altLang="zh-CN" sz="2400" baseline="-25000" dirty="0" smtClean="0">
                <a:latin typeface="Tahoma" pitchFamily="34" charset="0"/>
              </a:rPr>
              <a:t>1</a:t>
            </a:r>
            <a:r>
              <a:rPr lang="zh-CN" altLang="zh-CN" sz="2400" dirty="0" smtClean="0">
                <a:latin typeface="Tahoma" pitchFamily="34" charset="0"/>
              </a:rPr>
              <a:t>来说，它的输入异或为</a:t>
            </a:r>
            <a:r>
              <a:rPr lang="en-US" altLang="zh-CN" sz="2400" dirty="0" smtClean="0">
                <a:latin typeface="Tahoma" pitchFamily="34" charset="0"/>
              </a:rPr>
              <a:t>(</a:t>
            </a:r>
            <a:r>
              <a:rPr lang="zh-CN" altLang="zh-CN" sz="2400" dirty="0" smtClean="0">
                <a:latin typeface="Tahoma" pitchFamily="34" charset="0"/>
              </a:rPr>
              <a:t>110100</a:t>
            </a:r>
            <a:r>
              <a:rPr lang="en-US" altLang="zh-CN" sz="2400" dirty="0" smtClean="0">
                <a:latin typeface="Tahoma" pitchFamily="34" charset="0"/>
              </a:rPr>
              <a:t>)</a:t>
            </a:r>
            <a:r>
              <a:rPr lang="zh-CN" altLang="zh-CN" sz="2400" dirty="0" smtClean="0">
                <a:latin typeface="Tahoma" pitchFamily="34" charset="0"/>
              </a:rPr>
              <a:t>且相应的输出异或为</a:t>
            </a:r>
            <a:r>
              <a:rPr lang="en-US" altLang="zh-CN" sz="2400" dirty="0" smtClean="0">
                <a:latin typeface="Tahoma" pitchFamily="34" charset="0"/>
              </a:rPr>
              <a:t>C</a:t>
            </a:r>
            <a:r>
              <a:rPr lang="en-US" altLang="zh-CN" sz="2400" baseline="-25000" dirty="0" smtClean="0">
                <a:latin typeface="Tahoma" pitchFamily="34" charset="0"/>
              </a:rPr>
              <a:t>1</a:t>
            </a:r>
            <a:r>
              <a:rPr lang="en-US" altLang="zh-CN" sz="2400" baseline="30000" dirty="0" smtClean="0">
                <a:latin typeface="Tahoma" pitchFamily="34" charset="0"/>
              </a:rPr>
              <a:t>´</a:t>
            </a:r>
            <a:r>
              <a:rPr lang="zh-CN" altLang="zh-CN" sz="2400" dirty="0" smtClean="0">
                <a:latin typeface="Tahoma" pitchFamily="34" charset="0"/>
              </a:rPr>
              <a:t>的分布情况。</a:t>
            </a:r>
            <a:br>
              <a:rPr lang="zh-CN" altLang="zh-CN" sz="2400" dirty="0" smtClean="0">
                <a:latin typeface="Tahoma" pitchFamily="34" charset="0"/>
              </a:rPr>
            </a:br>
            <a:r>
              <a:rPr lang="zh-CN" altLang="zh-CN" sz="2400" dirty="0" smtClean="0">
                <a:latin typeface="Tahoma" pitchFamily="34" charset="0"/>
              </a:rPr>
              <a:t>    3</a:t>
            </a:r>
            <a:r>
              <a:rPr lang="zh-CN" altLang="zh-CN" sz="2400" baseline="30000" dirty="0" smtClean="0">
                <a:latin typeface="Tahoma" pitchFamily="34" charset="0"/>
              </a:rPr>
              <a:t>*</a:t>
            </a:r>
            <a:r>
              <a:rPr lang="zh-CN" altLang="zh-CN" sz="2400" dirty="0" smtClean="0">
                <a:latin typeface="Tahoma" pitchFamily="34" charset="0"/>
              </a:rPr>
              <a:t>. 对于集合</a:t>
            </a:r>
            <a:r>
              <a:rPr lang="en-US" altLang="zh-CN" sz="2400" dirty="0" smtClean="0">
                <a:latin typeface="Tahoma" pitchFamily="34" charset="0"/>
              </a:rPr>
              <a:t>IN</a:t>
            </a:r>
            <a:r>
              <a:rPr lang="en-US" altLang="zh-CN" sz="2400" baseline="-25000" dirty="0" smtClean="0">
                <a:latin typeface="Tahoma" pitchFamily="34" charset="0"/>
              </a:rPr>
              <a:t>1</a:t>
            </a:r>
            <a:r>
              <a:rPr lang="en-US" altLang="zh-CN" sz="2400" dirty="0" smtClean="0">
                <a:latin typeface="Tahoma" pitchFamily="34" charset="0"/>
              </a:rPr>
              <a:t>(110100，C</a:t>
            </a:r>
            <a:r>
              <a:rPr lang="en-US" altLang="zh-CN" sz="2400" baseline="-25000" dirty="0" smtClean="0">
                <a:latin typeface="Tahoma" pitchFamily="34" charset="0"/>
              </a:rPr>
              <a:t>1</a:t>
            </a:r>
            <a:r>
              <a:rPr lang="en-US" altLang="zh-CN" sz="2400" baseline="30000" dirty="0" smtClean="0">
                <a:latin typeface="Tahoma" pitchFamily="34" charset="0"/>
              </a:rPr>
              <a:t>´</a:t>
            </a:r>
            <a:r>
              <a:rPr lang="en-US" altLang="zh-CN" sz="2400" dirty="0" smtClean="0">
                <a:latin typeface="Tahoma" pitchFamily="34" charset="0"/>
              </a:rPr>
              <a:t>)，</a:t>
            </a:r>
            <a:r>
              <a:rPr lang="zh-CN" altLang="zh-CN" sz="2400" dirty="0" smtClean="0">
                <a:latin typeface="Tahoma" pitchFamily="34" charset="0"/>
              </a:rPr>
              <a:t>表示输入异或为</a:t>
            </a:r>
            <a:r>
              <a:rPr lang="en-US" altLang="zh-CN" sz="2400" dirty="0" smtClean="0">
                <a:latin typeface="Tahoma" pitchFamily="34" charset="0"/>
              </a:rPr>
              <a:t>(</a:t>
            </a:r>
            <a:r>
              <a:rPr lang="zh-CN" altLang="zh-CN" sz="2400" dirty="0" smtClean="0">
                <a:latin typeface="Tahoma" pitchFamily="34" charset="0"/>
              </a:rPr>
              <a:t>110100</a:t>
            </a:r>
            <a:r>
              <a:rPr lang="en-US" altLang="zh-CN" sz="2400" dirty="0" smtClean="0">
                <a:latin typeface="Tahoma" pitchFamily="34" charset="0"/>
              </a:rPr>
              <a:t>)</a:t>
            </a:r>
            <a:r>
              <a:rPr lang="zh-CN" altLang="zh-CN" sz="2400" dirty="0" smtClean="0">
                <a:latin typeface="Tahoma" pitchFamily="34" charset="0"/>
              </a:rPr>
              <a:t>的所有可能输入引起输出异或情况的分布表，见下页：</a:t>
            </a:r>
            <a:endParaRPr lang="zh-CN" altLang="en-US" sz="2400" dirty="0" smtClean="0">
              <a:latin typeface="Tahoma" pitchFamily="34" charset="0"/>
            </a:endParaRPr>
          </a:p>
          <a:p>
            <a:endParaRPr lang="zh-CN" altLang="en-US" dirty="0" smtClean="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zh-CN" altLang="en-US" smtClean="0"/>
              <a:t>差分分析</a:t>
            </a:r>
          </a:p>
        </p:txBody>
      </p:sp>
      <p:graphicFrame>
        <p:nvGraphicFramePr>
          <p:cNvPr id="369664" name="Object 0"/>
          <p:cNvGraphicFramePr>
            <a:graphicFrameLocks noGrp="1" noChangeAspect="1"/>
          </p:cNvGraphicFramePr>
          <p:nvPr>
            <p:ph type="body" idx="1"/>
          </p:nvPr>
        </p:nvGraphicFramePr>
        <p:xfrm>
          <a:off x="990600" y="228600"/>
          <a:ext cx="7239000" cy="6400800"/>
        </p:xfrm>
        <a:graphic>
          <a:graphicData uri="http://schemas.openxmlformats.org/presentationml/2006/ole">
            <mc:AlternateContent xmlns:mc="http://schemas.openxmlformats.org/markup-compatibility/2006">
              <mc:Choice xmlns:v="urn:schemas-microsoft-com:vml" Requires="v">
                <p:oleObj spid="_x0000_s120952" name="文档" r:id="rId3" imgW="5943600" imgH="5349240" progId="Word.Document.8">
                  <p:embed/>
                </p:oleObj>
              </mc:Choice>
              <mc:Fallback>
                <p:oleObj name="文档" r:id="rId3" imgW="5943600" imgH="5349240" progId="Word.Documen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28600"/>
                        <a:ext cx="72390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1026"/>
          <p:cNvSpPr>
            <a:spLocks noGrp="1" noChangeArrowheads="1"/>
          </p:cNvSpPr>
          <p:nvPr>
            <p:ph type="title"/>
          </p:nvPr>
        </p:nvSpPr>
        <p:spPr/>
        <p:txBody>
          <a:bodyPr/>
          <a:lstStyle/>
          <a:p>
            <a:r>
              <a:rPr lang="zh-CN" altLang="en-US" smtClean="0"/>
              <a:t>差分分析</a:t>
            </a:r>
          </a:p>
        </p:txBody>
      </p:sp>
      <p:sp>
        <p:nvSpPr>
          <p:cNvPr id="258051" name="Rectangle 1027"/>
          <p:cNvSpPr>
            <a:spLocks noGrp="1" noChangeArrowheads="1"/>
          </p:cNvSpPr>
          <p:nvPr>
            <p:ph type="body" idx="1"/>
          </p:nvPr>
        </p:nvSpPr>
        <p:spPr>
          <a:xfrm>
            <a:off x="152400" y="1447800"/>
            <a:ext cx="8839200" cy="5257800"/>
          </a:xfrm>
        </p:spPr>
        <p:txBody>
          <a:bodyPr/>
          <a:lstStyle/>
          <a:p>
            <a:r>
              <a:rPr lang="zh-CN" altLang="en-US" sz="2200" dirty="0" smtClean="0"/>
              <a:t>考虑一般情况：对于</a:t>
            </a:r>
            <a:r>
              <a:rPr lang="en-US" altLang="zh-CN" sz="2200" dirty="0" smtClean="0"/>
              <a:t>DES</a:t>
            </a:r>
            <a:r>
              <a:rPr lang="zh-CN" altLang="en-US" sz="2200" dirty="0" smtClean="0"/>
              <a:t>的8个</a:t>
            </a:r>
            <a:r>
              <a:rPr lang="en-US" altLang="zh-CN" sz="2200" dirty="0" smtClean="0"/>
              <a:t>S</a:t>
            </a:r>
            <a:r>
              <a:rPr lang="zh-CN" altLang="en-US" sz="2200" dirty="0" smtClean="0"/>
              <a:t>盒的每一个盒有64种可能的输入异或，于是可算出有512个分布。</a:t>
            </a:r>
          </a:p>
          <a:p>
            <a:r>
              <a:rPr lang="zh-CN" altLang="en-US" sz="2200" dirty="0" smtClean="0"/>
              <a:t>由算法知在第</a:t>
            </a:r>
            <a:r>
              <a:rPr lang="en-US" altLang="zh-CN" sz="2200" dirty="0" err="1" smtClean="0"/>
              <a:t>i</a:t>
            </a:r>
            <a:r>
              <a:rPr lang="zh-CN" altLang="zh-CN" sz="2200" dirty="0" smtClean="0"/>
              <a:t>轮中</a:t>
            </a:r>
            <a:r>
              <a:rPr lang="zh-CN" altLang="en-US" sz="2200" dirty="0" smtClean="0"/>
              <a:t>，</a:t>
            </a:r>
            <a:r>
              <a:rPr lang="en-US" altLang="zh-CN" sz="2200" dirty="0" smtClean="0"/>
              <a:t>S</a:t>
            </a:r>
            <a:r>
              <a:rPr lang="zh-CN" altLang="zh-CN" sz="2200" dirty="0" smtClean="0"/>
              <a:t>盒的输入为</a:t>
            </a:r>
            <a:r>
              <a:rPr lang="en-US" altLang="zh-CN" sz="2200" dirty="0" smtClean="0"/>
              <a:t>B=E</a:t>
            </a:r>
            <a:r>
              <a:rPr lang="en-US" altLang="zh-CN" sz="2200" dirty="0" smtClean="0">
                <a:sym typeface="Symbol" pitchFamily="18" charset="2"/>
              </a:rPr>
              <a:t></a:t>
            </a:r>
            <a:r>
              <a:rPr lang="en-US" altLang="zh-CN" sz="2200" dirty="0" smtClean="0"/>
              <a:t>J，</a:t>
            </a:r>
            <a:r>
              <a:rPr lang="zh-CN" altLang="zh-CN" sz="2200" dirty="0" smtClean="0"/>
              <a:t>其中</a:t>
            </a:r>
            <a:r>
              <a:rPr lang="en-US" altLang="zh-CN" sz="2200" dirty="0" smtClean="0"/>
              <a:t>E=E(R</a:t>
            </a:r>
            <a:r>
              <a:rPr lang="en-US" altLang="zh-CN" sz="2200" baseline="-25000" dirty="0" smtClean="0"/>
              <a:t>i-1</a:t>
            </a:r>
            <a:r>
              <a:rPr lang="en-US" altLang="zh-CN" sz="2200" dirty="0" smtClean="0"/>
              <a:t>)</a:t>
            </a:r>
            <a:r>
              <a:rPr lang="zh-CN" altLang="zh-CN" sz="2200" dirty="0" smtClean="0"/>
              <a:t>是</a:t>
            </a:r>
            <a:r>
              <a:rPr lang="en-US" altLang="zh-CN" sz="2200" dirty="0" smtClean="0"/>
              <a:t>R</a:t>
            </a:r>
            <a:r>
              <a:rPr lang="en-US" altLang="zh-CN" sz="2200" baseline="-25000" dirty="0" smtClean="0"/>
              <a:t>i-1</a:t>
            </a:r>
            <a:r>
              <a:rPr lang="zh-CN" altLang="zh-CN" sz="2200" dirty="0" smtClean="0"/>
              <a:t>的扩展，</a:t>
            </a:r>
            <a:r>
              <a:rPr lang="en-US" altLang="zh-CN" sz="2200" dirty="0" smtClean="0"/>
              <a:t>J=</a:t>
            </a:r>
            <a:r>
              <a:rPr lang="en-US" altLang="zh-CN" sz="2200" dirty="0" err="1" smtClean="0"/>
              <a:t>K</a:t>
            </a:r>
            <a:r>
              <a:rPr lang="en-US" altLang="zh-CN" sz="2200" baseline="-25000" dirty="0" err="1" smtClean="0"/>
              <a:t>i</a:t>
            </a:r>
            <a:r>
              <a:rPr lang="zh-CN" altLang="zh-CN" sz="2200" dirty="0" smtClean="0"/>
              <a:t>是由第</a:t>
            </a:r>
            <a:r>
              <a:rPr lang="en-US" altLang="zh-CN" sz="2200" dirty="0" err="1" smtClean="0"/>
              <a:t>i</a:t>
            </a:r>
            <a:r>
              <a:rPr lang="zh-CN" altLang="zh-CN" sz="2200" dirty="0" smtClean="0"/>
              <a:t>轮的密钥比特组成</a:t>
            </a:r>
            <a:br>
              <a:rPr lang="zh-CN" altLang="zh-CN" sz="2200" dirty="0" smtClean="0"/>
            </a:br>
            <a:r>
              <a:rPr lang="zh-CN" altLang="zh-CN" sz="2200" dirty="0" smtClean="0"/>
              <a:t>现在对所有8个</a:t>
            </a:r>
            <a:r>
              <a:rPr lang="en-US" altLang="zh-CN" sz="2200" dirty="0" smtClean="0"/>
              <a:t>S</a:t>
            </a:r>
            <a:r>
              <a:rPr lang="zh-CN" altLang="zh-CN" sz="2200" dirty="0" smtClean="0"/>
              <a:t>盒的输入异或计算如下：</a:t>
            </a:r>
            <a:r>
              <a:rPr lang="zh-CN" altLang="zh-CN" sz="2200" dirty="0" smtClean="0">
                <a:solidFill>
                  <a:schemeClr val="accent2"/>
                </a:solidFill>
              </a:rPr>
              <a:t/>
            </a:r>
            <a:br>
              <a:rPr lang="zh-CN" altLang="zh-CN" sz="2200" dirty="0" smtClean="0">
                <a:solidFill>
                  <a:schemeClr val="accent2"/>
                </a:solidFill>
              </a:rPr>
            </a:br>
            <a:r>
              <a:rPr lang="zh-CN" altLang="zh-CN" sz="2200" dirty="0" smtClean="0">
                <a:solidFill>
                  <a:schemeClr val="accent2"/>
                </a:solidFill>
              </a:rPr>
              <a:t> </a:t>
            </a:r>
            <a:r>
              <a:rPr lang="zh-CN" altLang="en-US" sz="2200" dirty="0" smtClean="0">
                <a:solidFill>
                  <a:schemeClr val="accent2"/>
                </a:solidFill>
              </a:rPr>
              <a:t>    </a:t>
            </a:r>
            <a:r>
              <a:rPr lang="en-US" altLang="zh-CN" sz="2200" dirty="0" smtClean="0">
                <a:solidFill>
                  <a:srgbClr val="692AA2"/>
                </a:solidFill>
              </a:rPr>
              <a:t>B</a:t>
            </a:r>
            <a:r>
              <a:rPr lang="en-US" altLang="zh-CN" sz="2200" dirty="0" smtClean="0">
                <a:solidFill>
                  <a:srgbClr val="692AA2"/>
                </a:solidFill>
                <a:sym typeface="Symbol" pitchFamily="18" charset="2"/>
              </a:rPr>
              <a:t></a:t>
            </a:r>
            <a:r>
              <a:rPr lang="en-US" altLang="zh-CN" sz="2200" dirty="0" smtClean="0">
                <a:solidFill>
                  <a:srgbClr val="692AA2"/>
                </a:solidFill>
              </a:rPr>
              <a:t> B</a:t>
            </a:r>
            <a:r>
              <a:rPr lang="en-US" altLang="zh-CN" sz="2200" baseline="30000" dirty="0" smtClean="0">
                <a:solidFill>
                  <a:srgbClr val="692AA2"/>
                </a:solidFill>
              </a:rPr>
              <a:t>*</a:t>
            </a:r>
            <a:r>
              <a:rPr lang="en-US" altLang="zh-CN" sz="2200" dirty="0" smtClean="0">
                <a:solidFill>
                  <a:srgbClr val="692AA2"/>
                </a:solidFill>
              </a:rPr>
              <a:t>=(E</a:t>
            </a:r>
            <a:r>
              <a:rPr lang="en-US" altLang="zh-CN" sz="2200" dirty="0" smtClean="0">
                <a:solidFill>
                  <a:srgbClr val="692AA2"/>
                </a:solidFill>
                <a:sym typeface="Symbol" pitchFamily="18" charset="2"/>
              </a:rPr>
              <a:t></a:t>
            </a:r>
            <a:r>
              <a:rPr lang="en-US" altLang="zh-CN" sz="2200" dirty="0" smtClean="0">
                <a:solidFill>
                  <a:srgbClr val="692AA2"/>
                </a:solidFill>
              </a:rPr>
              <a:t>J) </a:t>
            </a:r>
            <a:r>
              <a:rPr lang="en-US" altLang="zh-CN" sz="2200" dirty="0" smtClean="0">
                <a:solidFill>
                  <a:srgbClr val="692AA2"/>
                </a:solidFill>
                <a:sym typeface="Symbol" pitchFamily="18" charset="2"/>
              </a:rPr>
              <a:t></a:t>
            </a:r>
            <a:r>
              <a:rPr lang="en-US" altLang="zh-CN" sz="2200" dirty="0" smtClean="0">
                <a:solidFill>
                  <a:srgbClr val="692AA2"/>
                </a:solidFill>
              </a:rPr>
              <a:t> (E</a:t>
            </a:r>
            <a:r>
              <a:rPr lang="en-US" altLang="zh-CN" sz="2200" baseline="30000" dirty="0" smtClean="0">
                <a:solidFill>
                  <a:srgbClr val="692AA2"/>
                </a:solidFill>
              </a:rPr>
              <a:t>*</a:t>
            </a:r>
            <a:r>
              <a:rPr lang="en-US" altLang="zh-CN" sz="2200" dirty="0" smtClean="0">
                <a:solidFill>
                  <a:srgbClr val="692AA2"/>
                </a:solidFill>
                <a:sym typeface="Symbol" pitchFamily="18" charset="2"/>
              </a:rPr>
              <a:t></a:t>
            </a:r>
            <a:r>
              <a:rPr lang="en-US" altLang="zh-CN" sz="2200" dirty="0" smtClean="0">
                <a:solidFill>
                  <a:srgbClr val="692AA2"/>
                </a:solidFill>
              </a:rPr>
              <a:t>J)= E </a:t>
            </a:r>
            <a:r>
              <a:rPr lang="en-US" altLang="zh-CN" sz="2200" dirty="0" smtClean="0">
                <a:solidFill>
                  <a:srgbClr val="692AA2"/>
                </a:solidFill>
                <a:sym typeface="Symbol" pitchFamily="18" charset="2"/>
              </a:rPr>
              <a:t></a:t>
            </a:r>
            <a:r>
              <a:rPr lang="en-US" altLang="zh-CN" sz="2200" dirty="0" smtClean="0">
                <a:solidFill>
                  <a:srgbClr val="692AA2"/>
                </a:solidFill>
              </a:rPr>
              <a:t> E</a:t>
            </a:r>
            <a:r>
              <a:rPr lang="en-US" altLang="zh-CN" sz="2200" baseline="30000" dirty="0" smtClean="0">
                <a:solidFill>
                  <a:srgbClr val="692AA2"/>
                </a:solidFill>
              </a:rPr>
              <a:t>*</a:t>
            </a:r>
            <a:r>
              <a:rPr lang="en-US" altLang="zh-CN" sz="2200" dirty="0" smtClean="0">
                <a:solidFill>
                  <a:srgbClr val="692AA2"/>
                </a:solidFill>
              </a:rPr>
              <a:t>=E´</a:t>
            </a:r>
            <a:r>
              <a:rPr lang="en-US" altLang="zh-CN" sz="2200" dirty="0" smtClean="0">
                <a:solidFill>
                  <a:schemeClr val="accent2"/>
                </a:solidFill>
              </a:rPr>
              <a:t/>
            </a:r>
            <a:br>
              <a:rPr lang="en-US" altLang="zh-CN" sz="2200" dirty="0" smtClean="0">
                <a:solidFill>
                  <a:schemeClr val="accent2"/>
                </a:solidFill>
              </a:rPr>
            </a:br>
            <a:r>
              <a:rPr lang="zh-CN" altLang="en-US" sz="2200" dirty="0" smtClean="0"/>
              <a:t>由此可见，输入异或不依赖于密钥比特</a:t>
            </a:r>
            <a:r>
              <a:rPr lang="en-US" altLang="zh-CN" sz="2200" dirty="0" smtClean="0"/>
              <a:t>J.</a:t>
            </a:r>
            <a:r>
              <a:rPr lang="zh-CN" altLang="en-US" sz="2200" dirty="0" smtClean="0"/>
              <a:t>将</a:t>
            </a:r>
            <a:r>
              <a:rPr lang="en-US" altLang="zh-CN" sz="2200" dirty="0" smtClean="0"/>
              <a:t>B，E</a:t>
            </a:r>
            <a:r>
              <a:rPr lang="zh-CN" altLang="en-US" sz="2200" dirty="0" smtClean="0"/>
              <a:t>和</a:t>
            </a:r>
            <a:r>
              <a:rPr lang="en-US" altLang="zh-CN" sz="2200" dirty="0" smtClean="0"/>
              <a:t>J</a:t>
            </a:r>
            <a:r>
              <a:rPr lang="zh-CN" altLang="en-US" sz="2200" dirty="0" smtClean="0"/>
              <a:t>均写成8个6比特串的并：</a:t>
            </a:r>
            <a:br>
              <a:rPr lang="zh-CN" altLang="en-US" sz="2200" dirty="0" smtClean="0"/>
            </a:br>
            <a:r>
              <a:rPr lang="zh-CN" altLang="en-US" sz="2200" dirty="0" smtClean="0"/>
              <a:t>         </a:t>
            </a:r>
            <a:r>
              <a:rPr lang="en-US" altLang="zh-CN" sz="2200" dirty="0" smtClean="0"/>
              <a:t>B=B</a:t>
            </a:r>
            <a:r>
              <a:rPr lang="en-US" altLang="zh-CN" sz="2200" baseline="-25000" dirty="0" smtClean="0"/>
              <a:t>1</a:t>
            </a:r>
            <a:r>
              <a:rPr lang="en-US" altLang="zh-CN" sz="2200" dirty="0" smtClean="0"/>
              <a:t>B</a:t>
            </a:r>
            <a:r>
              <a:rPr lang="en-US" altLang="zh-CN" sz="2200" baseline="-25000" dirty="0" smtClean="0"/>
              <a:t>2</a:t>
            </a:r>
            <a:r>
              <a:rPr lang="en-US" altLang="zh-CN" sz="2200" dirty="0" smtClean="0"/>
              <a:t>B</a:t>
            </a:r>
            <a:r>
              <a:rPr lang="en-US" altLang="zh-CN" sz="2200" baseline="-25000" dirty="0" smtClean="0"/>
              <a:t>3</a:t>
            </a:r>
            <a:r>
              <a:rPr lang="en-US" altLang="zh-CN" sz="2200" dirty="0" smtClean="0"/>
              <a:t>B</a:t>
            </a:r>
            <a:r>
              <a:rPr lang="en-US" altLang="zh-CN" sz="2200" baseline="-25000" dirty="0" smtClean="0"/>
              <a:t>4</a:t>
            </a:r>
            <a:r>
              <a:rPr lang="en-US" altLang="zh-CN" sz="2200" dirty="0" smtClean="0"/>
              <a:t>B</a:t>
            </a:r>
            <a:r>
              <a:rPr lang="en-US" altLang="zh-CN" sz="2200" baseline="-25000" dirty="0" smtClean="0"/>
              <a:t>5</a:t>
            </a:r>
            <a:r>
              <a:rPr lang="en-US" altLang="zh-CN" sz="2200" dirty="0" smtClean="0"/>
              <a:t>B</a:t>
            </a:r>
            <a:r>
              <a:rPr lang="en-US" altLang="zh-CN" sz="2200" baseline="-25000" dirty="0" smtClean="0"/>
              <a:t>6</a:t>
            </a:r>
            <a:r>
              <a:rPr lang="en-US" altLang="zh-CN" sz="2200" dirty="0" smtClean="0"/>
              <a:t>B</a:t>
            </a:r>
            <a:r>
              <a:rPr lang="en-US" altLang="zh-CN" sz="2200" baseline="-25000" dirty="0" smtClean="0"/>
              <a:t>7</a:t>
            </a:r>
            <a:r>
              <a:rPr lang="en-US" altLang="zh-CN" sz="2200" dirty="0" smtClean="0"/>
              <a:t>B</a:t>
            </a:r>
            <a:r>
              <a:rPr lang="en-US" altLang="zh-CN" sz="2200" baseline="-25000" dirty="0" smtClean="0"/>
              <a:t>8</a:t>
            </a:r>
            <a:r>
              <a:rPr lang="en-US" altLang="zh-CN" sz="2200" dirty="0" smtClean="0"/>
              <a:t/>
            </a:r>
            <a:br>
              <a:rPr lang="en-US" altLang="zh-CN" sz="2200" dirty="0" smtClean="0"/>
            </a:br>
            <a:r>
              <a:rPr lang="en-US" altLang="zh-CN" sz="2200" dirty="0" smtClean="0"/>
              <a:t>         E=E</a:t>
            </a:r>
            <a:r>
              <a:rPr lang="en-US" altLang="zh-CN" sz="2200" baseline="-25000" dirty="0" smtClean="0"/>
              <a:t>1</a:t>
            </a:r>
            <a:r>
              <a:rPr lang="en-US" altLang="zh-CN" sz="2200" dirty="0" smtClean="0"/>
              <a:t>E</a:t>
            </a:r>
            <a:r>
              <a:rPr lang="en-US" altLang="zh-CN" sz="2200" baseline="-25000" dirty="0" smtClean="0"/>
              <a:t>2</a:t>
            </a:r>
            <a:r>
              <a:rPr lang="en-US" altLang="zh-CN" sz="2200" dirty="0" smtClean="0"/>
              <a:t>E</a:t>
            </a:r>
            <a:r>
              <a:rPr lang="en-US" altLang="zh-CN" sz="2200" baseline="-25000" dirty="0" smtClean="0"/>
              <a:t>3</a:t>
            </a:r>
            <a:r>
              <a:rPr lang="en-US" altLang="zh-CN" sz="2200" dirty="0" smtClean="0"/>
              <a:t>E</a:t>
            </a:r>
            <a:r>
              <a:rPr lang="en-US" altLang="zh-CN" sz="2200" baseline="-25000" dirty="0" smtClean="0"/>
              <a:t>4</a:t>
            </a:r>
            <a:r>
              <a:rPr lang="en-US" altLang="zh-CN" sz="2200" dirty="0" smtClean="0"/>
              <a:t>E</a:t>
            </a:r>
            <a:r>
              <a:rPr lang="en-US" altLang="zh-CN" sz="2200" baseline="-25000" dirty="0" smtClean="0"/>
              <a:t>5</a:t>
            </a:r>
            <a:r>
              <a:rPr lang="en-US" altLang="zh-CN" sz="2200" dirty="0" smtClean="0"/>
              <a:t>E</a:t>
            </a:r>
            <a:r>
              <a:rPr lang="en-US" altLang="zh-CN" sz="2200" baseline="-25000" dirty="0" smtClean="0"/>
              <a:t>6</a:t>
            </a:r>
            <a:r>
              <a:rPr lang="en-US" altLang="zh-CN" sz="2200" dirty="0" smtClean="0"/>
              <a:t>E</a:t>
            </a:r>
            <a:r>
              <a:rPr lang="en-US" altLang="zh-CN" sz="2200" baseline="-25000" dirty="0" smtClean="0"/>
              <a:t>7</a:t>
            </a:r>
            <a:r>
              <a:rPr lang="en-US" altLang="zh-CN" sz="2200" dirty="0" smtClean="0"/>
              <a:t>E</a:t>
            </a:r>
            <a:r>
              <a:rPr lang="en-US" altLang="zh-CN" sz="2200" baseline="-25000" dirty="0" smtClean="0"/>
              <a:t>8</a:t>
            </a:r>
            <a:r>
              <a:rPr lang="en-US" altLang="zh-CN" sz="2200" dirty="0" smtClean="0"/>
              <a:t/>
            </a:r>
            <a:br>
              <a:rPr lang="en-US" altLang="zh-CN" sz="2200" dirty="0" smtClean="0"/>
            </a:br>
            <a:r>
              <a:rPr lang="en-US" altLang="zh-CN" sz="2200" dirty="0" smtClean="0"/>
              <a:t>         J=J</a:t>
            </a:r>
            <a:r>
              <a:rPr lang="en-US" altLang="zh-CN" sz="2200" baseline="-25000" dirty="0" smtClean="0"/>
              <a:t>1</a:t>
            </a:r>
            <a:r>
              <a:rPr lang="en-US" altLang="zh-CN" sz="2200" dirty="0" smtClean="0"/>
              <a:t>J</a:t>
            </a:r>
            <a:r>
              <a:rPr lang="en-US" altLang="zh-CN" sz="2200" baseline="-25000" dirty="0" smtClean="0"/>
              <a:t>2</a:t>
            </a:r>
            <a:r>
              <a:rPr lang="en-US" altLang="zh-CN" sz="2200" dirty="0" smtClean="0"/>
              <a:t>J</a:t>
            </a:r>
            <a:r>
              <a:rPr lang="en-US" altLang="zh-CN" sz="2200" baseline="-25000" dirty="0" smtClean="0"/>
              <a:t>3</a:t>
            </a:r>
            <a:r>
              <a:rPr lang="en-US" altLang="zh-CN" sz="2200" dirty="0" smtClean="0"/>
              <a:t>J</a:t>
            </a:r>
            <a:r>
              <a:rPr lang="en-US" altLang="zh-CN" sz="2200" baseline="-25000" dirty="0" smtClean="0"/>
              <a:t>4</a:t>
            </a:r>
            <a:r>
              <a:rPr lang="en-US" altLang="zh-CN" sz="2200" dirty="0" smtClean="0"/>
              <a:t>J</a:t>
            </a:r>
            <a:r>
              <a:rPr lang="en-US" altLang="zh-CN" sz="2200" baseline="-25000" dirty="0" smtClean="0"/>
              <a:t>5</a:t>
            </a:r>
            <a:r>
              <a:rPr lang="en-US" altLang="zh-CN" sz="2200" dirty="0" smtClean="0"/>
              <a:t>J</a:t>
            </a:r>
            <a:r>
              <a:rPr lang="en-US" altLang="zh-CN" sz="2200" baseline="-25000" dirty="0" smtClean="0"/>
              <a:t>6</a:t>
            </a:r>
            <a:r>
              <a:rPr lang="en-US" altLang="zh-CN" sz="2200" dirty="0" smtClean="0"/>
              <a:t>J</a:t>
            </a:r>
            <a:r>
              <a:rPr lang="en-US" altLang="zh-CN" sz="2200" baseline="-25000" dirty="0" smtClean="0"/>
              <a:t>7</a:t>
            </a:r>
            <a:r>
              <a:rPr lang="en-US" altLang="zh-CN" sz="2200" dirty="0" smtClean="0"/>
              <a:t>J</a:t>
            </a:r>
            <a:r>
              <a:rPr lang="en-US" altLang="zh-CN" sz="2200" baseline="-25000" dirty="0" smtClean="0"/>
              <a:t>8</a:t>
            </a:r>
            <a:br>
              <a:rPr lang="en-US" altLang="zh-CN" sz="2200" baseline="-25000" dirty="0" smtClean="0"/>
            </a:br>
            <a:r>
              <a:rPr lang="en-US" altLang="zh-CN" sz="2200" baseline="-25000" dirty="0" smtClean="0"/>
              <a:t> </a:t>
            </a:r>
            <a:r>
              <a:rPr lang="zh-CN" altLang="en-US" sz="2200" dirty="0" smtClean="0"/>
              <a:t>类似地可表述</a:t>
            </a:r>
            <a:r>
              <a:rPr lang="en-US" altLang="zh-CN" sz="2200" dirty="0" smtClean="0"/>
              <a:t>B</a:t>
            </a:r>
            <a:r>
              <a:rPr lang="en-US" altLang="zh-CN" sz="2200" baseline="30000" dirty="0" smtClean="0"/>
              <a:t>*</a:t>
            </a:r>
            <a:r>
              <a:rPr lang="en-US" altLang="zh-CN" sz="2200" dirty="0" smtClean="0"/>
              <a:t>，E</a:t>
            </a:r>
            <a:r>
              <a:rPr lang="en-US" altLang="zh-CN" sz="2200" baseline="30000" dirty="0" smtClean="0"/>
              <a:t>*</a:t>
            </a:r>
            <a:r>
              <a:rPr lang="en-US" altLang="zh-CN" sz="2200" dirty="0" smtClean="0"/>
              <a:t>，J</a:t>
            </a:r>
            <a:r>
              <a:rPr lang="en-US" altLang="zh-CN" sz="2200" baseline="30000" dirty="0" smtClean="0"/>
              <a:t>*</a:t>
            </a:r>
            <a:r>
              <a:rPr lang="zh-CN" altLang="en-US" sz="2200" dirty="0" smtClean="0"/>
              <a:t>。假设我们知道</a:t>
            </a:r>
            <a:r>
              <a:rPr lang="en-US" altLang="zh-CN" sz="2200" dirty="0" err="1" smtClean="0"/>
              <a:t>E</a:t>
            </a:r>
            <a:r>
              <a:rPr lang="en-US" altLang="zh-CN" sz="2200" baseline="-25000" dirty="0" err="1" smtClean="0"/>
              <a:t>j</a:t>
            </a:r>
            <a:r>
              <a:rPr lang="zh-CN" altLang="zh-CN" sz="2200" dirty="0" smtClean="0"/>
              <a:t>和</a:t>
            </a:r>
            <a:r>
              <a:rPr lang="en-US" altLang="zh-CN" sz="2200" dirty="0" err="1" smtClean="0"/>
              <a:t>E</a:t>
            </a:r>
            <a:r>
              <a:rPr lang="en-US" altLang="zh-CN" sz="2200" baseline="-25000" dirty="0" err="1" smtClean="0"/>
              <a:t>j</a:t>
            </a:r>
            <a:r>
              <a:rPr lang="en-US" altLang="zh-CN" sz="2200" baseline="30000" dirty="0" smtClean="0"/>
              <a:t>*</a:t>
            </a:r>
            <a:r>
              <a:rPr lang="zh-CN" altLang="zh-CN" sz="2200" dirty="0" smtClean="0"/>
              <a:t>的值</a:t>
            </a:r>
            <a:r>
              <a:rPr lang="en-US" altLang="zh-CN" sz="2200" dirty="0" smtClean="0"/>
              <a:t>(1&lt;= j&lt;=8)</a:t>
            </a:r>
            <a:r>
              <a:rPr lang="zh-CN" altLang="zh-CN" sz="2200" dirty="0" smtClean="0"/>
              <a:t>和</a:t>
            </a:r>
            <a:r>
              <a:rPr lang="en-US" altLang="zh-CN" sz="2200" dirty="0" err="1" smtClean="0"/>
              <a:t>Sj</a:t>
            </a:r>
            <a:r>
              <a:rPr lang="zh-CN" altLang="zh-CN" sz="2200" dirty="0" smtClean="0"/>
              <a:t>的输出异或值</a:t>
            </a:r>
            <a:r>
              <a:rPr lang="en-US" altLang="zh-CN" sz="2200" dirty="0" err="1" smtClean="0"/>
              <a:t>C</a:t>
            </a:r>
            <a:r>
              <a:rPr lang="en-US" altLang="zh-CN" sz="2200" baseline="-25000" dirty="0" err="1" smtClean="0"/>
              <a:t>j</a:t>
            </a:r>
            <a:r>
              <a:rPr lang="en-US" altLang="zh-CN" sz="2200" dirty="0" smtClean="0"/>
              <a:t>´=</a:t>
            </a:r>
            <a:r>
              <a:rPr lang="en-US" altLang="zh-CN" sz="2200" dirty="0" err="1" smtClean="0"/>
              <a:t>S</a:t>
            </a:r>
            <a:r>
              <a:rPr lang="en-US" altLang="zh-CN" sz="2200" baseline="-25000" dirty="0" err="1" smtClean="0"/>
              <a:t>j</a:t>
            </a:r>
            <a:r>
              <a:rPr lang="en-US" altLang="zh-CN" sz="2200" dirty="0" smtClean="0"/>
              <a:t>(</a:t>
            </a:r>
            <a:r>
              <a:rPr lang="en-US" altLang="zh-CN" sz="2200" dirty="0" err="1" smtClean="0"/>
              <a:t>B</a:t>
            </a:r>
            <a:r>
              <a:rPr lang="en-US" altLang="zh-CN" sz="2200" baseline="-25000" dirty="0" err="1" smtClean="0"/>
              <a:t>j</a:t>
            </a:r>
            <a:r>
              <a:rPr lang="en-US" altLang="zh-CN" sz="2200" dirty="0" smtClean="0"/>
              <a:t>) </a:t>
            </a:r>
            <a:r>
              <a:rPr lang="en-US" altLang="zh-CN" sz="2200" dirty="0" smtClean="0">
                <a:sym typeface="Symbol" pitchFamily="18" charset="2"/>
              </a:rPr>
              <a:t></a:t>
            </a:r>
            <a:r>
              <a:rPr lang="en-US" altLang="zh-CN" sz="2200" dirty="0" smtClean="0"/>
              <a:t> </a:t>
            </a:r>
            <a:r>
              <a:rPr lang="en-US" altLang="zh-CN" sz="2200" dirty="0" err="1" smtClean="0"/>
              <a:t>S</a:t>
            </a:r>
            <a:r>
              <a:rPr lang="en-US" altLang="zh-CN" sz="2200" baseline="-25000" dirty="0" err="1" smtClean="0"/>
              <a:t>j</a:t>
            </a:r>
            <a:r>
              <a:rPr lang="en-US" altLang="zh-CN" sz="2200" dirty="0" smtClean="0"/>
              <a:t>(</a:t>
            </a:r>
            <a:r>
              <a:rPr lang="en-US" altLang="zh-CN" sz="2200" dirty="0" err="1" smtClean="0"/>
              <a:t>B</a:t>
            </a:r>
            <a:r>
              <a:rPr lang="en-US" altLang="zh-CN" sz="2200" baseline="-25000" dirty="0" err="1" smtClean="0"/>
              <a:t>j</a:t>
            </a:r>
            <a:r>
              <a:rPr lang="en-US" altLang="zh-CN" sz="2200" baseline="30000" dirty="0" smtClean="0"/>
              <a:t>*</a:t>
            </a:r>
            <a:r>
              <a:rPr lang="en-US" altLang="zh-CN" sz="2200" dirty="0" smtClean="0"/>
              <a:t>),</a:t>
            </a:r>
            <a:br>
              <a:rPr lang="en-US" altLang="zh-CN" sz="2200" dirty="0" smtClean="0"/>
            </a:br>
            <a:r>
              <a:rPr lang="en-US" altLang="zh-CN" sz="2200" dirty="0" smtClean="0"/>
              <a:t> </a:t>
            </a:r>
            <a:r>
              <a:rPr lang="zh-CN" altLang="zh-CN" sz="2200" dirty="0" smtClean="0"/>
              <a:t>那么必有 </a:t>
            </a:r>
            <a:r>
              <a:rPr lang="en-US" altLang="zh-CN" sz="2200" dirty="0" err="1" smtClean="0">
                <a:solidFill>
                  <a:srgbClr val="692AA2"/>
                </a:solidFill>
              </a:rPr>
              <a:t>E</a:t>
            </a:r>
            <a:r>
              <a:rPr lang="en-US" altLang="zh-CN" sz="2200" baseline="-25000" dirty="0" err="1" smtClean="0">
                <a:solidFill>
                  <a:srgbClr val="692AA2"/>
                </a:solidFill>
              </a:rPr>
              <a:t>j</a:t>
            </a:r>
            <a:r>
              <a:rPr lang="en-US" altLang="zh-CN" sz="2200" dirty="0" smtClean="0">
                <a:solidFill>
                  <a:srgbClr val="692AA2"/>
                </a:solidFill>
              </a:rPr>
              <a:t> </a:t>
            </a:r>
            <a:r>
              <a:rPr lang="en-US" altLang="zh-CN" sz="2200" dirty="0" smtClean="0">
                <a:solidFill>
                  <a:srgbClr val="692AA2"/>
                </a:solidFill>
                <a:sym typeface="Symbol" pitchFamily="18" charset="2"/>
              </a:rPr>
              <a:t></a:t>
            </a:r>
            <a:r>
              <a:rPr lang="en-US" altLang="zh-CN" sz="2200" dirty="0" smtClean="0">
                <a:solidFill>
                  <a:srgbClr val="692AA2"/>
                </a:solidFill>
              </a:rPr>
              <a:t> </a:t>
            </a:r>
            <a:r>
              <a:rPr lang="en-US" altLang="zh-CN" sz="2200" dirty="0" err="1" smtClean="0">
                <a:solidFill>
                  <a:srgbClr val="692AA2"/>
                </a:solidFill>
              </a:rPr>
              <a:t>J</a:t>
            </a:r>
            <a:r>
              <a:rPr lang="en-US" altLang="zh-CN" sz="2200" baseline="-25000" dirty="0" err="1" smtClean="0">
                <a:solidFill>
                  <a:srgbClr val="692AA2"/>
                </a:solidFill>
              </a:rPr>
              <a:t>j</a:t>
            </a:r>
            <a:r>
              <a:rPr lang="en-US" altLang="zh-CN" sz="2200" dirty="0" err="1" smtClean="0">
                <a:solidFill>
                  <a:srgbClr val="692AA2"/>
                </a:solidFill>
                <a:sym typeface="Symbol" pitchFamily="18" charset="2"/>
              </a:rPr>
              <a:t>IN</a:t>
            </a:r>
            <a:r>
              <a:rPr lang="en-US" altLang="zh-CN" sz="2200" baseline="-25000" dirty="0" err="1" smtClean="0">
                <a:solidFill>
                  <a:srgbClr val="692AA2"/>
                </a:solidFill>
                <a:sym typeface="Symbol" pitchFamily="18" charset="2"/>
              </a:rPr>
              <a:t>j</a:t>
            </a:r>
            <a:r>
              <a:rPr lang="en-US" altLang="zh-CN" sz="2200" dirty="0" smtClean="0">
                <a:solidFill>
                  <a:srgbClr val="692AA2"/>
                </a:solidFill>
              </a:rPr>
              <a:t>(</a:t>
            </a:r>
            <a:r>
              <a:rPr lang="en-US" altLang="zh-CN" sz="2200" dirty="0" err="1" smtClean="0">
                <a:solidFill>
                  <a:srgbClr val="692AA2"/>
                </a:solidFill>
              </a:rPr>
              <a:t>E</a:t>
            </a:r>
            <a:r>
              <a:rPr lang="en-US" altLang="zh-CN" sz="2200" baseline="-25000" dirty="0" err="1" smtClean="0">
                <a:solidFill>
                  <a:srgbClr val="692AA2"/>
                </a:solidFill>
              </a:rPr>
              <a:t>j</a:t>
            </a:r>
            <a:r>
              <a:rPr lang="en-US" altLang="zh-CN" sz="2200" dirty="0" smtClean="0">
                <a:solidFill>
                  <a:srgbClr val="692AA2"/>
                </a:solidFill>
              </a:rPr>
              <a:t>´,</a:t>
            </a:r>
            <a:r>
              <a:rPr lang="en-US" altLang="zh-CN" sz="2200" dirty="0" err="1" smtClean="0">
                <a:solidFill>
                  <a:srgbClr val="692AA2"/>
                </a:solidFill>
              </a:rPr>
              <a:t>C</a:t>
            </a:r>
            <a:r>
              <a:rPr lang="en-US" altLang="zh-CN" sz="2200" baseline="-25000" dirty="0" err="1" smtClean="0">
                <a:solidFill>
                  <a:srgbClr val="692AA2"/>
                </a:solidFill>
              </a:rPr>
              <a:t>j</a:t>
            </a:r>
            <a:r>
              <a:rPr lang="en-US" altLang="zh-CN" sz="2200" dirty="0" smtClean="0">
                <a:solidFill>
                  <a:srgbClr val="692AA2"/>
                </a:solidFill>
              </a:rPr>
              <a:t>´)，  </a:t>
            </a:r>
          </a:p>
          <a:p>
            <a:pPr>
              <a:buFontTx/>
              <a:buNone/>
            </a:pPr>
            <a:r>
              <a:rPr lang="en-US" altLang="zh-CN" sz="2200" dirty="0" smtClean="0">
                <a:solidFill>
                  <a:srgbClr val="692AA2"/>
                </a:solidFill>
              </a:rPr>
              <a:t>            </a:t>
            </a:r>
            <a:r>
              <a:rPr lang="en-US" altLang="zh-CN" sz="2200" dirty="0" err="1" smtClean="0">
                <a:solidFill>
                  <a:srgbClr val="692AA2"/>
                </a:solidFill>
              </a:rPr>
              <a:t>B</a:t>
            </a:r>
            <a:r>
              <a:rPr lang="en-US" altLang="zh-CN" sz="2200" baseline="-25000" dirty="0" err="1" smtClean="0">
                <a:solidFill>
                  <a:srgbClr val="692AA2"/>
                </a:solidFill>
              </a:rPr>
              <a:t>j</a:t>
            </a:r>
            <a:r>
              <a:rPr lang="en-US" altLang="zh-CN" sz="2200" dirty="0" smtClean="0">
                <a:solidFill>
                  <a:srgbClr val="692AA2"/>
                </a:solidFill>
              </a:rPr>
              <a:t>=</a:t>
            </a:r>
            <a:r>
              <a:rPr lang="en-US" altLang="zh-CN" sz="2200" dirty="0" err="1" smtClean="0">
                <a:solidFill>
                  <a:srgbClr val="692AA2"/>
                </a:solidFill>
              </a:rPr>
              <a:t>E</a:t>
            </a:r>
            <a:r>
              <a:rPr lang="en-US" altLang="zh-CN" sz="2200" baseline="-25000" dirty="0" err="1" smtClean="0">
                <a:solidFill>
                  <a:srgbClr val="692AA2"/>
                </a:solidFill>
              </a:rPr>
              <a:t>j</a:t>
            </a:r>
            <a:r>
              <a:rPr lang="en-US" altLang="zh-CN" sz="2200" dirty="0" smtClean="0">
                <a:solidFill>
                  <a:srgbClr val="692AA2"/>
                </a:solidFill>
              </a:rPr>
              <a:t> </a:t>
            </a:r>
            <a:r>
              <a:rPr lang="en-US" altLang="zh-CN" sz="2200" dirty="0" smtClean="0">
                <a:solidFill>
                  <a:srgbClr val="692AA2"/>
                </a:solidFill>
                <a:sym typeface="Symbol" pitchFamily="18" charset="2"/>
              </a:rPr>
              <a:t></a:t>
            </a:r>
            <a:r>
              <a:rPr lang="en-US" altLang="zh-CN" sz="2200" dirty="0" smtClean="0">
                <a:solidFill>
                  <a:srgbClr val="692AA2"/>
                </a:solidFill>
              </a:rPr>
              <a:t> </a:t>
            </a:r>
            <a:r>
              <a:rPr lang="en-US" altLang="zh-CN" sz="2200" dirty="0" err="1" smtClean="0">
                <a:solidFill>
                  <a:srgbClr val="692AA2"/>
                </a:solidFill>
              </a:rPr>
              <a:t>J</a:t>
            </a:r>
            <a:r>
              <a:rPr lang="en-US" altLang="zh-CN" sz="2200" baseline="-25000" dirty="0" err="1" smtClean="0">
                <a:solidFill>
                  <a:srgbClr val="692AA2"/>
                </a:solidFill>
              </a:rPr>
              <a:t>j</a:t>
            </a:r>
            <a:r>
              <a:rPr lang="en-US" altLang="zh-CN" sz="2200" dirty="0" smtClean="0">
                <a:solidFill>
                  <a:srgbClr val="692AA2"/>
                </a:solidFill>
              </a:rPr>
              <a:t>;   </a:t>
            </a:r>
            <a:r>
              <a:rPr lang="en-US" altLang="zh-CN" sz="2200" dirty="0" err="1" smtClean="0">
                <a:solidFill>
                  <a:srgbClr val="692AA2"/>
                </a:solidFill>
              </a:rPr>
              <a:t>B</a:t>
            </a:r>
            <a:r>
              <a:rPr lang="en-US" altLang="zh-CN" sz="2200" baseline="-25000" dirty="0" err="1" smtClean="0">
                <a:solidFill>
                  <a:srgbClr val="692AA2"/>
                </a:solidFill>
              </a:rPr>
              <a:t>j</a:t>
            </a:r>
            <a:r>
              <a:rPr lang="en-US" altLang="zh-CN" sz="2200" dirty="0" smtClean="0">
                <a:solidFill>
                  <a:srgbClr val="692AA2"/>
                </a:solidFill>
              </a:rPr>
              <a:t>´=</a:t>
            </a:r>
            <a:r>
              <a:rPr lang="en-US" altLang="zh-CN" sz="2200" dirty="0" err="1" smtClean="0">
                <a:solidFill>
                  <a:srgbClr val="692AA2"/>
                </a:solidFill>
              </a:rPr>
              <a:t>E</a:t>
            </a:r>
            <a:r>
              <a:rPr lang="en-US" altLang="zh-CN" sz="2200" baseline="-25000" dirty="0" err="1" smtClean="0">
                <a:solidFill>
                  <a:srgbClr val="692AA2"/>
                </a:solidFill>
              </a:rPr>
              <a:t>j</a:t>
            </a:r>
            <a:r>
              <a:rPr lang="en-US" altLang="zh-CN" sz="2200" dirty="0" smtClean="0">
                <a:solidFill>
                  <a:srgbClr val="692AA2"/>
                </a:solidFill>
              </a:rPr>
              <a:t> </a:t>
            </a:r>
            <a:r>
              <a:rPr lang="en-US" altLang="zh-CN" sz="2200" dirty="0" smtClean="0">
                <a:solidFill>
                  <a:srgbClr val="692AA2"/>
                </a:solidFill>
                <a:sym typeface="Symbol" pitchFamily="18" charset="2"/>
              </a:rPr>
              <a:t></a:t>
            </a:r>
            <a:r>
              <a:rPr lang="en-US" altLang="zh-CN" sz="2200" dirty="0" smtClean="0">
                <a:solidFill>
                  <a:srgbClr val="692AA2"/>
                </a:solidFill>
              </a:rPr>
              <a:t> </a:t>
            </a:r>
            <a:r>
              <a:rPr lang="en-US" altLang="zh-CN" sz="2200" dirty="0" err="1" smtClean="0">
                <a:solidFill>
                  <a:srgbClr val="692AA2"/>
                </a:solidFill>
              </a:rPr>
              <a:t>E</a:t>
            </a:r>
            <a:r>
              <a:rPr lang="en-US" altLang="zh-CN" sz="2200" baseline="-25000" dirty="0" err="1" smtClean="0">
                <a:solidFill>
                  <a:srgbClr val="692AA2"/>
                </a:solidFill>
              </a:rPr>
              <a:t>j</a:t>
            </a:r>
            <a:r>
              <a:rPr lang="en-US" altLang="zh-CN" sz="2200" baseline="30000" dirty="0" smtClean="0">
                <a:solidFill>
                  <a:srgbClr val="692AA2"/>
                </a:solidFill>
              </a:rPr>
              <a:t>*</a:t>
            </a:r>
            <a:endParaRPr lang="zh-CN" altLang="en-US" sz="2200" dirty="0" smtClean="0">
              <a:solidFill>
                <a:srgbClr val="692AA2"/>
              </a:solidFill>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zh-CN" altLang="en-US" smtClean="0"/>
              <a:t>差分分析</a:t>
            </a:r>
          </a:p>
        </p:txBody>
      </p:sp>
      <p:sp>
        <p:nvSpPr>
          <p:cNvPr id="259075" name="Rectangle 3"/>
          <p:cNvSpPr>
            <a:spLocks noGrp="1" noChangeArrowheads="1"/>
          </p:cNvSpPr>
          <p:nvPr>
            <p:ph type="body" idx="1"/>
          </p:nvPr>
        </p:nvSpPr>
        <p:spPr>
          <a:xfrm>
            <a:off x="152400" y="1447800"/>
            <a:ext cx="8763000" cy="5029200"/>
          </a:xfrm>
        </p:spPr>
        <p:txBody>
          <a:bodyPr/>
          <a:lstStyle/>
          <a:p>
            <a:r>
              <a:rPr lang="zh-CN" altLang="en-US" sz="2800" dirty="0" smtClean="0">
                <a:latin typeface="Tahoma" pitchFamily="34" charset="0"/>
              </a:rPr>
              <a:t>我们的目的是要破译密钥</a:t>
            </a:r>
            <a:r>
              <a:rPr lang="en-US" altLang="zh-CN" sz="2800" dirty="0" smtClean="0">
                <a:latin typeface="Tahoma" pitchFamily="34" charset="0"/>
              </a:rPr>
              <a:t>J</a:t>
            </a:r>
            <a:r>
              <a:rPr lang="zh-CN" altLang="en-US" sz="2800" dirty="0" smtClean="0">
                <a:latin typeface="Tahoma" pitchFamily="34" charset="0"/>
              </a:rPr>
              <a:t>的部分比特串</a:t>
            </a:r>
            <a:r>
              <a:rPr lang="en-US" altLang="zh-CN" sz="2800" dirty="0" err="1" smtClean="0">
                <a:latin typeface="Tahoma" pitchFamily="34" charset="0"/>
              </a:rPr>
              <a:t>J</a:t>
            </a:r>
            <a:r>
              <a:rPr lang="en-US" altLang="zh-CN" sz="2800" baseline="-25000" dirty="0" err="1" smtClean="0">
                <a:latin typeface="Tahoma" pitchFamily="34" charset="0"/>
              </a:rPr>
              <a:t>j</a:t>
            </a:r>
            <a:r>
              <a:rPr lang="en-US" altLang="zh-CN" sz="2800" dirty="0" smtClean="0">
                <a:latin typeface="Tahoma" pitchFamily="34" charset="0"/>
              </a:rPr>
              <a:t>。</a:t>
            </a:r>
            <a:r>
              <a:rPr lang="zh-CN" altLang="en-US" sz="2800" dirty="0" smtClean="0">
                <a:latin typeface="Tahoma" pitchFamily="34" charset="0"/>
              </a:rPr>
              <a:t>定义测试集合</a:t>
            </a:r>
            <a:r>
              <a:rPr lang="en-US" altLang="zh-CN" sz="2800" dirty="0" err="1" smtClean="0">
                <a:latin typeface="Tahoma" pitchFamily="34" charset="0"/>
              </a:rPr>
              <a:t>Test</a:t>
            </a:r>
            <a:r>
              <a:rPr lang="en-US" altLang="zh-CN" sz="2800" baseline="-25000" dirty="0" err="1" smtClean="0">
                <a:latin typeface="Tahoma" pitchFamily="34" charset="0"/>
              </a:rPr>
              <a:t>j</a:t>
            </a:r>
            <a:endParaRPr lang="en-US" altLang="zh-CN" sz="2800" dirty="0" smtClean="0">
              <a:latin typeface="Tahoma" pitchFamily="34" charset="0"/>
            </a:endParaRPr>
          </a:p>
          <a:p>
            <a:r>
              <a:rPr lang="zh-CN" altLang="en-US" sz="2800" dirty="0" smtClean="0">
                <a:solidFill>
                  <a:srgbClr val="692AA2"/>
                </a:solidFill>
                <a:latin typeface="Tahoma" pitchFamily="34" charset="0"/>
              </a:rPr>
              <a:t>定义4</a:t>
            </a:r>
            <a:r>
              <a:rPr lang="en-US" altLang="zh-CN" sz="2800" dirty="0" smtClean="0">
                <a:solidFill>
                  <a:srgbClr val="692AA2"/>
                </a:solidFill>
                <a:latin typeface="Tahoma" pitchFamily="34" charset="0"/>
              </a:rPr>
              <a:t>(</a:t>
            </a:r>
            <a:r>
              <a:rPr lang="en-US" altLang="zh-CN" sz="2800" dirty="0" err="1" smtClean="0">
                <a:solidFill>
                  <a:srgbClr val="692AA2"/>
                </a:solidFill>
                <a:latin typeface="Tahoma" pitchFamily="34" charset="0"/>
              </a:rPr>
              <a:t>Test</a:t>
            </a:r>
            <a:r>
              <a:rPr lang="en-US" altLang="zh-CN" sz="2800" baseline="-25000" dirty="0" err="1" smtClean="0">
                <a:solidFill>
                  <a:srgbClr val="692AA2"/>
                </a:solidFill>
                <a:latin typeface="Tahoma" pitchFamily="34" charset="0"/>
              </a:rPr>
              <a:t>j</a:t>
            </a:r>
            <a:r>
              <a:rPr lang="en-US" altLang="zh-CN" sz="2800" dirty="0" smtClean="0">
                <a:solidFill>
                  <a:srgbClr val="692AA2"/>
                </a:solidFill>
                <a:latin typeface="Tahoma" pitchFamily="34" charset="0"/>
              </a:rPr>
              <a:t>):</a:t>
            </a:r>
            <a:r>
              <a:rPr lang="zh-CN" altLang="en-US" sz="2800" dirty="0" smtClean="0">
                <a:solidFill>
                  <a:srgbClr val="692AA2"/>
                </a:solidFill>
                <a:latin typeface="Tahoma" pitchFamily="34" charset="0"/>
              </a:rPr>
              <a:t>设</a:t>
            </a:r>
            <a:r>
              <a:rPr lang="en-US" altLang="zh-CN" sz="2800" dirty="0" err="1" smtClean="0">
                <a:solidFill>
                  <a:srgbClr val="692AA2"/>
                </a:solidFill>
                <a:latin typeface="Tahoma" pitchFamily="34" charset="0"/>
              </a:rPr>
              <a:t>E</a:t>
            </a:r>
            <a:r>
              <a:rPr lang="en-US" altLang="zh-CN" sz="2800" baseline="-25000" dirty="0" err="1" smtClean="0">
                <a:solidFill>
                  <a:srgbClr val="692AA2"/>
                </a:solidFill>
                <a:latin typeface="Tahoma" pitchFamily="34" charset="0"/>
              </a:rPr>
              <a:t>j</a:t>
            </a:r>
            <a:r>
              <a:rPr lang="zh-CN" altLang="en-US" sz="2800" dirty="0" smtClean="0">
                <a:solidFill>
                  <a:srgbClr val="692AA2"/>
                </a:solidFill>
                <a:latin typeface="Tahoma" pitchFamily="34" charset="0"/>
              </a:rPr>
              <a:t>和</a:t>
            </a:r>
            <a:r>
              <a:rPr lang="en-US" altLang="zh-CN" sz="2800" dirty="0" err="1" smtClean="0">
                <a:solidFill>
                  <a:srgbClr val="692AA2"/>
                </a:solidFill>
                <a:latin typeface="Tahoma" pitchFamily="34" charset="0"/>
              </a:rPr>
              <a:t>E</a:t>
            </a:r>
            <a:r>
              <a:rPr lang="en-US" altLang="zh-CN" sz="2800" baseline="-25000" dirty="0" err="1" smtClean="0">
                <a:solidFill>
                  <a:srgbClr val="692AA2"/>
                </a:solidFill>
                <a:latin typeface="Tahoma" pitchFamily="34" charset="0"/>
              </a:rPr>
              <a:t>j</a:t>
            </a:r>
            <a:r>
              <a:rPr lang="en-US" altLang="zh-CN" sz="2800" baseline="30000" dirty="0" smtClean="0">
                <a:solidFill>
                  <a:srgbClr val="692AA2"/>
                </a:solidFill>
                <a:latin typeface="Tahoma" pitchFamily="34" charset="0"/>
              </a:rPr>
              <a:t>*</a:t>
            </a:r>
            <a:r>
              <a:rPr lang="zh-CN" altLang="en-US" sz="2800" dirty="0" smtClean="0">
                <a:solidFill>
                  <a:srgbClr val="692AA2"/>
                </a:solidFill>
                <a:latin typeface="Tahoma" pitchFamily="34" charset="0"/>
              </a:rPr>
              <a:t>是长度为6的比特串，</a:t>
            </a:r>
            <a:r>
              <a:rPr lang="en-US" altLang="zh-CN" sz="2800" dirty="0" err="1" smtClean="0">
                <a:solidFill>
                  <a:srgbClr val="692AA2"/>
                </a:solidFill>
                <a:latin typeface="Tahoma" pitchFamily="34" charset="0"/>
              </a:rPr>
              <a:t>C</a:t>
            </a:r>
            <a:r>
              <a:rPr lang="en-US" altLang="zh-CN" sz="2800" baseline="-25000" dirty="0" err="1" smtClean="0">
                <a:solidFill>
                  <a:srgbClr val="692AA2"/>
                </a:solidFill>
                <a:latin typeface="Tahoma" pitchFamily="34" charset="0"/>
              </a:rPr>
              <a:t>j</a:t>
            </a:r>
            <a:r>
              <a:rPr lang="en-US" altLang="zh-CN" sz="2800" baseline="30000" dirty="0" smtClean="0">
                <a:solidFill>
                  <a:srgbClr val="692AA2"/>
                </a:solidFill>
                <a:latin typeface="Tahoma" pitchFamily="34" charset="0"/>
              </a:rPr>
              <a:t>´</a:t>
            </a:r>
            <a:r>
              <a:rPr lang="zh-CN" altLang="en-US" sz="2800" dirty="0" smtClean="0">
                <a:solidFill>
                  <a:srgbClr val="692AA2"/>
                </a:solidFill>
                <a:latin typeface="Tahoma" pitchFamily="34" charset="0"/>
              </a:rPr>
              <a:t>是长度为4的比特串，定义</a:t>
            </a:r>
            <a:br>
              <a:rPr lang="zh-CN" altLang="en-US" sz="2800" dirty="0" smtClean="0">
                <a:solidFill>
                  <a:srgbClr val="692AA2"/>
                </a:solidFill>
                <a:latin typeface="Tahoma" pitchFamily="34" charset="0"/>
              </a:rPr>
            </a:br>
            <a:r>
              <a:rPr lang="zh-CN" altLang="en-US" sz="2800" dirty="0" smtClean="0">
                <a:solidFill>
                  <a:srgbClr val="692AA2"/>
                </a:solidFill>
                <a:latin typeface="Tahoma" pitchFamily="34" charset="0"/>
              </a:rPr>
              <a:t>  </a:t>
            </a:r>
            <a:r>
              <a:rPr lang="en-US" altLang="zh-CN" sz="2800" dirty="0" err="1" smtClean="0">
                <a:solidFill>
                  <a:srgbClr val="692AA2"/>
                </a:solidFill>
                <a:latin typeface="Tahoma" pitchFamily="34" charset="0"/>
              </a:rPr>
              <a:t>Test</a:t>
            </a:r>
            <a:r>
              <a:rPr lang="en-US" altLang="zh-CN" sz="2800" baseline="-25000" dirty="0" err="1" smtClean="0">
                <a:solidFill>
                  <a:srgbClr val="692AA2"/>
                </a:solidFill>
                <a:latin typeface="Tahoma" pitchFamily="34" charset="0"/>
              </a:rPr>
              <a:t>j</a:t>
            </a:r>
            <a:r>
              <a:rPr lang="en-US" altLang="zh-CN" sz="2800" dirty="0" smtClean="0">
                <a:solidFill>
                  <a:srgbClr val="692AA2"/>
                </a:solidFill>
                <a:latin typeface="Tahoma" pitchFamily="34" charset="0"/>
              </a:rPr>
              <a:t>(</a:t>
            </a:r>
            <a:r>
              <a:rPr lang="en-US" altLang="zh-CN" sz="2800" dirty="0" err="1" smtClean="0">
                <a:solidFill>
                  <a:srgbClr val="692AA2"/>
                </a:solidFill>
                <a:latin typeface="Tahoma" pitchFamily="34" charset="0"/>
              </a:rPr>
              <a:t>E</a:t>
            </a:r>
            <a:r>
              <a:rPr lang="en-US" altLang="zh-CN" sz="2800" baseline="-25000" dirty="0" err="1" smtClean="0">
                <a:solidFill>
                  <a:srgbClr val="692AA2"/>
                </a:solidFill>
                <a:latin typeface="Tahoma" pitchFamily="34" charset="0"/>
              </a:rPr>
              <a:t>j</a:t>
            </a:r>
            <a:r>
              <a:rPr lang="en-US" altLang="zh-CN" sz="2800" dirty="0" err="1" smtClean="0">
                <a:solidFill>
                  <a:srgbClr val="692AA2"/>
                </a:solidFill>
                <a:latin typeface="Tahoma" pitchFamily="34" charset="0"/>
              </a:rPr>
              <a:t>,E</a:t>
            </a:r>
            <a:r>
              <a:rPr lang="en-US" altLang="zh-CN" sz="2800" baseline="-25000" dirty="0" err="1" smtClean="0">
                <a:solidFill>
                  <a:srgbClr val="692AA2"/>
                </a:solidFill>
                <a:latin typeface="Tahoma" pitchFamily="34" charset="0"/>
              </a:rPr>
              <a:t>j</a:t>
            </a:r>
            <a:r>
              <a:rPr lang="en-US" altLang="zh-CN" sz="2800" baseline="30000" dirty="0" smtClean="0">
                <a:solidFill>
                  <a:srgbClr val="692AA2"/>
                </a:solidFill>
                <a:latin typeface="Tahoma" pitchFamily="34" charset="0"/>
              </a:rPr>
              <a:t>*</a:t>
            </a:r>
            <a:r>
              <a:rPr lang="en-US" altLang="zh-CN" sz="2800" dirty="0" smtClean="0">
                <a:solidFill>
                  <a:srgbClr val="692AA2"/>
                </a:solidFill>
                <a:latin typeface="Tahoma" pitchFamily="34" charset="0"/>
              </a:rPr>
              <a:t>,</a:t>
            </a:r>
            <a:r>
              <a:rPr lang="en-US" altLang="zh-CN" sz="2800" dirty="0" err="1" smtClean="0">
                <a:solidFill>
                  <a:srgbClr val="692AA2"/>
                </a:solidFill>
                <a:latin typeface="Tahoma" pitchFamily="34" charset="0"/>
              </a:rPr>
              <a:t>C</a:t>
            </a:r>
            <a:r>
              <a:rPr lang="en-US" altLang="zh-CN" sz="2800" baseline="-25000" dirty="0" err="1" smtClean="0">
                <a:solidFill>
                  <a:srgbClr val="692AA2"/>
                </a:solidFill>
                <a:latin typeface="Tahoma" pitchFamily="34" charset="0"/>
              </a:rPr>
              <a:t>j</a:t>
            </a:r>
            <a:r>
              <a:rPr lang="en-US" altLang="zh-CN" sz="2800" baseline="30000" dirty="0" smtClean="0">
                <a:solidFill>
                  <a:srgbClr val="692AA2"/>
                </a:solidFill>
                <a:latin typeface="Tahoma" pitchFamily="34" charset="0"/>
              </a:rPr>
              <a:t>´</a:t>
            </a:r>
            <a:r>
              <a:rPr lang="en-US" altLang="zh-CN" sz="2800" dirty="0" smtClean="0">
                <a:solidFill>
                  <a:srgbClr val="692AA2"/>
                </a:solidFill>
                <a:latin typeface="Tahoma" pitchFamily="34" charset="0"/>
              </a:rPr>
              <a:t>)={</a:t>
            </a:r>
            <a:r>
              <a:rPr lang="en-US" altLang="zh-CN" sz="2800" dirty="0" err="1" smtClean="0">
                <a:solidFill>
                  <a:srgbClr val="692AA2"/>
                </a:solidFill>
                <a:latin typeface="Tahoma" pitchFamily="34" charset="0"/>
              </a:rPr>
              <a:t>B</a:t>
            </a:r>
            <a:r>
              <a:rPr lang="en-US" altLang="zh-CN" sz="2800" baseline="-25000" dirty="0" err="1" smtClean="0">
                <a:solidFill>
                  <a:srgbClr val="692AA2"/>
                </a:solidFill>
                <a:latin typeface="Tahoma" pitchFamily="34" charset="0"/>
              </a:rPr>
              <a:t>j</a:t>
            </a:r>
            <a:r>
              <a:rPr lang="en-US" altLang="zh-CN" sz="2800" dirty="0" smtClean="0">
                <a:solidFill>
                  <a:srgbClr val="692AA2"/>
                </a:solidFill>
                <a:latin typeface="Tahoma" pitchFamily="34" charset="0"/>
                <a:sym typeface="Symbol" pitchFamily="18" charset="2"/>
              </a:rPr>
              <a:t></a:t>
            </a:r>
            <a:r>
              <a:rPr lang="en-US" altLang="zh-CN" sz="2800" dirty="0" smtClean="0">
                <a:solidFill>
                  <a:srgbClr val="692AA2"/>
                </a:solidFill>
                <a:latin typeface="Tahoma" pitchFamily="34" charset="0"/>
              </a:rPr>
              <a:t> </a:t>
            </a:r>
            <a:r>
              <a:rPr lang="en-US" altLang="zh-CN" sz="2800" dirty="0" err="1" smtClean="0">
                <a:solidFill>
                  <a:srgbClr val="692AA2"/>
                </a:solidFill>
                <a:latin typeface="Tahoma" pitchFamily="34" charset="0"/>
              </a:rPr>
              <a:t>E</a:t>
            </a:r>
            <a:r>
              <a:rPr lang="en-US" altLang="zh-CN" sz="2800" baseline="-25000" dirty="0" err="1" smtClean="0">
                <a:solidFill>
                  <a:srgbClr val="692AA2"/>
                </a:solidFill>
                <a:latin typeface="Tahoma" pitchFamily="34" charset="0"/>
              </a:rPr>
              <a:t>j</a:t>
            </a:r>
            <a:r>
              <a:rPr lang="en-US" altLang="zh-CN" sz="2800" dirty="0" err="1" smtClean="0">
                <a:solidFill>
                  <a:srgbClr val="692AA2"/>
                </a:solidFill>
                <a:latin typeface="Tahoma" pitchFamily="34" charset="0"/>
              </a:rPr>
              <a:t>|B</a:t>
            </a:r>
            <a:r>
              <a:rPr lang="en-US" altLang="zh-CN" sz="2800" baseline="-25000" dirty="0" err="1" smtClean="0">
                <a:solidFill>
                  <a:srgbClr val="692AA2"/>
                </a:solidFill>
                <a:latin typeface="Tahoma" pitchFamily="34" charset="0"/>
              </a:rPr>
              <a:t>j</a:t>
            </a:r>
            <a:r>
              <a:rPr lang="en-US" altLang="zh-CN" sz="2800" dirty="0" err="1" smtClean="0">
                <a:solidFill>
                  <a:srgbClr val="692AA2"/>
                </a:solidFill>
                <a:latin typeface="Tahoma" pitchFamily="34" charset="0"/>
              </a:rPr>
              <a:t>∈IN</a:t>
            </a:r>
            <a:r>
              <a:rPr lang="en-US" altLang="zh-CN" sz="2800" baseline="-25000" dirty="0" err="1" smtClean="0">
                <a:solidFill>
                  <a:srgbClr val="692AA2"/>
                </a:solidFill>
                <a:latin typeface="Tahoma" pitchFamily="34" charset="0"/>
              </a:rPr>
              <a:t>j</a:t>
            </a:r>
            <a:r>
              <a:rPr lang="en-US" altLang="zh-CN" sz="2800" dirty="0" smtClean="0">
                <a:solidFill>
                  <a:srgbClr val="692AA2"/>
                </a:solidFill>
                <a:latin typeface="Tahoma" pitchFamily="34" charset="0"/>
              </a:rPr>
              <a:t>(</a:t>
            </a:r>
            <a:r>
              <a:rPr lang="en-US" altLang="zh-CN" sz="2800" dirty="0" err="1" smtClean="0">
                <a:solidFill>
                  <a:srgbClr val="692AA2"/>
                </a:solidFill>
                <a:latin typeface="Tahoma" pitchFamily="34" charset="0"/>
              </a:rPr>
              <a:t>E</a:t>
            </a:r>
            <a:r>
              <a:rPr lang="en-US" altLang="zh-CN" sz="2800" baseline="-25000" dirty="0" err="1" smtClean="0">
                <a:solidFill>
                  <a:srgbClr val="692AA2"/>
                </a:solidFill>
                <a:latin typeface="Tahoma" pitchFamily="34" charset="0"/>
              </a:rPr>
              <a:t>j</a:t>
            </a:r>
            <a:r>
              <a:rPr lang="en-US" altLang="zh-CN" sz="2800" baseline="30000" dirty="0" smtClean="0">
                <a:solidFill>
                  <a:srgbClr val="692AA2"/>
                </a:solidFill>
                <a:latin typeface="Tahoma" pitchFamily="34" charset="0"/>
              </a:rPr>
              <a:t>´</a:t>
            </a:r>
            <a:r>
              <a:rPr lang="en-US" altLang="zh-CN" sz="2800" dirty="0" smtClean="0">
                <a:solidFill>
                  <a:srgbClr val="692AA2"/>
                </a:solidFill>
                <a:latin typeface="Tahoma" pitchFamily="34" charset="0"/>
              </a:rPr>
              <a:t>,</a:t>
            </a:r>
            <a:r>
              <a:rPr lang="en-US" altLang="zh-CN" sz="2800" dirty="0" err="1" smtClean="0">
                <a:solidFill>
                  <a:srgbClr val="692AA2"/>
                </a:solidFill>
                <a:latin typeface="Tahoma" pitchFamily="34" charset="0"/>
              </a:rPr>
              <a:t>C</a:t>
            </a:r>
            <a:r>
              <a:rPr lang="en-US" altLang="zh-CN" sz="2800" baseline="-25000" dirty="0" err="1" smtClean="0">
                <a:solidFill>
                  <a:srgbClr val="692AA2"/>
                </a:solidFill>
                <a:latin typeface="Tahoma" pitchFamily="34" charset="0"/>
              </a:rPr>
              <a:t>j</a:t>
            </a:r>
            <a:r>
              <a:rPr lang="en-US" altLang="zh-CN" sz="2800" baseline="30000" dirty="0" smtClean="0">
                <a:solidFill>
                  <a:srgbClr val="692AA2"/>
                </a:solidFill>
                <a:latin typeface="Tahoma" pitchFamily="34" charset="0"/>
              </a:rPr>
              <a:t>´</a:t>
            </a:r>
            <a:r>
              <a:rPr lang="en-US" altLang="zh-CN" sz="2800" dirty="0" smtClean="0">
                <a:solidFill>
                  <a:srgbClr val="692AA2"/>
                </a:solidFill>
                <a:latin typeface="Tahoma" pitchFamily="34" charset="0"/>
              </a:rPr>
              <a:t>)}</a:t>
            </a:r>
            <a:br>
              <a:rPr lang="en-US" altLang="zh-CN" sz="2800" dirty="0" smtClean="0">
                <a:solidFill>
                  <a:srgbClr val="692AA2"/>
                </a:solidFill>
                <a:latin typeface="Tahoma" pitchFamily="34" charset="0"/>
              </a:rPr>
            </a:br>
            <a:r>
              <a:rPr lang="zh-CN" altLang="en-US" sz="2800" dirty="0" smtClean="0">
                <a:solidFill>
                  <a:srgbClr val="692AA2"/>
                </a:solidFill>
                <a:latin typeface="Tahoma" pitchFamily="34" charset="0"/>
              </a:rPr>
              <a:t>这里</a:t>
            </a:r>
            <a:r>
              <a:rPr lang="en-US" altLang="zh-CN" sz="2800" dirty="0" err="1" smtClean="0">
                <a:solidFill>
                  <a:srgbClr val="692AA2"/>
                </a:solidFill>
                <a:latin typeface="Tahoma" pitchFamily="34" charset="0"/>
              </a:rPr>
              <a:t>B</a:t>
            </a:r>
            <a:r>
              <a:rPr lang="en-US" altLang="zh-CN" sz="2800" baseline="-25000" dirty="0" err="1" smtClean="0">
                <a:solidFill>
                  <a:srgbClr val="692AA2"/>
                </a:solidFill>
                <a:latin typeface="Tahoma" pitchFamily="34" charset="0"/>
              </a:rPr>
              <a:t>j</a:t>
            </a:r>
            <a:r>
              <a:rPr lang="en-US" altLang="zh-CN" sz="2800" dirty="0" smtClean="0">
                <a:solidFill>
                  <a:srgbClr val="692AA2"/>
                </a:solidFill>
                <a:latin typeface="Tahoma" pitchFamily="34" charset="0"/>
                <a:sym typeface="Symbol" pitchFamily="18" charset="2"/>
              </a:rPr>
              <a:t></a:t>
            </a:r>
            <a:r>
              <a:rPr lang="en-US" altLang="zh-CN" sz="2800" dirty="0" smtClean="0">
                <a:solidFill>
                  <a:srgbClr val="692AA2"/>
                </a:solidFill>
                <a:latin typeface="Tahoma" pitchFamily="34" charset="0"/>
              </a:rPr>
              <a:t> </a:t>
            </a:r>
            <a:r>
              <a:rPr lang="en-US" altLang="zh-CN" sz="2800" dirty="0" err="1" smtClean="0">
                <a:solidFill>
                  <a:srgbClr val="692AA2"/>
                </a:solidFill>
                <a:latin typeface="Tahoma" pitchFamily="34" charset="0"/>
              </a:rPr>
              <a:t>E</a:t>
            </a:r>
            <a:r>
              <a:rPr lang="en-US" altLang="zh-CN" sz="2800" baseline="-25000" dirty="0" err="1" smtClean="0">
                <a:solidFill>
                  <a:srgbClr val="692AA2"/>
                </a:solidFill>
                <a:latin typeface="Tahoma" pitchFamily="34" charset="0"/>
              </a:rPr>
              <a:t>j</a:t>
            </a:r>
            <a:r>
              <a:rPr lang="en-US" altLang="zh-CN" sz="2800" dirty="0" smtClean="0">
                <a:solidFill>
                  <a:srgbClr val="692AA2"/>
                </a:solidFill>
                <a:latin typeface="Tahoma" pitchFamily="34" charset="0"/>
              </a:rPr>
              <a:t> </a:t>
            </a:r>
            <a:r>
              <a:rPr lang="zh-CN" altLang="en-US" sz="2800" dirty="0" smtClean="0">
                <a:solidFill>
                  <a:srgbClr val="692AA2"/>
                </a:solidFill>
                <a:latin typeface="Tahoma" pitchFamily="34" charset="0"/>
              </a:rPr>
              <a:t>是</a:t>
            </a:r>
            <a:r>
              <a:rPr lang="en-US" altLang="zh-CN" sz="2800" dirty="0" err="1" smtClean="0">
                <a:solidFill>
                  <a:srgbClr val="692AA2"/>
                </a:solidFill>
                <a:latin typeface="Tahoma" pitchFamily="34" charset="0"/>
              </a:rPr>
              <a:t>J</a:t>
            </a:r>
            <a:r>
              <a:rPr lang="en-US" altLang="zh-CN" sz="2800" baseline="-25000" dirty="0" err="1" smtClean="0">
                <a:solidFill>
                  <a:srgbClr val="692AA2"/>
                </a:solidFill>
                <a:latin typeface="Tahoma" pitchFamily="34" charset="0"/>
              </a:rPr>
              <a:t>j</a:t>
            </a:r>
            <a:r>
              <a:rPr lang="zh-CN" altLang="en-US" sz="2800" dirty="0" smtClean="0">
                <a:solidFill>
                  <a:srgbClr val="692AA2"/>
                </a:solidFill>
                <a:latin typeface="Tahoma" pitchFamily="34" charset="0"/>
              </a:rPr>
              <a:t>的形式，</a:t>
            </a:r>
            <a:r>
              <a:rPr lang="en-US" altLang="zh-CN" sz="2800" dirty="0" err="1" smtClean="0">
                <a:solidFill>
                  <a:srgbClr val="692AA2"/>
                </a:solidFill>
                <a:latin typeface="Tahoma" pitchFamily="34" charset="0"/>
              </a:rPr>
              <a:t>E</a:t>
            </a:r>
            <a:r>
              <a:rPr lang="en-US" altLang="zh-CN" sz="2800" baseline="-25000" dirty="0" err="1" smtClean="0">
                <a:solidFill>
                  <a:srgbClr val="692AA2"/>
                </a:solidFill>
                <a:latin typeface="Tahoma" pitchFamily="34" charset="0"/>
              </a:rPr>
              <a:t>j</a:t>
            </a:r>
            <a:r>
              <a:rPr lang="zh-CN" altLang="en-US" sz="2800" dirty="0" smtClean="0">
                <a:solidFill>
                  <a:srgbClr val="692AA2"/>
                </a:solidFill>
                <a:latin typeface="Tahoma" pitchFamily="34" charset="0"/>
              </a:rPr>
              <a:t>是固定的,</a:t>
            </a:r>
            <a:r>
              <a:rPr lang="en-US" altLang="zh-CN" sz="2800" dirty="0" err="1" smtClean="0">
                <a:solidFill>
                  <a:srgbClr val="692AA2"/>
                </a:solidFill>
                <a:latin typeface="Tahoma" pitchFamily="34" charset="0"/>
              </a:rPr>
              <a:t>E</a:t>
            </a:r>
            <a:r>
              <a:rPr lang="en-US" altLang="zh-CN" sz="2800" baseline="-25000" dirty="0" err="1" smtClean="0">
                <a:solidFill>
                  <a:srgbClr val="692AA2"/>
                </a:solidFill>
                <a:latin typeface="Tahoma" pitchFamily="34" charset="0"/>
              </a:rPr>
              <a:t>j</a:t>
            </a:r>
            <a:r>
              <a:rPr lang="en-US" altLang="zh-CN" sz="2800" baseline="30000" dirty="0" smtClean="0">
                <a:solidFill>
                  <a:srgbClr val="692AA2"/>
                </a:solidFill>
                <a:latin typeface="Tahoma" pitchFamily="34" charset="0"/>
              </a:rPr>
              <a:t>´</a:t>
            </a:r>
            <a:r>
              <a:rPr lang="en-US" altLang="zh-CN" sz="2800" dirty="0" smtClean="0">
                <a:solidFill>
                  <a:srgbClr val="692AA2"/>
                </a:solidFill>
                <a:latin typeface="Tahoma" pitchFamily="34" charset="0"/>
              </a:rPr>
              <a:t>=</a:t>
            </a:r>
            <a:r>
              <a:rPr lang="en-US" altLang="zh-CN" sz="2800" dirty="0" err="1" smtClean="0">
                <a:solidFill>
                  <a:srgbClr val="692AA2"/>
                </a:solidFill>
                <a:latin typeface="Tahoma" pitchFamily="34" charset="0"/>
              </a:rPr>
              <a:t>E</a:t>
            </a:r>
            <a:r>
              <a:rPr lang="en-US" altLang="zh-CN" sz="2800" baseline="-25000" dirty="0" err="1" smtClean="0">
                <a:solidFill>
                  <a:srgbClr val="692AA2"/>
                </a:solidFill>
                <a:latin typeface="Tahoma" pitchFamily="34" charset="0"/>
              </a:rPr>
              <a:t>j</a:t>
            </a:r>
            <a:r>
              <a:rPr lang="en-US" altLang="zh-CN" sz="2800" baseline="-25000" dirty="0" smtClean="0">
                <a:solidFill>
                  <a:srgbClr val="692AA2"/>
                </a:solidFill>
                <a:latin typeface="Tahoma" pitchFamily="34" charset="0"/>
              </a:rPr>
              <a:t> </a:t>
            </a:r>
            <a:r>
              <a:rPr lang="en-US" altLang="zh-CN" sz="2800" dirty="0" smtClean="0">
                <a:solidFill>
                  <a:srgbClr val="692AA2"/>
                </a:solidFill>
                <a:latin typeface="Tahoma" pitchFamily="34" charset="0"/>
                <a:sym typeface="Symbol" pitchFamily="18" charset="2"/>
              </a:rPr>
              <a:t></a:t>
            </a:r>
            <a:r>
              <a:rPr lang="en-US" altLang="zh-CN" sz="2800" dirty="0" err="1" smtClean="0">
                <a:solidFill>
                  <a:srgbClr val="692AA2"/>
                </a:solidFill>
                <a:latin typeface="Tahoma" pitchFamily="34" charset="0"/>
              </a:rPr>
              <a:t>E</a:t>
            </a:r>
            <a:r>
              <a:rPr lang="en-US" altLang="zh-CN" sz="2800" baseline="-25000" dirty="0" err="1" smtClean="0">
                <a:solidFill>
                  <a:srgbClr val="692AA2"/>
                </a:solidFill>
                <a:latin typeface="Tahoma" pitchFamily="34" charset="0"/>
              </a:rPr>
              <a:t>j</a:t>
            </a:r>
            <a:r>
              <a:rPr lang="en-US" altLang="zh-CN" sz="2800" baseline="30000" dirty="0" smtClean="0">
                <a:solidFill>
                  <a:srgbClr val="692AA2"/>
                </a:solidFill>
                <a:latin typeface="Tahoma" pitchFamily="34" charset="0"/>
              </a:rPr>
              <a:t>*</a:t>
            </a:r>
          </a:p>
          <a:p>
            <a:r>
              <a:rPr lang="zh-CN" altLang="en-US" sz="2800" dirty="0" smtClean="0">
                <a:solidFill>
                  <a:srgbClr val="FF3300"/>
                </a:solidFill>
                <a:latin typeface="Tahoma" pitchFamily="34" charset="0"/>
              </a:rPr>
              <a:t>定理1：</a:t>
            </a:r>
            <a:r>
              <a:rPr lang="zh-CN" altLang="en-US" sz="2800" dirty="0" smtClean="0">
                <a:latin typeface="Tahoma" pitchFamily="34" charset="0"/>
              </a:rPr>
              <a:t>假设</a:t>
            </a:r>
            <a:r>
              <a:rPr lang="en-US" altLang="zh-CN" sz="2800" dirty="0" err="1" smtClean="0">
                <a:latin typeface="Tahoma" pitchFamily="34" charset="0"/>
              </a:rPr>
              <a:t>E</a:t>
            </a:r>
            <a:r>
              <a:rPr lang="en-US" altLang="zh-CN" sz="2800" baseline="-25000" dirty="0" err="1" smtClean="0">
                <a:latin typeface="Tahoma" pitchFamily="34" charset="0"/>
              </a:rPr>
              <a:t>j</a:t>
            </a:r>
            <a:r>
              <a:rPr lang="zh-CN" altLang="en-US" sz="2800" dirty="0" smtClean="0">
                <a:latin typeface="Tahoma" pitchFamily="34" charset="0"/>
              </a:rPr>
              <a:t>和</a:t>
            </a:r>
            <a:r>
              <a:rPr lang="en-US" altLang="zh-CN" sz="2800" dirty="0" err="1" smtClean="0">
                <a:latin typeface="Tahoma" pitchFamily="34" charset="0"/>
              </a:rPr>
              <a:t>E</a:t>
            </a:r>
            <a:r>
              <a:rPr lang="en-US" altLang="zh-CN" sz="2800" baseline="-25000" dirty="0" err="1" smtClean="0">
                <a:latin typeface="Tahoma" pitchFamily="34" charset="0"/>
              </a:rPr>
              <a:t>j</a:t>
            </a:r>
            <a:r>
              <a:rPr lang="en-US" altLang="zh-CN" sz="2800" baseline="30000" dirty="0" smtClean="0">
                <a:latin typeface="Tahoma" pitchFamily="34" charset="0"/>
              </a:rPr>
              <a:t>*</a:t>
            </a:r>
            <a:r>
              <a:rPr lang="zh-CN" altLang="en-US" sz="2800" dirty="0" smtClean="0">
                <a:latin typeface="Tahoma" pitchFamily="34" charset="0"/>
              </a:rPr>
              <a:t>是</a:t>
            </a:r>
            <a:r>
              <a:rPr lang="en-US" altLang="zh-CN" sz="2800" dirty="0" smtClean="0">
                <a:latin typeface="Tahoma" pitchFamily="34" charset="0"/>
              </a:rPr>
              <a:t>S</a:t>
            </a:r>
            <a:r>
              <a:rPr lang="zh-CN" altLang="en-US" sz="2800" dirty="0" smtClean="0">
                <a:latin typeface="Tahoma" pitchFamily="34" charset="0"/>
              </a:rPr>
              <a:t>盒</a:t>
            </a:r>
            <a:r>
              <a:rPr lang="en-US" altLang="zh-CN" sz="2800" dirty="0" err="1" smtClean="0">
                <a:latin typeface="Tahoma" pitchFamily="34" charset="0"/>
              </a:rPr>
              <a:t>S</a:t>
            </a:r>
            <a:r>
              <a:rPr lang="en-US" altLang="zh-CN" sz="2800" baseline="-25000" dirty="0" err="1" smtClean="0">
                <a:latin typeface="Tahoma" pitchFamily="34" charset="0"/>
              </a:rPr>
              <a:t>j</a:t>
            </a:r>
            <a:r>
              <a:rPr lang="zh-CN" altLang="en-US" sz="2800" dirty="0" smtClean="0">
                <a:latin typeface="Tahoma" pitchFamily="34" charset="0"/>
              </a:rPr>
              <a:t>的两个输入，</a:t>
            </a:r>
            <a:r>
              <a:rPr lang="en-US" altLang="zh-CN" sz="2800" dirty="0" err="1" smtClean="0">
                <a:latin typeface="Tahoma" pitchFamily="34" charset="0"/>
              </a:rPr>
              <a:t>S</a:t>
            </a:r>
            <a:r>
              <a:rPr lang="en-US" altLang="zh-CN" sz="2800" baseline="-25000" dirty="0" err="1" smtClean="0">
                <a:latin typeface="Tahoma" pitchFamily="34" charset="0"/>
              </a:rPr>
              <a:t>j</a:t>
            </a:r>
            <a:r>
              <a:rPr lang="zh-CN" altLang="en-US" sz="2800" dirty="0" smtClean="0">
                <a:latin typeface="Tahoma" pitchFamily="34" charset="0"/>
              </a:rPr>
              <a:t>的输出异或为</a:t>
            </a:r>
            <a:r>
              <a:rPr lang="en-US" altLang="zh-CN" sz="2800" dirty="0" err="1" smtClean="0">
                <a:latin typeface="Tahoma" pitchFamily="34" charset="0"/>
              </a:rPr>
              <a:t>C</a:t>
            </a:r>
            <a:r>
              <a:rPr lang="en-US" altLang="zh-CN" sz="2800" baseline="-25000" dirty="0" err="1" smtClean="0">
                <a:latin typeface="Tahoma" pitchFamily="34" charset="0"/>
              </a:rPr>
              <a:t>j</a:t>
            </a:r>
            <a:r>
              <a:rPr lang="en-US" altLang="zh-CN" sz="2800" baseline="30000" dirty="0" smtClean="0">
                <a:latin typeface="Tahoma" pitchFamily="34" charset="0"/>
              </a:rPr>
              <a:t>´</a:t>
            </a:r>
            <a:r>
              <a:rPr lang="en-US" altLang="zh-CN" sz="2800" dirty="0" smtClean="0">
                <a:latin typeface="Tahoma" pitchFamily="34" charset="0"/>
              </a:rPr>
              <a:t>，</a:t>
            </a:r>
            <a:r>
              <a:rPr lang="zh-CN" altLang="en-US" sz="2800" dirty="0" smtClean="0">
                <a:latin typeface="Tahoma" pitchFamily="34" charset="0"/>
              </a:rPr>
              <a:t>记</a:t>
            </a:r>
            <a:r>
              <a:rPr lang="en-US" altLang="zh-CN" sz="2800" dirty="0" err="1" smtClean="0">
                <a:latin typeface="Tahoma" pitchFamily="34" charset="0"/>
              </a:rPr>
              <a:t>E</a:t>
            </a:r>
            <a:r>
              <a:rPr lang="en-US" altLang="zh-CN" sz="2800" baseline="-25000" dirty="0" err="1" smtClean="0">
                <a:latin typeface="Tahoma" pitchFamily="34" charset="0"/>
              </a:rPr>
              <a:t>j</a:t>
            </a:r>
            <a:r>
              <a:rPr lang="en-US" altLang="zh-CN" sz="2800" baseline="30000" dirty="0" smtClean="0">
                <a:solidFill>
                  <a:srgbClr val="3333FF"/>
                </a:solidFill>
                <a:latin typeface="Tahoma" pitchFamily="34" charset="0"/>
              </a:rPr>
              <a:t>´</a:t>
            </a:r>
            <a:r>
              <a:rPr lang="en-US" altLang="zh-CN" sz="2800" dirty="0" smtClean="0">
                <a:latin typeface="Tahoma" pitchFamily="34" charset="0"/>
              </a:rPr>
              <a:t>=</a:t>
            </a:r>
            <a:r>
              <a:rPr lang="en-US" altLang="zh-CN" sz="2800" dirty="0" err="1" smtClean="0">
                <a:latin typeface="Tahoma" pitchFamily="34" charset="0"/>
              </a:rPr>
              <a:t>E</a:t>
            </a:r>
            <a:r>
              <a:rPr lang="en-US" altLang="zh-CN" sz="2800" baseline="-25000" dirty="0" err="1" smtClean="0">
                <a:latin typeface="Tahoma" pitchFamily="34" charset="0"/>
              </a:rPr>
              <a:t>j</a:t>
            </a:r>
            <a:r>
              <a:rPr lang="en-US" altLang="zh-CN" sz="2800" baseline="-25000" dirty="0" smtClean="0">
                <a:latin typeface="Tahoma" pitchFamily="34" charset="0"/>
              </a:rPr>
              <a:t> </a:t>
            </a:r>
            <a:r>
              <a:rPr lang="en-US" altLang="zh-CN" sz="2800" dirty="0" smtClean="0">
                <a:latin typeface="Tahoma" pitchFamily="34" charset="0"/>
                <a:sym typeface="Symbol" pitchFamily="18" charset="2"/>
              </a:rPr>
              <a:t> </a:t>
            </a:r>
            <a:r>
              <a:rPr lang="en-US" altLang="zh-CN" sz="2800" dirty="0" err="1" smtClean="0">
                <a:latin typeface="Tahoma" pitchFamily="34" charset="0"/>
              </a:rPr>
              <a:t>E</a:t>
            </a:r>
            <a:r>
              <a:rPr lang="en-US" altLang="zh-CN" sz="2800" baseline="-25000" dirty="0" err="1" smtClean="0">
                <a:latin typeface="Tahoma" pitchFamily="34" charset="0"/>
              </a:rPr>
              <a:t>j</a:t>
            </a:r>
            <a:r>
              <a:rPr lang="en-US" altLang="zh-CN" sz="2800" baseline="30000" dirty="0" smtClean="0">
                <a:latin typeface="Tahoma" pitchFamily="34" charset="0"/>
              </a:rPr>
              <a:t>*</a:t>
            </a:r>
            <a:r>
              <a:rPr lang="en-US" altLang="zh-CN" sz="2800" dirty="0" smtClean="0">
                <a:latin typeface="Tahoma" pitchFamily="34" charset="0"/>
              </a:rPr>
              <a:t> ，</a:t>
            </a:r>
            <a:r>
              <a:rPr lang="zh-CN" altLang="en-US" sz="2800" dirty="0" smtClean="0">
                <a:latin typeface="Tahoma" pitchFamily="34" charset="0"/>
              </a:rPr>
              <a:t>那么密钥比特</a:t>
            </a:r>
            <a:r>
              <a:rPr lang="en-US" altLang="zh-CN" sz="2800" dirty="0" err="1" smtClean="0">
                <a:latin typeface="Tahoma" pitchFamily="34" charset="0"/>
              </a:rPr>
              <a:t>J</a:t>
            </a:r>
            <a:r>
              <a:rPr lang="en-US" altLang="zh-CN" sz="2800" baseline="-25000" dirty="0" err="1" smtClean="0">
                <a:latin typeface="Tahoma" pitchFamily="34" charset="0"/>
              </a:rPr>
              <a:t>j</a:t>
            </a:r>
            <a:r>
              <a:rPr lang="zh-CN" altLang="en-US" sz="2800" dirty="0" smtClean="0">
                <a:latin typeface="Tahoma" pitchFamily="34" charset="0"/>
              </a:rPr>
              <a:t>出现在集合</a:t>
            </a:r>
            <a:r>
              <a:rPr lang="en-US" altLang="zh-CN" sz="2800" dirty="0" err="1" smtClean="0">
                <a:latin typeface="Tahoma" pitchFamily="34" charset="0"/>
              </a:rPr>
              <a:t>Test</a:t>
            </a:r>
            <a:r>
              <a:rPr lang="en-US" altLang="zh-CN" sz="2800" baseline="-25000" dirty="0" err="1" smtClean="0">
                <a:latin typeface="Tahoma" pitchFamily="34" charset="0"/>
              </a:rPr>
              <a:t>j</a:t>
            </a:r>
            <a:r>
              <a:rPr lang="en-US" altLang="zh-CN" sz="2800" dirty="0" smtClean="0">
                <a:latin typeface="Tahoma" pitchFamily="34" charset="0"/>
              </a:rPr>
              <a:t>(</a:t>
            </a:r>
            <a:r>
              <a:rPr lang="en-US" altLang="zh-CN" sz="2800" dirty="0" err="1" smtClean="0">
                <a:latin typeface="Tahoma" pitchFamily="34" charset="0"/>
              </a:rPr>
              <a:t>E</a:t>
            </a:r>
            <a:r>
              <a:rPr lang="en-US" altLang="zh-CN" sz="2800" baseline="-25000" dirty="0" err="1" smtClean="0">
                <a:latin typeface="Tahoma" pitchFamily="34" charset="0"/>
              </a:rPr>
              <a:t>j</a:t>
            </a:r>
            <a:r>
              <a:rPr lang="en-US" altLang="zh-CN" sz="2800" dirty="0" err="1" smtClean="0">
                <a:latin typeface="Tahoma" pitchFamily="34" charset="0"/>
              </a:rPr>
              <a:t>,E</a:t>
            </a:r>
            <a:r>
              <a:rPr lang="en-US" altLang="zh-CN" sz="2800" baseline="-25000" dirty="0" err="1" smtClean="0">
                <a:latin typeface="Tahoma" pitchFamily="34" charset="0"/>
              </a:rPr>
              <a:t>j</a:t>
            </a:r>
            <a:r>
              <a:rPr lang="en-US" altLang="zh-CN" sz="2800" baseline="30000" dirty="0" smtClean="0">
                <a:latin typeface="Tahoma" pitchFamily="34" charset="0"/>
              </a:rPr>
              <a:t>*</a:t>
            </a:r>
            <a:r>
              <a:rPr lang="en-US" altLang="zh-CN" sz="2800" dirty="0" smtClean="0">
                <a:latin typeface="Tahoma" pitchFamily="34" charset="0"/>
              </a:rPr>
              <a:t>,</a:t>
            </a:r>
            <a:r>
              <a:rPr lang="en-US" altLang="zh-CN" sz="2800" dirty="0" err="1" smtClean="0">
                <a:latin typeface="Tahoma" pitchFamily="34" charset="0"/>
              </a:rPr>
              <a:t>C</a:t>
            </a:r>
            <a:r>
              <a:rPr lang="en-US" altLang="zh-CN" sz="2800" baseline="-25000" dirty="0" err="1" smtClean="0">
                <a:latin typeface="Tahoma" pitchFamily="34" charset="0"/>
              </a:rPr>
              <a:t>j</a:t>
            </a:r>
            <a:r>
              <a:rPr lang="en-US" altLang="zh-CN" sz="2800" baseline="-25000" dirty="0" smtClean="0">
                <a:latin typeface="Tahoma" pitchFamily="34" charset="0"/>
              </a:rPr>
              <a:t> </a:t>
            </a:r>
            <a:r>
              <a:rPr lang="en-US" altLang="zh-CN" sz="2800" baseline="30000" dirty="0" smtClean="0">
                <a:latin typeface="Tahoma" pitchFamily="34" charset="0"/>
              </a:rPr>
              <a:t>´</a:t>
            </a:r>
            <a:r>
              <a:rPr lang="en-US" altLang="zh-CN" sz="2800" dirty="0" smtClean="0">
                <a:latin typeface="Tahoma" pitchFamily="34" charset="0"/>
              </a:rPr>
              <a:t>)</a:t>
            </a:r>
            <a:r>
              <a:rPr lang="zh-CN" altLang="en-US" sz="2800" dirty="0" smtClean="0">
                <a:latin typeface="Tahoma" pitchFamily="34" charset="0"/>
              </a:rPr>
              <a:t>之中。</a:t>
            </a:r>
            <a:br>
              <a:rPr lang="zh-CN" altLang="en-US" sz="2800" dirty="0" smtClean="0">
                <a:latin typeface="Tahoma" pitchFamily="34" charset="0"/>
              </a:rPr>
            </a:br>
            <a:r>
              <a:rPr lang="zh-CN" altLang="en-US" sz="2800" dirty="0" smtClean="0">
                <a:solidFill>
                  <a:srgbClr val="FF3300"/>
                </a:solidFill>
                <a:latin typeface="Tahoma" pitchFamily="34" charset="0"/>
              </a:rPr>
              <a:t>注：</a:t>
            </a:r>
            <a:r>
              <a:rPr lang="zh-CN" altLang="en-US" sz="2800" dirty="0" smtClean="0">
                <a:latin typeface="Tahoma" pitchFamily="34" charset="0"/>
              </a:rPr>
              <a:t>可见在集合</a:t>
            </a:r>
            <a:r>
              <a:rPr lang="en-US" altLang="zh-CN" sz="2800" dirty="0" err="1" smtClean="0">
                <a:latin typeface="Tahoma" pitchFamily="34" charset="0"/>
              </a:rPr>
              <a:t>Test</a:t>
            </a:r>
            <a:r>
              <a:rPr lang="en-US" altLang="zh-CN" sz="2800" baseline="-25000" dirty="0" err="1" smtClean="0">
                <a:latin typeface="Tahoma" pitchFamily="34" charset="0"/>
              </a:rPr>
              <a:t>j</a:t>
            </a:r>
            <a:r>
              <a:rPr lang="en-US" altLang="zh-CN" sz="2800" dirty="0" smtClean="0">
                <a:latin typeface="Tahoma" pitchFamily="34" charset="0"/>
              </a:rPr>
              <a:t>(</a:t>
            </a:r>
            <a:r>
              <a:rPr lang="en-US" altLang="zh-CN" sz="2800" dirty="0" err="1" smtClean="0">
                <a:latin typeface="Tahoma" pitchFamily="34" charset="0"/>
              </a:rPr>
              <a:t>E</a:t>
            </a:r>
            <a:r>
              <a:rPr lang="en-US" altLang="zh-CN" sz="2800" baseline="-25000" dirty="0" err="1" smtClean="0">
                <a:latin typeface="Tahoma" pitchFamily="34" charset="0"/>
              </a:rPr>
              <a:t>j</a:t>
            </a:r>
            <a:r>
              <a:rPr lang="en-US" altLang="zh-CN" sz="2800" dirty="0" err="1" smtClean="0">
                <a:latin typeface="Tahoma" pitchFamily="34" charset="0"/>
              </a:rPr>
              <a:t>,E</a:t>
            </a:r>
            <a:r>
              <a:rPr lang="en-US" altLang="zh-CN" sz="2800" baseline="-25000" dirty="0" err="1" smtClean="0">
                <a:latin typeface="Tahoma" pitchFamily="34" charset="0"/>
              </a:rPr>
              <a:t>j</a:t>
            </a:r>
            <a:r>
              <a:rPr lang="en-US" altLang="zh-CN" sz="2800" baseline="30000" dirty="0" smtClean="0">
                <a:latin typeface="Tahoma" pitchFamily="34" charset="0"/>
              </a:rPr>
              <a:t>*</a:t>
            </a:r>
            <a:r>
              <a:rPr lang="en-US" altLang="zh-CN" sz="2800" dirty="0" smtClean="0">
                <a:latin typeface="Tahoma" pitchFamily="34" charset="0"/>
              </a:rPr>
              <a:t>,</a:t>
            </a:r>
            <a:r>
              <a:rPr lang="en-US" altLang="zh-CN" sz="2800" dirty="0" err="1" smtClean="0">
                <a:latin typeface="Tahoma" pitchFamily="34" charset="0"/>
              </a:rPr>
              <a:t>C</a:t>
            </a:r>
            <a:r>
              <a:rPr lang="en-US" altLang="zh-CN" sz="2800" baseline="-25000" dirty="0" err="1" smtClean="0">
                <a:latin typeface="Tahoma" pitchFamily="34" charset="0"/>
              </a:rPr>
              <a:t>j</a:t>
            </a:r>
            <a:r>
              <a:rPr lang="en-US" altLang="zh-CN" sz="2800" baseline="-25000" dirty="0" smtClean="0">
                <a:latin typeface="Tahoma" pitchFamily="34" charset="0"/>
              </a:rPr>
              <a:t> </a:t>
            </a:r>
            <a:r>
              <a:rPr lang="en-US" altLang="zh-CN" sz="2800" baseline="30000" dirty="0" smtClean="0">
                <a:latin typeface="Tahoma" pitchFamily="34" charset="0"/>
              </a:rPr>
              <a:t>´</a:t>
            </a:r>
            <a:r>
              <a:rPr lang="en-US" altLang="zh-CN" sz="2800" dirty="0" smtClean="0">
                <a:latin typeface="Tahoma" pitchFamily="34" charset="0"/>
              </a:rPr>
              <a:t>)</a:t>
            </a:r>
            <a:r>
              <a:rPr lang="zh-CN" altLang="en-US" sz="2800" dirty="0" smtClean="0">
                <a:latin typeface="Tahoma" pitchFamily="34" charset="0"/>
              </a:rPr>
              <a:t>中，长度为6比特刚好有</a:t>
            </a:r>
            <a:r>
              <a:rPr lang="en-US" altLang="zh-CN" sz="2800" dirty="0" err="1" smtClean="0">
                <a:latin typeface="Tahoma" pitchFamily="34" charset="0"/>
              </a:rPr>
              <a:t>N</a:t>
            </a:r>
            <a:r>
              <a:rPr lang="en-US" altLang="zh-CN" sz="2800" baseline="-25000" dirty="0" err="1" smtClean="0">
                <a:latin typeface="Tahoma" pitchFamily="34" charset="0"/>
              </a:rPr>
              <a:t>j</a:t>
            </a:r>
            <a:r>
              <a:rPr lang="en-US" altLang="zh-CN" sz="2800" dirty="0" smtClean="0">
                <a:latin typeface="Tahoma" pitchFamily="34" charset="0"/>
              </a:rPr>
              <a:t>(</a:t>
            </a:r>
            <a:r>
              <a:rPr lang="en-US" altLang="zh-CN" sz="2800" dirty="0" err="1" smtClean="0">
                <a:latin typeface="Tahoma" pitchFamily="34" charset="0"/>
              </a:rPr>
              <a:t>E</a:t>
            </a:r>
            <a:r>
              <a:rPr lang="en-US" altLang="zh-CN" sz="2800" baseline="-25000" dirty="0" err="1" smtClean="0">
                <a:latin typeface="Tahoma" pitchFamily="34" charset="0"/>
              </a:rPr>
              <a:t>j</a:t>
            </a:r>
            <a:r>
              <a:rPr lang="en-US" altLang="zh-CN" sz="2800" baseline="30000" dirty="0" smtClean="0">
                <a:latin typeface="Tahoma" pitchFamily="34" charset="0"/>
              </a:rPr>
              <a:t>´</a:t>
            </a:r>
            <a:r>
              <a:rPr lang="en-US" altLang="zh-CN" sz="2800" dirty="0" smtClean="0">
                <a:latin typeface="Tahoma" pitchFamily="34" charset="0"/>
              </a:rPr>
              <a:t>,</a:t>
            </a:r>
            <a:r>
              <a:rPr lang="en-US" altLang="zh-CN" sz="2800" dirty="0" err="1" smtClean="0">
                <a:latin typeface="Tahoma" pitchFamily="34" charset="0"/>
              </a:rPr>
              <a:t>C</a:t>
            </a:r>
            <a:r>
              <a:rPr lang="en-US" altLang="zh-CN" sz="2800" baseline="-25000" dirty="0" err="1" smtClean="0">
                <a:latin typeface="Tahoma" pitchFamily="34" charset="0"/>
              </a:rPr>
              <a:t>j</a:t>
            </a:r>
            <a:r>
              <a:rPr lang="en-US" altLang="zh-CN" sz="2800" baseline="30000" dirty="0" smtClean="0">
                <a:latin typeface="Tahoma" pitchFamily="34" charset="0"/>
              </a:rPr>
              <a:t>´</a:t>
            </a:r>
            <a:r>
              <a:rPr lang="en-US" altLang="zh-CN" sz="2800" dirty="0" smtClean="0">
                <a:latin typeface="Tahoma" pitchFamily="34" charset="0"/>
              </a:rPr>
              <a:t>)</a:t>
            </a:r>
            <a:r>
              <a:rPr lang="zh-CN" altLang="en-US" sz="2800" dirty="0" smtClean="0">
                <a:latin typeface="Tahoma" pitchFamily="34" charset="0"/>
              </a:rPr>
              <a:t>个，</a:t>
            </a:r>
            <a:r>
              <a:rPr lang="en-US" altLang="zh-CN" sz="2800" dirty="0" err="1" smtClean="0">
                <a:latin typeface="Tahoma" pitchFamily="34" charset="0"/>
              </a:rPr>
              <a:t>J</a:t>
            </a:r>
            <a:r>
              <a:rPr lang="en-US" altLang="zh-CN" sz="2800" baseline="-25000" dirty="0" err="1" smtClean="0">
                <a:latin typeface="Tahoma" pitchFamily="34" charset="0"/>
              </a:rPr>
              <a:t>j</a:t>
            </a:r>
            <a:r>
              <a:rPr lang="zh-CN" altLang="en-US" sz="2800" dirty="0" smtClean="0">
                <a:latin typeface="Tahoma" pitchFamily="34" charset="0"/>
              </a:rPr>
              <a:t>的正确值一定是这些可能值中的一个。</a:t>
            </a:r>
            <a:endParaRPr lang="zh-CN" altLang="en-US" sz="2000" dirty="0" smtClean="0">
              <a:latin typeface="Tahoma" pitchFamily="34" charset="0"/>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body" idx="1"/>
          </p:nvPr>
        </p:nvSpPr>
        <p:spPr>
          <a:xfrm>
            <a:off x="228600" y="1524000"/>
            <a:ext cx="8610600" cy="4876800"/>
          </a:xfrm>
        </p:spPr>
        <p:txBody>
          <a:bodyPr/>
          <a:lstStyle/>
          <a:p>
            <a:r>
              <a:rPr lang="zh-CN" altLang="en-US" sz="2400" dirty="0" smtClean="0"/>
              <a:t>例子2：假设</a:t>
            </a:r>
            <a:r>
              <a:rPr lang="en-US" altLang="zh-CN" sz="2400" dirty="0" smtClean="0"/>
              <a:t>E</a:t>
            </a:r>
            <a:r>
              <a:rPr lang="en-US" altLang="zh-CN" sz="2400" baseline="-25000" dirty="0" smtClean="0"/>
              <a:t>1</a:t>
            </a:r>
            <a:r>
              <a:rPr lang="en-US" altLang="zh-CN" sz="2400" dirty="0" smtClean="0"/>
              <a:t>=000001，E</a:t>
            </a:r>
            <a:r>
              <a:rPr lang="en-US" altLang="zh-CN" sz="2400" baseline="-25000" dirty="0" smtClean="0"/>
              <a:t>1</a:t>
            </a:r>
            <a:r>
              <a:rPr lang="en-US" altLang="zh-CN" sz="2400" baseline="30000" dirty="0" smtClean="0"/>
              <a:t>*</a:t>
            </a:r>
            <a:r>
              <a:rPr lang="en-US" altLang="zh-CN" sz="2400" dirty="0" smtClean="0"/>
              <a:t>=110101</a:t>
            </a:r>
            <a:r>
              <a:rPr lang="zh-CN" altLang="en-US" sz="2400" dirty="0" smtClean="0"/>
              <a:t>和</a:t>
            </a:r>
            <a:r>
              <a:rPr lang="en-US" altLang="zh-CN" sz="2400" dirty="0" smtClean="0"/>
              <a:t>C</a:t>
            </a:r>
            <a:r>
              <a:rPr lang="en-US" altLang="zh-CN" sz="2400" baseline="-25000" dirty="0" smtClean="0"/>
              <a:t>1</a:t>
            </a:r>
            <a:r>
              <a:rPr lang="en-US" altLang="zh-CN" sz="2400" dirty="0" smtClean="0">
                <a:sym typeface="Symbol" pitchFamily="18" charset="2"/>
              </a:rPr>
              <a:t></a:t>
            </a:r>
            <a:r>
              <a:rPr lang="en-US" altLang="zh-CN" sz="2400" baseline="30000" dirty="0" smtClean="0"/>
              <a:t> </a:t>
            </a:r>
            <a:r>
              <a:rPr lang="en-US" altLang="zh-CN" sz="2400" dirty="0" smtClean="0"/>
              <a:t>=1101，</a:t>
            </a:r>
            <a:r>
              <a:rPr lang="zh-CN" altLang="en-US" sz="2400" dirty="0" smtClean="0"/>
              <a:t>因为</a:t>
            </a:r>
            <a:r>
              <a:rPr lang="en-US" altLang="zh-CN" sz="2400" dirty="0" smtClean="0"/>
              <a:t>N</a:t>
            </a:r>
            <a:r>
              <a:rPr lang="en-US" altLang="zh-CN" sz="2400" baseline="-25000" dirty="0" smtClean="0"/>
              <a:t>1</a:t>
            </a:r>
            <a:r>
              <a:rPr lang="en-US" altLang="zh-CN" sz="2400" dirty="0" smtClean="0"/>
              <a:t>(110100，1101)=8，</a:t>
            </a:r>
            <a:r>
              <a:rPr lang="zh-CN" altLang="en-US" sz="2400" dirty="0" smtClean="0"/>
              <a:t>可知集合</a:t>
            </a:r>
            <a:r>
              <a:rPr lang="en-US" altLang="zh-CN" sz="2400" dirty="0" smtClean="0"/>
              <a:t>Test</a:t>
            </a:r>
            <a:r>
              <a:rPr lang="en-US" altLang="zh-CN" sz="2400" baseline="-25000" dirty="0" smtClean="0"/>
              <a:t>1</a:t>
            </a:r>
            <a:r>
              <a:rPr lang="en-US" altLang="zh-CN" sz="2400" dirty="0" smtClean="0"/>
              <a:t>(000001，110101，1101)</a:t>
            </a:r>
            <a:r>
              <a:rPr lang="zh-CN" altLang="en-US" sz="2400" dirty="0" smtClean="0"/>
              <a:t>中，刚好有8个比特串：</a:t>
            </a:r>
            <a:r>
              <a:rPr lang="zh-CN" altLang="en-US" sz="2400" dirty="0" smtClean="0">
                <a:solidFill>
                  <a:schemeClr val="accent2"/>
                </a:solidFill>
              </a:rPr>
              <a:t/>
            </a:r>
            <a:br>
              <a:rPr lang="zh-CN" altLang="en-US" sz="2400" dirty="0" smtClean="0">
                <a:solidFill>
                  <a:schemeClr val="accent2"/>
                </a:solidFill>
              </a:rPr>
            </a:br>
            <a:r>
              <a:rPr lang="zh-CN" altLang="en-US" sz="2400" dirty="0" smtClean="0">
                <a:solidFill>
                  <a:srgbClr val="692AA2"/>
                </a:solidFill>
              </a:rPr>
              <a:t>   </a:t>
            </a:r>
            <a:r>
              <a:rPr lang="en-US" altLang="zh-CN" sz="2400" dirty="0" smtClean="0">
                <a:solidFill>
                  <a:srgbClr val="692AA2"/>
                </a:solidFill>
              </a:rPr>
              <a:t>IN1(110100，1101)={000110，010000，010110， 11100，100010，100100，101000，110010}</a:t>
            </a:r>
          </a:p>
          <a:p>
            <a:r>
              <a:rPr lang="zh-CN" altLang="en-US" sz="2400" dirty="0" smtClean="0"/>
              <a:t>分别计算它们与</a:t>
            </a:r>
            <a:r>
              <a:rPr lang="en-US" altLang="zh-CN" sz="2400" dirty="0" smtClean="0"/>
              <a:t>E</a:t>
            </a:r>
            <a:r>
              <a:rPr lang="en-US" altLang="zh-CN" sz="2400" baseline="-25000" dirty="0" smtClean="0"/>
              <a:t>1</a:t>
            </a:r>
            <a:r>
              <a:rPr lang="en-US" altLang="zh-CN" sz="2400" dirty="0" smtClean="0"/>
              <a:t>=000001</a:t>
            </a:r>
            <a:r>
              <a:rPr lang="zh-CN" altLang="en-US" sz="2400" dirty="0" smtClean="0"/>
              <a:t>的异或得：     </a:t>
            </a:r>
            <a:r>
              <a:rPr lang="en-US" altLang="zh-CN" sz="2400" dirty="0" smtClean="0">
                <a:solidFill>
                  <a:srgbClr val="692AA2"/>
                </a:solidFill>
              </a:rPr>
              <a:t>Test</a:t>
            </a:r>
            <a:r>
              <a:rPr lang="en-US" altLang="zh-CN" sz="2400" baseline="-25000" dirty="0" smtClean="0">
                <a:solidFill>
                  <a:srgbClr val="692AA2"/>
                </a:solidFill>
              </a:rPr>
              <a:t>1</a:t>
            </a:r>
            <a:r>
              <a:rPr lang="en-US" altLang="zh-CN" sz="2400" dirty="0" smtClean="0">
                <a:solidFill>
                  <a:srgbClr val="692AA2"/>
                </a:solidFill>
              </a:rPr>
              <a:t>(000001,110101,1101)={000111,010001,0101111,</a:t>
            </a:r>
            <a:br>
              <a:rPr lang="en-US" altLang="zh-CN" sz="2400" dirty="0" smtClean="0">
                <a:solidFill>
                  <a:srgbClr val="692AA2"/>
                </a:solidFill>
              </a:rPr>
            </a:br>
            <a:r>
              <a:rPr lang="en-US" altLang="zh-CN" sz="2400" dirty="0" smtClean="0">
                <a:solidFill>
                  <a:srgbClr val="692AA2"/>
                </a:solidFill>
              </a:rPr>
              <a:t>011101,100011,100101,101001,110011}</a:t>
            </a:r>
            <a:r>
              <a:rPr lang="en-US" altLang="zh-CN" sz="2400" dirty="0" smtClean="0">
                <a:solidFill>
                  <a:schemeClr val="accent2"/>
                </a:solidFill>
              </a:rPr>
              <a:t/>
            </a:r>
            <a:br>
              <a:rPr lang="en-US" altLang="zh-CN" sz="2400" dirty="0" smtClean="0">
                <a:solidFill>
                  <a:schemeClr val="accent2"/>
                </a:solidFill>
              </a:rPr>
            </a:br>
            <a:r>
              <a:rPr lang="zh-CN" altLang="en-US" sz="2400" dirty="0" smtClean="0"/>
              <a:t>如果有两个这样的三元组</a:t>
            </a:r>
            <a:r>
              <a:rPr lang="en-US" altLang="zh-CN" sz="2400" dirty="0" smtClean="0"/>
              <a:t>E</a:t>
            </a:r>
            <a:r>
              <a:rPr lang="en-US" altLang="zh-CN" sz="2400" baseline="-25000" dirty="0" smtClean="0"/>
              <a:t>1</a:t>
            </a:r>
            <a:r>
              <a:rPr lang="en-US" altLang="zh-CN" sz="2400" dirty="0" smtClean="0"/>
              <a:t>，E</a:t>
            </a:r>
            <a:r>
              <a:rPr lang="en-US" altLang="zh-CN" sz="2400" baseline="-25000" dirty="0" smtClean="0"/>
              <a:t>1</a:t>
            </a:r>
            <a:r>
              <a:rPr lang="en-US" altLang="zh-CN" sz="2400" baseline="30000" dirty="0" smtClean="0"/>
              <a:t>*</a:t>
            </a:r>
            <a:r>
              <a:rPr lang="en-US" altLang="zh-CN" sz="2400" dirty="0" smtClean="0"/>
              <a:t>，C</a:t>
            </a:r>
            <a:r>
              <a:rPr lang="en-US" altLang="zh-CN" sz="2400" baseline="-25000" dirty="0" smtClean="0"/>
              <a:t>1</a:t>
            </a:r>
            <a:r>
              <a:rPr lang="en-US" altLang="zh-CN" sz="2400" dirty="0" smtClean="0">
                <a:sym typeface="Symbol" pitchFamily="18" charset="2"/>
              </a:rPr>
              <a:t></a:t>
            </a:r>
            <a:r>
              <a:rPr lang="en-US" altLang="zh-CN" sz="2400" baseline="30000" dirty="0" smtClean="0"/>
              <a:t> </a:t>
            </a:r>
            <a:r>
              <a:rPr lang="en-US" altLang="zh-CN" sz="2400" dirty="0" smtClean="0"/>
              <a:t>，</a:t>
            </a:r>
            <a:r>
              <a:rPr lang="zh-CN" altLang="en-US" sz="2400" dirty="0" smtClean="0"/>
              <a:t>那么就可得到</a:t>
            </a:r>
            <a:r>
              <a:rPr lang="en-US" altLang="zh-CN" sz="2400" dirty="0" smtClean="0"/>
              <a:t>J</a:t>
            </a:r>
            <a:r>
              <a:rPr lang="en-US" altLang="zh-CN" sz="2400" baseline="-25000" dirty="0" smtClean="0"/>
              <a:t>1</a:t>
            </a:r>
            <a:r>
              <a:rPr lang="zh-CN" altLang="en-US" sz="2400" dirty="0" smtClean="0"/>
              <a:t>中密钥比特可能值的第2个集合</a:t>
            </a:r>
            <a:r>
              <a:rPr lang="en-US" altLang="zh-CN" sz="2400" dirty="0" smtClean="0"/>
              <a:t>Test</a:t>
            </a:r>
            <a:r>
              <a:rPr lang="en-US" altLang="zh-CN" sz="2400" baseline="-25000" dirty="0" smtClean="0"/>
              <a:t>1</a:t>
            </a:r>
            <a:r>
              <a:rPr lang="en-US" altLang="zh-CN" sz="2400" baseline="30000" dirty="0" smtClean="0"/>
              <a:t>(2)</a:t>
            </a:r>
            <a:r>
              <a:rPr lang="en-US" altLang="zh-CN" sz="2400" dirty="0" smtClean="0"/>
              <a:t>(E</a:t>
            </a:r>
            <a:r>
              <a:rPr lang="en-US" altLang="zh-CN" sz="2400" baseline="-25000" dirty="0" smtClean="0"/>
              <a:t>1</a:t>
            </a:r>
            <a:r>
              <a:rPr lang="en-US" altLang="zh-CN" sz="2400" dirty="0" smtClean="0"/>
              <a:t>,E</a:t>
            </a:r>
            <a:r>
              <a:rPr lang="en-US" altLang="zh-CN" sz="2400" baseline="-25000" dirty="0" smtClean="0"/>
              <a:t>1</a:t>
            </a:r>
            <a:r>
              <a:rPr lang="en-US" altLang="zh-CN" sz="2400" baseline="30000" dirty="0" smtClean="0"/>
              <a:t>*</a:t>
            </a:r>
            <a:r>
              <a:rPr lang="en-US" altLang="zh-CN" sz="2400" dirty="0" smtClean="0"/>
              <a:t>,C</a:t>
            </a:r>
            <a:r>
              <a:rPr lang="en-US" altLang="zh-CN" sz="2400" baseline="-25000" dirty="0" smtClean="0"/>
              <a:t>1</a:t>
            </a:r>
            <a:r>
              <a:rPr lang="en-US" altLang="zh-CN" sz="2400" dirty="0" smtClean="0">
                <a:sym typeface="Symbol" pitchFamily="18" charset="2"/>
              </a:rPr>
              <a:t></a:t>
            </a:r>
            <a:r>
              <a:rPr lang="en-US" altLang="zh-CN" sz="2400" dirty="0" smtClean="0"/>
              <a:t>)。</a:t>
            </a:r>
            <a:r>
              <a:rPr lang="zh-CN" altLang="en-US" sz="2400" dirty="0" smtClean="0"/>
              <a:t>易见密钥比特</a:t>
            </a:r>
            <a:r>
              <a:rPr lang="en-US" altLang="zh-CN" sz="2400" dirty="0" smtClean="0"/>
              <a:t>J</a:t>
            </a:r>
            <a:r>
              <a:rPr lang="en-US" altLang="zh-CN" sz="2400" baseline="-25000" dirty="0" smtClean="0"/>
              <a:t>j</a:t>
            </a:r>
            <a:r>
              <a:rPr lang="en-US" altLang="zh-CN" sz="2400" dirty="0" smtClean="0"/>
              <a:t>∈Test</a:t>
            </a:r>
            <a:r>
              <a:rPr lang="en-US" altLang="zh-CN" sz="2400" baseline="-25000" dirty="0" smtClean="0"/>
              <a:t>1</a:t>
            </a:r>
            <a:r>
              <a:rPr lang="en-US" altLang="zh-CN" sz="2400" dirty="0" smtClean="0"/>
              <a:t>∩Test</a:t>
            </a:r>
            <a:r>
              <a:rPr lang="en-US" altLang="zh-CN" sz="2400" baseline="-25000" dirty="0" smtClean="0"/>
              <a:t>1</a:t>
            </a:r>
            <a:r>
              <a:rPr lang="en-US" altLang="zh-CN" sz="2400" dirty="0" smtClean="0"/>
              <a:t> </a:t>
            </a:r>
            <a:r>
              <a:rPr lang="en-US" altLang="zh-CN" sz="2400" baseline="30000" dirty="0" smtClean="0"/>
              <a:t>(2)</a:t>
            </a:r>
            <a:r>
              <a:rPr lang="en-US" altLang="zh-CN" sz="2400" dirty="0" smtClean="0"/>
              <a:t> !!</a:t>
            </a:r>
            <a:endParaRPr lang="en-US" altLang="zh-CN" dirty="0" smtClean="0"/>
          </a:p>
          <a:p>
            <a:r>
              <a:rPr lang="zh-CN" altLang="en-US" dirty="0" smtClean="0"/>
              <a:t>自然这样的三元组如果更多些，定出</a:t>
            </a:r>
            <a:r>
              <a:rPr lang="en-US" altLang="zh-CN" dirty="0" err="1" smtClean="0"/>
              <a:t>J</a:t>
            </a:r>
            <a:r>
              <a:rPr lang="en-US" altLang="zh-CN" baseline="-25000" dirty="0" err="1" smtClean="0"/>
              <a:t>j</a:t>
            </a:r>
            <a:r>
              <a:rPr lang="zh-CN" altLang="en-US" dirty="0" smtClean="0"/>
              <a:t>是肯定的。关于这方面的计算，可想出若干技巧。</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3"/>
          <p:cNvSpPr>
            <a:spLocks noChangeArrowheads="1"/>
          </p:cNvSpPr>
          <p:nvPr/>
        </p:nvSpPr>
        <p:spPr bwMode="auto">
          <a:xfrm>
            <a:off x="2514600" y="1447800"/>
            <a:ext cx="2057400" cy="381000"/>
          </a:xfrm>
          <a:prstGeom prst="rect">
            <a:avLst/>
          </a:prstGeom>
          <a:solidFill>
            <a:schemeClr val="accent1"/>
          </a:solidFill>
          <a:ln w="9525">
            <a:solidFill>
              <a:schemeClr val="tx1"/>
            </a:solidFill>
            <a:miter lim="800000"/>
            <a:headEnd/>
            <a:tailEnd/>
          </a:ln>
          <a:effectLst/>
        </p:spPr>
        <p:txBody>
          <a:bodyPr wrap="none" anchor="ctr"/>
          <a:lstStyle/>
          <a:p>
            <a:r>
              <a:rPr kumimoji="1" lang="zh-CN" altLang="en-US" b="1" dirty="0">
                <a:ea typeface="宋体" pitchFamily="2" charset="-122"/>
              </a:rPr>
              <a:t>明文</a:t>
            </a:r>
            <a:r>
              <a:rPr kumimoji="1" lang="en-US" altLang="zh-CN" b="1" dirty="0" smtClean="0">
                <a:ea typeface="宋体" pitchFamily="2" charset="-122"/>
              </a:rPr>
              <a:t>P(64bits)</a:t>
            </a:r>
            <a:endParaRPr kumimoji="1" lang="en-US" altLang="zh-CN" b="1" dirty="0">
              <a:ea typeface="宋体" pitchFamily="2" charset="-122"/>
            </a:endParaRPr>
          </a:p>
        </p:txBody>
      </p:sp>
      <p:sp>
        <p:nvSpPr>
          <p:cNvPr id="263172" name="Rectangle 4"/>
          <p:cNvSpPr>
            <a:spLocks noChangeArrowheads="1"/>
          </p:cNvSpPr>
          <p:nvPr/>
        </p:nvSpPr>
        <p:spPr bwMode="auto">
          <a:xfrm>
            <a:off x="2971800" y="2286000"/>
            <a:ext cx="762000" cy="304800"/>
          </a:xfrm>
          <a:prstGeom prst="rect">
            <a:avLst/>
          </a:prstGeom>
          <a:solidFill>
            <a:schemeClr val="accent1"/>
          </a:solidFill>
          <a:ln w="9525">
            <a:solidFill>
              <a:schemeClr val="tx1"/>
            </a:solidFill>
            <a:miter lim="800000"/>
            <a:headEnd/>
            <a:tailEnd/>
          </a:ln>
          <a:effectLst/>
        </p:spPr>
        <p:txBody>
          <a:bodyPr wrap="none" anchor="ctr"/>
          <a:lstStyle/>
          <a:p>
            <a:r>
              <a:rPr kumimoji="1" lang="en-US" altLang="zh-CN" b="1">
                <a:ea typeface="宋体" pitchFamily="2" charset="-122"/>
              </a:rPr>
              <a:t>F</a:t>
            </a:r>
          </a:p>
        </p:txBody>
      </p:sp>
      <p:sp>
        <p:nvSpPr>
          <p:cNvPr id="263173" name="Rectangle 5"/>
          <p:cNvSpPr>
            <a:spLocks noChangeArrowheads="1"/>
          </p:cNvSpPr>
          <p:nvPr/>
        </p:nvSpPr>
        <p:spPr bwMode="auto">
          <a:xfrm>
            <a:off x="2971800" y="2971800"/>
            <a:ext cx="762000" cy="304800"/>
          </a:xfrm>
          <a:prstGeom prst="rect">
            <a:avLst/>
          </a:prstGeom>
          <a:solidFill>
            <a:schemeClr val="accent1"/>
          </a:solidFill>
          <a:ln w="9525">
            <a:solidFill>
              <a:schemeClr val="tx1"/>
            </a:solidFill>
            <a:miter lim="800000"/>
            <a:headEnd/>
            <a:tailEnd/>
          </a:ln>
          <a:effectLst/>
        </p:spPr>
        <p:txBody>
          <a:bodyPr wrap="none" anchor="ctr"/>
          <a:lstStyle/>
          <a:p>
            <a:r>
              <a:rPr kumimoji="1" lang="en-US" altLang="zh-CN" b="1">
                <a:ea typeface="宋体" pitchFamily="2" charset="-122"/>
              </a:rPr>
              <a:t>F</a:t>
            </a:r>
          </a:p>
        </p:txBody>
      </p:sp>
      <p:sp>
        <p:nvSpPr>
          <p:cNvPr id="263174" name="Rectangle 6"/>
          <p:cNvSpPr>
            <a:spLocks noChangeArrowheads="1"/>
          </p:cNvSpPr>
          <p:nvPr/>
        </p:nvSpPr>
        <p:spPr bwMode="auto">
          <a:xfrm>
            <a:off x="2895600" y="3810000"/>
            <a:ext cx="914400" cy="304800"/>
          </a:xfrm>
          <a:prstGeom prst="rect">
            <a:avLst/>
          </a:prstGeom>
          <a:solidFill>
            <a:schemeClr val="accent1"/>
          </a:solidFill>
          <a:ln w="9525">
            <a:solidFill>
              <a:schemeClr val="tx1"/>
            </a:solidFill>
            <a:miter lim="800000"/>
            <a:headEnd/>
            <a:tailEnd/>
          </a:ln>
          <a:effectLst/>
        </p:spPr>
        <p:txBody>
          <a:bodyPr wrap="none" anchor="ctr"/>
          <a:lstStyle/>
          <a:p>
            <a:r>
              <a:rPr kumimoji="1" lang="en-US" altLang="zh-CN" b="1">
                <a:ea typeface="宋体" pitchFamily="2" charset="-122"/>
              </a:rPr>
              <a:t>F</a:t>
            </a:r>
          </a:p>
        </p:txBody>
      </p:sp>
      <p:sp>
        <p:nvSpPr>
          <p:cNvPr id="263175" name="Line 7"/>
          <p:cNvSpPr>
            <a:spLocks noChangeShapeType="1"/>
          </p:cNvSpPr>
          <p:nvPr/>
        </p:nvSpPr>
        <p:spPr bwMode="auto">
          <a:xfrm>
            <a:off x="3276600" y="1828800"/>
            <a:ext cx="0" cy="152400"/>
          </a:xfrm>
          <a:prstGeom prst="line">
            <a:avLst/>
          </a:prstGeom>
          <a:noFill/>
          <a:ln w="9525">
            <a:solidFill>
              <a:schemeClr val="tx1"/>
            </a:solidFill>
            <a:round/>
            <a:headEnd/>
            <a:tailEnd type="triangle" w="med" len="med"/>
          </a:ln>
          <a:effectLst/>
        </p:spPr>
        <p:txBody>
          <a:bodyPr/>
          <a:lstStyle/>
          <a:p>
            <a:endParaRPr lang="zh-CN" altLang="en-US"/>
          </a:p>
        </p:txBody>
      </p:sp>
      <p:sp>
        <p:nvSpPr>
          <p:cNvPr id="263176" name="Line 8"/>
          <p:cNvSpPr>
            <a:spLocks noChangeShapeType="1"/>
          </p:cNvSpPr>
          <p:nvPr/>
        </p:nvSpPr>
        <p:spPr bwMode="auto">
          <a:xfrm flipH="1">
            <a:off x="1524000" y="1981200"/>
            <a:ext cx="3352800" cy="0"/>
          </a:xfrm>
          <a:prstGeom prst="line">
            <a:avLst/>
          </a:prstGeom>
          <a:noFill/>
          <a:ln w="9525">
            <a:solidFill>
              <a:schemeClr val="tx1"/>
            </a:solidFill>
            <a:round/>
            <a:headEnd/>
            <a:tailEnd/>
          </a:ln>
          <a:effectLst/>
        </p:spPr>
        <p:txBody>
          <a:bodyPr/>
          <a:lstStyle/>
          <a:p>
            <a:endParaRPr lang="zh-CN" altLang="en-US"/>
          </a:p>
        </p:txBody>
      </p:sp>
      <p:sp>
        <p:nvSpPr>
          <p:cNvPr id="263177" name="Rectangle 9"/>
          <p:cNvSpPr>
            <a:spLocks noChangeArrowheads="1"/>
          </p:cNvSpPr>
          <p:nvPr/>
        </p:nvSpPr>
        <p:spPr bwMode="auto">
          <a:xfrm>
            <a:off x="1447800" y="2362200"/>
            <a:ext cx="228600" cy="228600"/>
          </a:xfrm>
          <a:prstGeom prst="rect">
            <a:avLst/>
          </a:prstGeom>
          <a:solidFill>
            <a:schemeClr val="accent1"/>
          </a:solidFill>
          <a:ln w="9525">
            <a:solidFill>
              <a:schemeClr val="tx1"/>
            </a:solidFill>
            <a:miter lim="800000"/>
            <a:headEnd/>
            <a:tailEnd/>
          </a:ln>
          <a:effectLst/>
        </p:spPr>
        <p:txBody>
          <a:bodyPr wrap="none" anchor="ctr"/>
          <a:lstStyle/>
          <a:p>
            <a:r>
              <a:rPr kumimoji="1" lang="zh-CN" altLang="en-US" b="1">
                <a:ea typeface="宋体" pitchFamily="2" charset="-122"/>
              </a:rPr>
              <a:t>+</a:t>
            </a:r>
          </a:p>
        </p:txBody>
      </p:sp>
      <p:sp>
        <p:nvSpPr>
          <p:cNvPr id="263178" name="Text Box 10"/>
          <p:cNvSpPr txBox="1">
            <a:spLocks noChangeArrowheads="1"/>
          </p:cNvSpPr>
          <p:nvPr/>
        </p:nvSpPr>
        <p:spPr bwMode="auto">
          <a:xfrm>
            <a:off x="838200" y="1905000"/>
            <a:ext cx="533400" cy="457200"/>
          </a:xfrm>
          <a:prstGeom prst="rect">
            <a:avLst/>
          </a:prstGeom>
          <a:noFill/>
          <a:ln w="9525">
            <a:noFill/>
            <a:miter lim="800000"/>
            <a:headEnd/>
            <a:tailEnd/>
          </a:ln>
          <a:effectLst/>
        </p:spPr>
        <p:txBody>
          <a:bodyPr>
            <a:spAutoFit/>
          </a:bodyPr>
          <a:lstStyle/>
          <a:p>
            <a:pPr algn="l">
              <a:spcBef>
                <a:spcPct val="50000"/>
              </a:spcBef>
            </a:pPr>
            <a:r>
              <a:rPr kumimoji="1" lang="en-US" altLang="zh-CN" b="1">
                <a:ea typeface="宋体" pitchFamily="2" charset="-122"/>
              </a:rPr>
              <a:t>L</a:t>
            </a:r>
            <a:r>
              <a:rPr kumimoji="1" lang="en-US" altLang="zh-CN" b="1" baseline="-25000">
                <a:ea typeface="宋体" pitchFamily="2" charset="-122"/>
              </a:rPr>
              <a:t>0</a:t>
            </a:r>
            <a:endParaRPr kumimoji="1" lang="en-US" altLang="zh-CN" b="1">
              <a:ea typeface="宋体" pitchFamily="2" charset="-122"/>
            </a:endParaRPr>
          </a:p>
        </p:txBody>
      </p:sp>
      <p:sp>
        <p:nvSpPr>
          <p:cNvPr id="263179" name="Line 11"/>
          <p:cNvSpPr>
            <a:spLocks noChangeShapeType="1"/>
          </p:cNvSpPr>
          <p:nvPr/>
        </p:nvSpPr>
        <p:spPr bwMode="auto">
          <a:xfrm>
            <a:off x="1524000" y="1981200"/>
            <a:ext cx="0" cy="381000"/>
          </a:xfrm>
          <a:prstGeom prst="line">
            <a:avLst/>
          </a:prstGeom>
          <a:noFill/>
          <a:ln w="9525">
            <a:solidFill>
              <a:schemeClr val="tx1"/>
            </a:solidFill>
            <a:round/>
            <a:headEnd/>
            <a:tailEnd type="triangle" w="med" len="med"/>
          </a:ln>
          <a:effectLst/>
        </p:spPr>
        <p:txBody>
          <a:bodyPr/>
          <a:lstStyle/>
          <a:p>
            <a:endParaRPr lang="zh-CN" altLang="en-US"/>
          </a:p>
        </p:txBody>
      </p:sp>
      <p:sp>
        <p:nvSpPr>
          <p:cNvPr id="263180" name="Line 12"/>
          <p:cNvSpPr>
            <a:spLocks noChangeShapeType="1"/>
          </p:cNvSpPr>
          <p:nvPr/>
        </p:nvSpPr>
        <p:spPr bwMode="auto">
          <a:xfrm flipH="1">
            <a:off x="1752600" y="2438400"/>
            <a:ext cx="1219200" cy="0"/>
          </a:xfrm>
          <a:prstGeom prst="line">
            <a:avLst/>
          </a:prstGeom>
          <a:noFill/>
          <a:ln w="9525">
            <a:solidFill>
              <a:schemeClr val="tx1"/>
            </a:solidFill>
            <a:round/>
            <a:headEnd/>
            <a:tailEnd type="triangle" w="med" len="med"/>
          </a:ln>
          <a:effectLst/>
        </p:spPr>
        <p:txBody>
          <a:bodyPr/>
          <a:lstStyle/>
          <a:p>
            <a:endParaRPr lang="zh-CN" altLang="en-US"/>
          </a:p>
        </p:txBody>
      </p:sp>
      <p:sp>
        <p:nvSpPr>
          <p:cNvPr id="263181" name="Line 13"/>
          <p:cNvSpPr>
            <a:spLocks noChangeShapeType="1"/>
          </p:cNvSpPr>
          <p:nvPr/>
        </p:nvSpPr>
        <p:spPr bwMode="auto">
          <a:xfrm flipH="1">
            <a:off x="3276600" y="2133600"/>
            <a:ext cx="1828800" cy="0"/>
          </a:xfrm>
          <a:prstGeom prst="line">
            <a:avLst/>
          </a:prstGeom>
          <a:noFill/>
          <a:ln w="9525">
            <a:solidFill>
              <a:schemeClr val="tx1"/>
            </a:solidFill>
            <a:round/>
            <a:headEnd/>
            <a:tailEnd/>
          </a:ln>
          <a:effectLst/>
        </p:spPr>
        <p:txBody>
          <a:bodyPr/>
          <a:lstStyle/>
          <a:p>
            <a:endParaRPr lang="zh-CN" altLang="en-US"/>
          </a:p>
        </p:txBody>
      </p:sp>
      <p:sp>
        <p:nvSpPr>
          <p:cNvPr id="263182" name="Line 14"/>
          <p:cNvSpPr>
            <a:spLocks noChangeShapeType="1"/>
          </p:cNvSpPr>
          <p:nvPr/>
        </p:nvSpPr>
        <p:spPr bwMode="auto">
          <a:xfrm>
            <a:off x="3276600" y="2133600"/>
            <a:ext cx="0" cy="152400"/>
          </a:xfrm>
          <a:prstGeom prst="line">
            <a:avLst/>
          </a:prstGeom>
          <a:noFill/>
          <a:ln w="9525">
            <a:solidFill>
              <a:schemeClr val="tx1"/>
            </a:solidFill>
            <a:round/>
            <a:headEnd/>
            <a:tailEnd type="triangle" w="med" len="med"/>
          </a:ln>
          <a:effectLst/>
        </p:spPr>
        <p:txBody>
          <a:bodyPr/>
          <a:lstStyle/>
          <a:p>
            <a:endParaRPr lang="zh-CN" altLang="en-US"/>
          </a:p>
        </p:txBody>
      </p:sp>
      <p:sp>
        <p:nvSpPr>
          <p:cNvPr id="263183" name="Line 15"/>
          <p:cNvSpPr>
            <a:spLocks noChangeShapeType="1"/>
          </p:cNvSpPr>
          <p:nvPr/>
        </p:nvSpPr>
        <p:spPr bwMode="auto">
          <a:xfrm>
            <a:off x="4876800" y="1981200"/>
            <a:ext cx="0" cy="533400"/>
          </a:xfrm>
          <a:prstGeom prst="line">
            <a:avLst/>
          </a:prstGeom>
          <a:noFill/>
          <a:ln w="9525">
            <a:solidFill>
              <a:schemeClr val="tx1"/>
            </a:solidFill>
            <a:round/>
            <a:headEnd/>
            <a:tailEnd/>
          </a:ln>
          <a:effectLst/>
        </p:spPr>
        <p:txBody>
          <a:bodyPr/>
          <a:lstStyle/>
          <a:p>
            <a:endParaRPr lang="zh-CN" altLang="en-US"/>
          </a:p>
        </p:txBody>
      </p:sp>
      <p:sp>
        <p:nvSpPr>
          <p:cNvPr id="263184" name="Line 16"/>
          <p:cNvSpPr>
            <a:spLocks noChangeShapeType="1"/>
          </p:cNvSpPr>
          <p:nvPr/>
        </p:nvSpPr>
        <p:spPr bwMode="auto">
          <a:xfrm flipH="1">
            <a:off x="3733800" y="2438400"/>
            <a:ext cx="1143000" cy="0"/>
          </a:xfrm>
          <a:prstGeom prst="line">
            <a:avLst/>
          </a:prstGeom>
          <a:noFill/>
          <a:ln w="9525">
            <a:solidFill>
              <a:schemeClr val="tx1"/>
            </a:solidFill>
            <a:round/>
            <a:headEnd/>
            <a:tailEnd type="triangle" w="med" len="med"/>
          </a:ln>
          <a:effectLst/>
        </p:spPr>
        <p:txBody>
          <a:bodyPr/>
          <a:lstStyle/>
          <a:p>
            <a:endParaRPr lang="zh-CN" altLang="en-US"/>
          </a:p>
        </p:txBody>
      </p:sp>
      <p:sp>
        <p:nvSpPr>
          <p:cNvPr id="263185" name="Line 17"/>
          <p:cNvSpPr>
            <a:spLocks noChangeShapeType="1"/>
          </p:cNvSpPr>
          <p:nvPr/>
        </p:nvSpPr>
        <p:spPr bwMode="auto">
          <a:xfrm flipH="1">
            <a:off x="3276600" y="2743200"/>
            <a:ext cx="1828800" cy="0"/>
          </a:xfrm>
          <a:prstGeom prst="line">
            <a:avLst/>
          </a:prstGeom>
          <a:noFill/>
          <a:ln w="9525">
            <a:solidFill>
              <a:schemeClr val="tx1"/>
            </a:solidFill>
            <a:round/>
            <a:headEnd/>
            <a:tailEnd/>
          </a:ln>
          <a:effectLst/>
        </p:spPr>
        <p:txBody>
          <a:bodyPr/>
          <a:lstStyle/>
          <a:p>
            <a:endParaRPr lang="zh-CN" altLang="en-US"/>
          </a:p>
        </p:txBody>
      </p:sp>
      <p:sp>
        <p:nvSpPr>
          <p:cNvPr id="263186" name="Line 18"/>
          <p:cNvSpPr>
            <a:spLocks noChangeShapeType="1"/>
          </p:cNvSpPr>
          <p:nvPr/>
        </p:nvSpPr>
        <p:spPr bwMode="auto">
          <a:xfrm>
            <a:off x="3276600" y="2743200"/>
            <a:ext cx="0" cy="228600"/>
          </a:xfrm>
          <a:prstGeom prst="line">
            <a:avLst/>
          </a:prstGeom>
          <a:noFill/>
          <a:ln w="9525">
            <a:solidFill>
              <a:schemeClr val="tx1"/>
            </a:solidFill>
            <a:round/>
            <a:headEnd/>
            <a:tailEnd type="triangle" w="med" len="med"/>
          </a:ln>
          <a:effectLst/>
        </p:spPr>
        <p:txBody>
          <a:bodyPr/>
          <a:lstStyle/>
          <a:p>
            <a:endParaRPr lang="zh-CN" altLang="en-US"/>
          </a:p>
        </p:txBody>
      </p:sp>
      <p:sp>
        <p:nvSpPr>
          <p:cNvPr id="263187" name="Line 19"/>
          <p:cNvSpPr>
            <a:spLocks noChangeShapeType="1"/>
          </p:cNvSpPr>
          <p:nvPr/>
        </p:nvSpPr>
        <p:spPr bwMode="auto">
          <a:xfrm>
            <a:off x="1524000" y="2590800"/>
            <a:ext cx="0" cy="152400"/>
          </a:xfrm>
          <a:prstGeom prst="line">
            <a:avLst/>
          </a:prstGeom>
          <a:noFill/>
          <a:ln w="9525">
            <a:solidFill>
              <a:schemeClr val="tx1"/>
            </a:solidFill>
            <a:round/>
            <a:headEnd/>
            <a:tailEnd/>
          </a:ln>
          <a:effectLst/>
        </p:spPr>
        <p:txBody>
          <a:bodyPr/>
          <a:lstStyle/>
          <a:p>
            <a:endParaRPr lang="zh-CN" altLang="en-US"/>
          </a:p>
        </p:txBody>
      </p:sp>
      <p:sp>
        <p:nvSpPr>
          <p:cNvPr id="263188" name="Rectangle 20"/>
          <p:cNvSpPr>
            <a:spLocks noChangeArrowheads="1"/>
          </p:cNvSpPr>
          <p:nvPr/>
        </p:nvSpPr>
        <p:spPr bwMode="auto">
          <a:xfrm>
            <a:off x="1447800" y="2971800"/>
            <a:ext cx="228600" cy="228600"/>
          </a:xfrm>
          <a:prstGeom prst="rect">
            <a:avLst/>
          </a:prstGeom>
          <a:solidFill>
            <a:schemeClr val="accent1"/>
          </a:solidFill>
          <a:ln w="9525">
            <a:solidFill>
              <a:schemeClr val="tx1"/>
            </a:solidFill>
            <a:miter lim="800000"/>
            <a:headEnd/>
            <a:tailEnd/>
          </a:ln>
          <a:effectLst/>
        </p:spPr>
        <p:txBody>
          <a:bodyPr wrap="none" anchor="ctr"/>
          <a:lstStyle/>
          <a:p>
            <a:r>
              <a:rPr kumimoji="1" lang="zh-CN" altLang="en-US" b="1">
                <a:ea typeface="宋体" pitchFamily="2" charset="-122"/>
              </a:rPr>
              <a:t>+</a:t>
            </a:r>
          </a:p>
        </p:txBody>
      </p:sp>
      <p:sp>
        <p:nvSpPr>
          <p:cNvPr id="263189" name="Line 21"/>
          <p:cNvSpPr>
            <a:spLocks noChangeShapeType="1"/>
          </p:cNvSpPr>
          <p:nvPr/>
        </p:nvSpPr>
        <p:spPr bwMode="auto">
          <a:xfrm flipH="1">
            <a:off x="1524000" y="2514600"/>
            <a:ext cx="3352800" cy="457200"/>
          </a:xfrm>
          <a:prstGeom prst="line">
            <a:avLst/>
          </a:prstGeom>
          <a:noFill/>
          <a:ln w="9525">
            <a:solidFill>
              <a:schemeClr val="tx1"/>
            </a:solidFill>
            <a:round/>
            <a:headEnd/>
            <a:tailEnd type="triangle" w="med" len="med"/>
          </a:ln>
          <a:effectLst/>
        </p:spPr>
        <p:txBody>
          <a:bodyPr/>
          <a:lstStyle/>
          <a:p>
            <a:endParaRPr lang="zh-CN" altLang="en-US"/>
          </a:p>
        </p:txBody>
      </p:sp>
      <p:sp>
        <p:nvSpPr>
          <p:cNvPr id="263190" name="Line 22"/>
          <p:cNvSpPr>
            <a:spLocks noChangeShapeType="1"/>
          </p:cNvSpPr>
          <p:nvPr/>
        </p:nvSpPr>
        <p:spPr bwMode="auto">
          <a:xfrm flipH="1">
            <a:off x="1676400" y="3124200"/>
            <a:ext cx="1295400" cy="0"/>
          </a:xfrm>
          <a:prstGeom prst="line">
            <a:avLst/>
          </a:prstGeom>
          <a:noFill/>
          <a:ln w="9525">
            <a:solidFill>
              <a:schemeClr val="tx1"/>
            </a:solidFill>
            <a:round/>
            <a:headEnd/>
            <a:tailEnd type="triangle" w="med" len="med"/>
          </a:ln>
          <a:effectLst/>
        </p:spPr>
        <p:txBody>
          <a:bodyPr/>
          <a:lstStyle/>
          <a:p>
            <a:endParaRPr lang="zh-CN" altLang="en-US"/>
          </a:p>
        </p:txBody>
      </p:sp>
      <p:sp>
        <p:nvSpPr>
          <p:cNvPr id="263191" name="Line 23"/>
          <p:cNvSpPr>
            <a:spLocks noChangeShapeType="1"/>
          </p:cNvSpPr>
          <p:nvPr/>
        </p:nvSpPr>
        <p:spPr bwMode="auto">
          <a:xfrm flipH="1">
            <a:off x="3733800" y="3124200"/>
            <a:ext cx="1143000" cy="0"/>
          </a:xfrm>
          <a:prstGeom prst="line">
            <a:avLst/>
          </a:prstGeom>
          <a:noFill/>
          <a:ln w="9525">
            <a:solidFill>
              <a:schemeClr val="tx1"/>
            </a:solidFill>
            <a:round/>
            <a:headEnd/>
            <a:tailEnd type="triangle" w="med" len="med"/>
          </a:ln>
          <a:effectLst/>
        </p:spPr>
        <p:txBody>
          <a:bodyPr/>
          <a:lstStyle/>
          <a:p>
            <a:endParaRPr lang="zh-CN" altLang="en-US"/>
          </a:p>
        </p:txBody>
      </p:sp>
      <p:sp>
        <p:nvSpPr>
          <p:cNvPr id="263192" name="Rectangle 24"/>
          <p:cNvSpPr>
            <a:spLocks noChangeArrowheads="1"/>
          </p:cNvSpPr>
          <p:nvPr/>
        </p:nvSpPr>
        <p:spPr bwMode="auto">
          <a:xfrm>
            <a:off x="1447800" y="3810000"/>
            <a:ext cx="304800" cy="228600"/>
          </a:xfrm>
          <a:prstGeom prst="rect">
            <a:avLst/>
          </a:prstGeom>
          <a:solidFill>
            <a:schemeClr val="accent1"/>
          </a:solidFill>
          <a:ln w="9525">
            <a:solidFill>
              <a:schemeClr val="tx1"/>
            </a:solidFill>
            <a:miter lim="800000"/>
            <a:headEnd/>
            <a:tailEnd/>
          </a:ln>
          <a:effectLst/>
        </p:spPr>
        <p:txBody>
          <a:bodyPr wrap="none" anchor="ctr"/>
          <a:lstStyle/>
          <a:p>
            <a:r>
              <a:rPr kumimoji="1" lang="zh-CN" altLang="en-US" b="1">
                <a:ea typeface="宋体" pitchFamily="2" charset="-122"/>
              </a:rPr>
              <a:t>+</a:t>
            </a:r>
          </a:p>
        </p:txBody>
      </p:sp>
      <p:sp>
        <p:nvSpPr>
          <p:cNvPr id="263193" name="Line 25"/>
          <p:cNvSpPr>
            <a:spLocks noChangeShapeType="1"/>
          </p:cNvSpPr>
          <p:nvPr/>
        </p:nvSpPr>
        <p:spPr bwMode="auto">
          <a:xfrm>
            <a:off x="1524000" y="2743200"/>
            <a:ext cx="3352800" cy="152400"/>
          </a:xfrm>
          <a:prstGeom prst="line">
            <a:avLst/>
          </a:prstGeom>
          <a:noFill/>
          <a:ln w="9525">
            <a:solidFill>
              <a:schemeClr val="tx1"/>
            </a:solidFill>
            <a:round/>
            <a:headEnd/>
            <a:tailEnd/>
          </a:ln>
          <a:effectLst/>
        </p:spPr>
        <p:txBody>
          <a:bodyPr/>
          <a:lstStyle/>
          <a:p>
            <a:endParaRPr lang="zh-CN" altLang="en-US"/>
          </a:p>
        </p:txBody>
      </p:sp>
      <p:sp>
        <p:nvSpPr>
          <p:cNvPr id="263194" name="Line 26"/>
          <p:cNvSpPr>
            <a:spLocks noChangeShapeType="1"/>
          </p:cNvSpPr>
          <p:nvPr/>
        </p:nvSpPr>
        <p:spPr bwMode="auto">
          <a:xfrm>
            <a:off x="4876800" y="2895600"/>
            <a:ext cx="0" cy="457200"/>
          </a:xfrm>
          <a:prstGeom prst="line">
            <a:avLst/>
          </a:prstGeom>
          <a:noFill/>
          <a:ln w="9525">
            <a:solidFill>
              <a:schemeClr val="tx1"/>
            </a:solidFill>
            <a:round/>
            <a:headEnd/>
            <a:tailEnd/>
          </a:ln>
          <a:effectLst/>
        </p:spPr>
        <p:txBody>
          <a:bodyPr/>
          <a:lstStyle/>
          <a:p>
            <a:endParaRPr lang="zh-CN" altLang="en-US"/>
          </a:p>
        </p:txBody>
      </p:sp>
      <p:sp>
        <p:nvSpPr>
          <p:cNvPr id="263195" name="Line 27"/>
          <p:cNvSpPr>
            <a:spLocks noChangeShapeType="1"/>
          </p:cNvSpPr>
          <p:nvPr/>
        </p:nvSpPr>
        <p:spPr bwMode="auto">
          <a:xfrm flipH="1">
            <a:off x="1600200" y="3352800"/>
            <a:ext cx="3276600" cy="381000"/>
          </a:xfrm>
          <a:prstGeom prst="line">
            <a:avLst/>
          </a:prstGeom>
          <a:noFill/>
          <a:ln w="9525">
            <a:solidFill>
              <a:schemeClr val="tx1"/>
            </a:solidFill>
            <a:round/>
            <a:headEnd/>
            <a:tailEnd type="triangle" w="med" len="med"/>
          </a:ln>
          <a:effectLst/>
        </p:spPr>
        <p:txBody>
          <a:bodyPr/>
          <a:lstStyle/>
          <a:p>
            <a:endParaRPr lang="zh-CN" altLang="en-US"/>
          </a:p>
        </p:txBody>
      </p:sp>
      <p:sp>
        <p:nvSpPr>
          <p:cNvPr id="263196" name="Line 28"/>
          <p:cNvSpPr>
            <a:spLocks noChangeShapeType="1"/>
          </p:cNvSpPr>
          <p:nvPr/>
        </p:nvSpPr>
        <p:spPr bwMode="auto">
          <a:xfrm flipH="1">
            <a:off x="3352800" y="3657600"/>
            <a:ext cx="1752600" cy="0"/>
          </a:xfrm>
          <a:prstGeom prst="line">
            <a:avLst/>
          </a:prstGeom>
          <a:noFill/>
          <a:ln w="9525">
            <a:solidFill>
              <a:schemeClr val="tx1"/>
            </a:solidFill>
            <a:round/>
            <a:headEnd/>
            <a:tailEnd/>
          </a:ln>
          <a:effectLst/>
        </p:spPr>
        <p:txBody>
          <a:bodyPr/>
          <a:lstStyle/>
          <a:p>
            <a:endParaRPr lang="zh-CN" altLang="en-US"/>
          </a:p>
        </p:txBody>
      </p:sp>
      <p:sp>
        <p:nvSpPr>
          <p:cNvPr id="263197" name="Line 29"/>
          <p:cNvSpPr>
            <a:spLocks noChangeShapeType="1"/>
          </p:cNvSpPr>
          <p:nvPr/>
        </p:nvSpPr>
        <p:spPr bwMode="auto">
          <a:xfrm>
            <a:off x="3352800" y="3657600"/>
            <a:ext cx="0" cy="152400"/>
          </a:xfrm>
          <a:prstGeom prst="line">
            <a:avLst/>
          </a:prstGeom>
          <a:noFill/>
          <a:ln w="9525">
            <a:solidFill>
              <a:schemeClr val="tx1"/>
            </a:solidFill>
            <a:round/>
            <a:headEnd/>
            <a:tailEnd type="triangle" w="med" len="med"/>
          </a:ln>
          <a:effectLst/>
        </p:spPr>
        <p:txBody>
          <a:bodyPr/>
          <a:lstStyle/>
          <a:p>
            <a:endParaRPr lang="zh-CN" altLang="en-US"/>
          </a:p>
        </p:txBody>
      </p:sp>
      <p:sp>
        <p:nvSpPr>
          <p:cNvPr id="263198" name="Line 30"/>
          <p:cNvSpPr>
            <a:spLocks noChangeShapeType="1"/>
          </p:cNvSpPr>
          <p:nvPr/>
        </p:nvSpPr>
        <p:spPr bwMode="auto">
          <a:xfrm flipH="1">
            <a:off x="3810000" y="3962400"/>
            <a:ext cx="990600" cy="0"/>
          </a:xfrm>
          <a:prstGeom prst="line">
            <a:avLst/>
          </a:prstGeom>
          <a:noFill/>
          <a:ln w="9525">
            <a:solidFill>
              <a:schemeClr val="tx1"/>
            </a:solidFill>
            <a:round/>
            <a:headEnd/>
            <a:tailEnd type="triangle" w="med" len="med"/>
          </a:ln>
          <a:effectLst/>
        </p:spPr>
        <p:txBody>
          <a:bodyPr/>
          <a:lstStyle/>
          <a:p>
            <a:endParaRPr lang="zh-CN" altLang="en-US"/>
          </a:p>
        </p:txBody>
      </p:sp>
      <p:sp>
        <p:nvSpPr>
          <p:cNvPr id="263199" name="Line 31"/>
          <p:cNvSpPr>
            <a:spLocks noChangeShapeType="1"/>
          </p:cNvSpPr>
          <p:nvPr/>
        </p:nvSpPr>
        <p:spPr bwMode="auto">
          <a:xfrm>
            <a:off x="1600200" y="3200400"/>
            <a:ext cx="0" cy="228600"/>
          </a:xfrm>
          <a:prstGeom prst="line">
            <a:avLst/>
          </a:prstGeom>
          <a:noFill/>
          <a:ln w="9525">
            <a:solidFill>
              <a:schemeClr val="tx1"/>
            </a:solidFill>
            <a:round/>
            <a:headEnd/>
            <a:tailEnd/>
          </a:ln>
          <a:effectLst/>
        </p:spPr>
        <p:txBody>
          <a:bodyPr/>
          <a:lstStyle/>
          <a:p>
            <a:endParaRPr lang="zh-CN" altLang="en-US"/>
          </a:p>
        </p:txBody>
      </p:sp>
      <p:sp>
        <p:nvSpPr>
          <p:cNvPr id="263200" name="Line 32"/>
          <p:cNvSpPr>
            <a:spLocks noChangeShapeType="1"/>
          </p:cNvSpPr>
          <p:nvPr/>
        </p:nvSpPr>
        <p:spPr bwMode="auto">
          <a:xfrm>
            <a:off x="1600200" y="3429000"/>
            <a:ext cx="3200400" cy="304800"/>
          </a:xfrm>
          <a:prstGeom prst="line">
            <a:avLst/>
          </a:prstGeom>
          <a:noFill/>
          <a:ln w="9525">
            <a:solidFill>
              <a:schemeClr val="tx1"/>
            </a:solidFill>
            <a:round/>
            <a:headEnd/>
            <a:tailEnd/>
          </a:ln>
          <a:effectLst/>
        </p:spPr>
        <p:txBody>
          <a:bodyPr/>
          <a:lstStyle/>
          <a:p>
            <a:endParaRPr lang="zh-CN" altLang="en-US"/>
          </a:p>
        </p:txBody>
      </p:sp>
      <p:sp>
        <p:nvSpPr>
          <p:cNvPr id="263201" name="Line 33"/>
          <p:cNvSpPr>
            <a:spLocks noChangeShapeType="1"/>
          </p:cNvSpPr>
          <p:nvPr/>
        </p:nvSpPr>
        <p:spPr bwMode="auto">
          <a:xfrm>
            <a:off x="4800600" y="3733800"/>
            <a:ext cx="0" cy="457200"/>
          </a:xfrm>
          <a:prstGeom prst="line">
            <a:avLst/>
          </a:prstGeom>
          <a:noFill/>
          <a:ln w="9525">
            <a:solidFill>
              <a:schemeClr val="tx1"/>
            </a:solidFill>
            <a:round/>
            <a:headEnd/>
            <a:tailEnd/>
          </a:ln>
          <a:effectLst/>
        </p:spPr>
        <p:txBody>
          <a:bodyPr/>
          <a:lstStyle/>
          <a:p>
            <a:endParaRPr lang="zh-CN" altLang="en-US"/>
          </a:p>
        </p:txBody>
      </p:sp>
      <p:sp>
        <p:nvSpPr>
          <p:cNvPr id="263202" name="Line 34"/>
          <p:cNvSpPr>
            <a:spLocks noChangeShapeType="1"/>
          </p:cNvSpPr>
          <p:nvPr/>
        </p:nvSpPr>
        <p:spPr bwMode="auto">
          <a:xfrm>
            <a:off x="1600200" y="4267200"/>
            <a:ext cx="3200400" cy="0"/>
          </a:xfrm>
          <a:prstGeom prst="line">
            <a:avLst/>
          </a:prstGeom>
          <a:noFill/>
          <a:ln w="9525">
            <a:solidFill>
              <a:schemeClr val="tx1"/>
            </a:solidFill>
            <a:round/>
            <a:headEnd/>
            <a:tailEnd/>
          </a:ln>
          <a:effectLst/>
        </p:spPr>
        <p:txBody>
          <a:bodyPr/>
          <a:lstStyle/>
          <a:p>
            <a:endParaRPr lang="zh-CN" altLang="en-US"/>
          </a:p>
        </p:txBody>
      </p:sp>
      <p:sp>
        <p:nvSpPr>
          <p:cNvPr id="263203" name="Line 35"/>
          <p:cNvSpPr>
            <a:spLocks noChangeShapeType="1"/>
          </p:cNvSpPr>
          <p:nvPr/>
        </p:nvSpPr>
        <p:spPr bwMode="auto">
          <a:xfrm>
            <a:off x="1600200" y="4038600"/>
            <a:ext cx="0" cy="228600"/>
          </a:xfrm>
          <a:prstGeom prst="line">
            <a:avLst/>
          </a:prstGeom>
          <a:noFill/>
          <a:ln w="9525">
            <a:solidFill>
              <a:schemeClr val="tx1"/>
            </a:solidFill>
            <a:round/>
            <a:headEnd/>
            <a:tailEnd/>
          </a:ln>
          <a:effectLst/>
        </p:spPr>
        <p:txBody>
          <a:bodyPr/>
          <a:lstStyle/>
          <a:p>
            <a:endParaRPr lang="zh-CN" altLang="en-US"/>
          </a:p>
        </p:txBody>
      </p:sp>
      <p:sp>
        <p:nvSpPr>
          <p:cNvPr id="263204" name="Line 36"/>
          <p:cNvSpPr>
            <a:spLocks noChangeShapeType="1"/>
          </p:cNvSpPr>
          <p:nvPr/>
        </p:nvSpPr>
        <p:spPr bwMode="auto">
          <a:xfrm>
            <a:off x="3276600" y="4267200"/>
            <a:ext cx="0" cy="228600"/>
          </a:xfrm>
          <a:prstGeom prst="line">
            <a:avLst/>
          </a:prstGeom>
          <a:noFill/>
          <a:ln w="9525">
            <a:solidFill>
              <a:schemeClr val="tx1"/>
            </a:solidFill>
            <a:round/>
            <a:headEnd/>
            <a:tailEnd type="triangle" w="med" len="med"/>
          </a:ln>
          <a:effectLst/>
        </p:spPr>
        <p:txBody>
          <a:bodyPr/>
          <a:lstStyle/>
          <a:p>
            <a:endParaRPr lang="zh-CN" altLang="en-US"/>
          </a:p>
        </p:txBody>
      </p:sp>
      <p:sp>
        <p:nvSpPr>
          <p:cNvPr id="263205" name="Rectangle 37"/>
          <p:cNvSpPr>
            <a:spLocks noChangeArrowheads="1"/>
          </p:cNvSpPr>
          <p:nvPr/>
        </p:nvSpPr>
        <p:spPr bwMode="auto">
          <a:xfrm>
            <a:off x="2590800" y="4724400"/>
            <a:ext cx="1981200" cy="457200"/>
          </a:xfrm>
          <a:prstGeom prst="rect">
            <a:avLst/>
          </a:prstGeom>
          <a:solidFill>
            <a:schemeClr val="accent1"/>
          </a:solidFill>
          <a:ln w="9525">
            <a:solidFill>
              <a:schemeClr val="tx1"/>
            </a:solidFill>
            <a:miter lim="800000"/>
            <a:headEnd/>
            <a:tailEnd/>
          </a:ln>
          <a:effectLst/>
        </p:spPr>
        <p:txBody>
          <a:bodyPr wrap="none" anchor="ctr"/>
          <a:lstStyle/>
          <a:p>
            <a:r>
              <a:rPr kumimoji="1" lang="zh-CN" altLang="en-US" b="1">
                <a:ea typeface="宋体" pitchFamily="2" charset="-122"/>
              </a:rPr>
              <a:t>密文</a:t>
            </a:r>
          </a:p>
        </p:txBody>
      </p:sp>
      <p:sp>
        <p:nvSpPr>
          <p:cNvPr id="263206" name="Text Box 38"/>
          <p:cNvSpPr txBox="1">
            <a:spLocks noGrp="1" noChangeArrowheads="1"/>
          </p:cNvSpPr>
          <p:nvPr>
            <p:ph type="body" idx="1"/>
          </p:nvPr>
        </p:nvSpPr>
        <p:spPr>
          <a:xfrm>
            <a:off x="152400" y="762000"/>
            <a:ext cx="8610600" cy="5867400"/>
          </a:xfrm>
          <a:noFill/>
          <a:ln/>
        </p:spPr>
        <p:txBody>
          <a:bodyPr/>
          <a:lstStyle/>
          <a:p>
            <a:pPr>
              <a:spcBef>
                <a:spcPct val="50000"/>
              </a:spcBef>
              <a:buFontTx/>
              <a:buNone/>
            </a:pPr>
            <a:r>
              <a:rPr lang="zh-CN" altLang="en-US" sz="1800" smtClean="0"/>
              <a:t>  </a:t>
            </a:r>
          </a:p>
        </p:txBody>
      </p:sp>
      <p:sp>
        <p:nvSpPr>
          <p:cNvPr id="263207" name="Text Box 39"/>
          <p:cNvSpPr txBox="1">
            <a:spLocks noChangeArrowheads="1"/>
          </p:cNvSpPr>
          <p:nvPr/>
        </p:nvSpPr>
        <p:spPr bwMode="auto">
          <a:xfrm>
            <a:off x="4724400" y="1676400"/>
            <a:ext cx="609600" cy="457200"/>
          </a:xfrm>
          <a:prstGeom prst="rect">
            <a:avLst/>
          </a:prstGeom>
          <a:noFill/>
          <a:ln w="9525">
            <a:noFill/>
            <a:miter lim="800000"/>
            <a:headEnd/>
            <a:tailEnd/>
          </a:ln>
          <a:effectLst/>
        </p:spPr>
        <p:txBody>
          <a:bodyPr>
            <a:spAutoFit/>
          </a:bodyPr>
          <a:lstStyle/>
          <a:p>
            <a:pPr algn="l">
              <a:spcBef>
                <a:spcPct val="50000"/>
              </a:spcBef>
            </a:pPr>
            <a:r>
              <a:rPr kumimoji="1" lang="en-US" altLang="zh-CN" b="1">
                <a:ea typeface="宋体" pitchFamily="2" charset="-122"/>
              </a:rPr>
              <a:t>R</a:t>
            </a:r>
            <a:r>
              <a:rPr kumimoji="1" lang="en-US" altLang="zh-CN" b="1" baseline="-25000">
                <a:ea typeface="宋体" pitchFamily="2" charset="-122"/>
              </a:rPr>
              <a:t>0</a:t>
            </a:r>
            <a:endParaRPr kumimoji="1" lang="en-US" altLang="zh-CN" b="1">
              <a:ea typeface="宋体" pitchFamily="2" charset="-122"/>
            </a:endParaRPr>
          </a:p>
        </p:txBody>
      </p:sp>
      <p:sp>
        <p:nvSpPr>
          <p:cNvPr id="263208" name="Text Box 40"/>
          <p:cNvSpPr txBox="1">
            <a:spLocks noChangeArrowheads="1"/>
          </p:cNvSpPr>
          <p:nvPr/>
        </p:nvSpPr>
        <p:spPr bwMode="auto">
          <a:xfrm>
            <a:off x="5257800" y="2057400"/>
            <a:ext cx="609600" cy="457200"/>
          </a:xfrm>
          <a:prstGeom prst="rect">
            <a:avLst/>
          </a:prstGeom>
          <a:noFill/>
          <a:ln w="9525">
            <a:noFill/>
            <a:miter lim="800000"/>
            <a:headEnd/>
            <a:tailEnd/>
          </a:ln>
          <a:effectLst/>
        </p:spPr>
        <p:txBody>
          <a:bodyPr>
            <a:spAutoFit/>
          </a:bodyPr>
          <a:lstStyle/>
          <a:p>
            <a:pPr algn="l">
              <a:spcBef>
                <a:spcPct val="50000"/>
              </a:spcBef>
            </a:pPr>
            <a:r>
              <a:rPr kumimoji="1" lang="en-US" altLang="zh-CN" b="1">
                <a:ea typeface="宋体" pitchFamily="2" charset="-122"/>
              </a:rPr>
              <a:t>K</a:t>
            </a:r>
            <a:r>
              <a:rPr kumimoji="1" lang="en-US" altLang="zh-CN" b="1" baseline="-25000">
                <a:ea typeface="宋体" pitchFamily="2" charset="-122"/>
              </a:rPr>
              <a:t>1</a:t>
            </a:r>
            <a:endParaRPr kumimoji="1" lang="en-US" altLang="zh-CN" b="1">
              <a:ea typeface="宋体" pitchFamily="2" charset="-122"/>
            </a:endParaRPr>
          </a:p>
        </p:txBody>
      </p:sp>
      <p:sp>
        <p:nvSpPr>
          <p:cNvPr id="263209" name="Text Box 41"/>
          <p:cNvSpPr txBox="1">
            <a:spLocks noChangeArrowheads="1"/>
          </p:cNvSpPr>
          <p:nvPr/>
        </p:nvSpPr>
        <p:spPr bwMode="auto">
          <a:xfrm>
            <a:off x="5867400" y="1752600"/>
            <a:ext cx="2819400" cy="779463"/>
          </a:xfrm>
          <a:prstGeom prst="rect">
            <a:avLst/>
          </a:prstGeom>
          <a:noFill/>
          <a:ln w="9525">
            <a:noFill/>
            <a:miter lim="800000"/>
            <a:headEnd/>
            <a:tailEnd/>
          </a:ln>
          <a:effectLst/>
        </p:spPr>
        <p:txBody>
          <a:bodyPr>
            <a:spAutoFit/>
          </a:bodyPr>
          <a:lstStyle/>
          <a:p>
            <a:pPr algn="l">
              <a:spcBef>
                <a:spcPct val="50000"/>
              </a:spcBef>
            </a:pPr>
            <a:r>
              <a:rPr kumimoji="1" lang="en-US" altLang="zh-CN" sz="1800" b="1" dirty="0">
                <a:ea typeface="宋体" pitchFamily="2" charset="-122"/>
              </a:rPr>
              <a:t>Li=Ri-1</a:t>
            </a:r>
          </a:p>
          <a:p>
            <a:pPr algn="l">
              <a:spcBef>
                <a:spcPct val="50000"/>
              </a:spcBef>
            </a:pPr>
            <a:r>
              <a:rPr kumimoji="1" lang="en-US" altLang="zh-CN" sz="1800" b="1" dirty="0" err="1">
                <a:ea typeface="宋体" pitchFamily="2" charset="-122"/>
              </a:rPr>
              <a:t>Ri</a:t>
            </a:r>
            <a:r>
              <a:rPr kumimoji="1" lang="en-US" altLang="zh-CN" sz="1800" b="1" dirty="0">
                <a:ea typeface="宋体" pitchFamily="2" charset="-122"/>
              </a:rPr>
              <a:t>=Li-1</a:t>
            </a:r>
            <a:r>
              <a:rPr kumimoji="1" lang="en-US" altLang="zh-CN" sz="1800" b="1" dirty="0">
                <a:ea typeface="宋体" pitchFamily="2" charset="-122"/>
                <a:sym typeface="Symbol" pitchFamily="18" charset="2"/>
              </a:rPr>
              <a:t></a:t>
            </a:r>
            <a:r>
              <a:rPr kumimoji="1" lang="en-US" altLang="zh-CN" sz="1800" b="1" dirty="0">
                <a:ea typeface="宋体" pitchFamily="2" charset="-122"/>
              </a:rPr>
              <a:t> </a:t>
            </a:r>
            <a:r>
              <a:rPr kumimoji="1" lang="en-US" altLang="zh-CN" sz="1800" b="1" dirty="0" smtClean="0">
                <a:ea typeface="宋体" pitchFamily="2" charset="-122"/>
              </a:rPr>
              <a:t>f(Ri-1,Ki)</a:t>
            </a:r>
            <a:endParaRPr kumimoji="1" lang="en-US" altLang="zh-CN" sz="1800" b="1" dirty="0">
              <a:ea typeface="宋体" pitchFamily="2" charset="-122"/>
            </a:endParaRPr>
          </a:p>
        </p:txBody>
      </p:sp>
      <p:sp>
        <p:nvSpPr>
          <p:cNvPr id="263210" name="Text Box 42"/>
          <p:cNvSpPr txBox="1">
            <a:spLocks noChangeArrowheads="1"/>
          </p:cNvSpPr>
          <p:nvPr/>
        </p:nvSpPr>
        <p:spPr bwMode="auto">
          <a:xfrm>
            <a:off x="5257800" y="2514600"/>
            <a:ext cx="762000" cy="457200"/>
          </a:xfrm>
          <a:prstGeom prst="rect">
            <a:avLst/>
          </a:prstGeom>
          <a:noFill/>
          <a:ln w="9525">
            <a:noFill/>
            <a:miter lim="800000"/>
            <a:headEnd/>
            <a:tailEnd/>
          </a:ln>
          <a:effectLst/>
        </p:spPr>
        <p:txBody>
          <a:bodyPr>
            <a:spAutoFit/>
          </a:bodyPr>
          <a:lstStyle/>
          <a:p>
            <a:pPr algn="l">
              <a:spcBef>
                <a:spcPct val="50000"/>
              </a:spcBef>
            </a:pPr>
            <a:r>
              <a:rPr kumimoji="1" lang="en-US" altLang="zh-CN" b="1">
                <a:ea typeface="宋体" pitchFamily="2" charset="-122"/>
              </a:rPr>
              <a:t>K</a:t>
            </a:r>
            <a:r>
              <a:rPr kumimoji="1" lang="en-US" altLang="zh-CN" b="1" baseline="-25000">
                <a:ea typeface="宋体" pitchFamily="2" charset="-122"/>
              </a:rPr>
              <a:t>2</a:t>
            </a:r>
            <a:endParaRPr kumimoji="1" lang="en-US" altLang="zh-CN" b="1">
              <a:ea typeface="宋体" pitchFamily="2" charset="-122"/>
            </a:endParaRPr>
          </a:p>
        </p:txBody>
      </p:sp>
      <p:sp>
        <p:nvSpPr>
          <p:cNvPr id="263211" name="Text Box 43"/>
          <p:cNvSpPr txBox="1">
            <a:spLocks noChangeArrowheads="1"/>
          </p:cNvSpPr>
          <p:nvPr/>
        </p:nvSpPr>
        <p:spPr bwMode="auto">
          <a:xfrm>
            <a:off x="4953000" y="2971800"/>
            <a:ext cx="2362200" cy="366713"/>
          </a:xfrm>
          <a:prstGeom prst="rect">
            <a:avLst/>
          </a:prstGeom>
          <a:noFill/>
          <a:ln w="9525">
            <a:noFill/>
            <a:miter lim="800000"/>
            <a:headEnd/>
            <a:tailEnd/>
          </a:ln>
          <a:effectLst/>
        </p:spPr>
        <p:txBody>
          <a:bodyPr>
            <a:spAutoFit/>
          </a:bodyPr>
          <a:lstStyle/>
          <a:p>
            <a:pPr algn="l">
              <a:spcBef>
                <a:spcPct val="50000"/>
              </a:spcBef>
            </a:pPr>
            <a:r>
              <a:rPr kumimoji="1" lang="en-US" altLang="zh-CN" sz="1800" b="1" dirty="0">
                <a:ea typeface="宋体" pitchFamily="2" charset="-122"/>
              </a:rPr>
              <a:t>R</a:t>
            </a:r>
            <a:r>
              <a:rPr kumimoji="1" lang="en-US" altLang="zh-CN" sz="1800" b="1" baseline="-25000" dirty="0">
                <a:ea typeface="宋体" pitchFamily="2" charset="-122"/>
              </a:rPr>
              <a:t>1</a:t>
            </a:r>
            <a:r>
              <a:rPr kumimoji="1" lang="en-US" altLang="zh-CN" sz="1800" b="1" dirty="0">
                <a:ea typeface="宋体" pitchFamily="2" charset="-122"/>
              </a:rPr>
              <a:t>=L</a:t>
            </a:r>
            <a:r>
              <a:rPr kumimoji="1" lang="en-US" altLang="zh-CN" sz="1800" b="1" baseline="-25000" dirty="0">
                <a:ea typeface="宋体" pitchFamily="2" charset="-122"/>
              </a:rPr>
              <a:t>0</a:t>
            </a:r>
            <a:r>
              <a:rPr kumimoji="1" lang="en-US" altLang="zh-CN" sz="1800" b="1" dirty="0">
                <a:ea typeface="宋体" pitchFamily="2" charset="-122"/>
              </a:rPr>
              <a:t> </a:t>
            </a:r>
            <a:r>
              <a:rPr kumimoji="1" lang="en-US" altLang="zh-CN" sz="1800" b="1" dirty="0">
                <a:ea typeface="宋体" pitchFamily="2" charset="-122"/>
                <a:sym typeface="Symbol" pitchFamily="18" charset="2"/>
              </a:rPr>
              <a:t></a:t>
            </a:r>
            <a:r>
              <a:rPr kumimoji="1" lang="en-US" altLang="zh-CN" sz="1800" b="1" dirty="0">
                <a:ea typeface="宋体" pitchFamily="2" charset="-122"/>
              </a:rPr>
              <a:t>  </a:t>
            </a:r>
            <a:r>
              <a:rPr kumimoji="1" lang="en-US" altLang="zh-CN" sz="1800" b="1" dirty="0" smtClean="0">
                <a:ea typeface="宋体" pitchFamily="2" charset="-122"/>
              </a:rPr>
              <a:t>f(R</a:t>
            </a:r>
            <a:r>
              <a:rPr kumimoji="1" lang="en-US" altLang="zh-CN" sz="1800" b="1" baseline="-25000" dirty="0" smtClean="0">
                <a:ea typeface="宋体" pitchFamily="2" charset="-122"/>
              </a:rPr>
              <a:t>0</a:t>
            </a:r>
            <a:r>
              <a:rPr kumimoji="1" lang="en-US" altLang="zh-CN" sz="1800" b="1" dirty="0" smtClean="0">
                <a:ea typeface="宋体" pitchFamily="2" charset="-122"/>
              </a:rPr>
              <a:t>,K</a:t>
            </a:r>
            <a:r>
              <a:rPr kumimoji="1" lang="en-US" altLang="zh-CN" sz="1800" b="1" baseline="-25000" dirty="0" smtClean="0">
                <a:ea typeface="宋体" pitchFamily="2" charset="-122"/>
              </a:rPr>
              <a:t>1</a:t>
            </a:r>
            <a:r>
              <a:rPr kumimoji="1" lang="en-US" altLang="zh-CN" sz="1800" b="1" dirty="0" smtClean="0">
                <a:ea typeface="宋体" pitchFamily="2" charset="-122"/>
              </a:rPr>
              <a:t>)</a:t>
            </a:r>
            <a:endParaRPr kumimoji="1" lang="en-US" altLang="zh-CN" sz="1800" b="1" dirty="0">
              <a:ea typeface="宋体" pitchFamily="2" charset="-122"/>
            </a:endParaRPr>
          </a:p>
        </p:txBody>
      </p:sp>
      <p:sp>
        <p:nvSpPr>
          <p:cNvPr id="263212" name="Text Box 44"/>
          <p:cNvSpPr txBox="1">
            <a:spLocks noChangeArrowheads="1"/>
          </p:cNvSpPr>
          <p:nvPr/>
        </p:nvSpPr>
        <p:spPr bwMode="auto">
          <a:xfrm>
            <a:off x="5257800" y="3505200"/>
            <a:ext cx="609600" cy="457200"/>
          </a:xfrm>
          <a:prstGeom prst="rect">
            <a:avLst/>
          </a:prstGeom>
          <a:noFill/>
          <a:ln w="9525">
            <a:noFill/>
            <a:miter lim="800000"/>
            <a:headEnd/>
            <a:tailEnd/>
          </a:ln>
          <a:effectLst/>
        </p:spPr>
        <p:txBody>
          <a:bodyPr>
            <a:spAutoFit/>
          </a:bodyPr>
          <a:lstStyle/>
          <a:p>
            <a:pPr algn="l">
              <a:spcBef>
                <a:spcPct val="50000"/>
              </a:spcBef>
            </a:pPr>
            <a:r>
              <a:rPr kumimoji="1" lang="en-US" altLang="zh-CN" b="1">
                <a:ea typeface="宋体" pitchFamily="2" charset="-122"/>
              </a:rPr>
              <a:t>K</a:t>
            </a:r>
            <a:r>
              <a:rPr kumimoji="1" lang="en-US" altLang="zh-CN" b="1" baseline="-25000">
                <a:ea typeface="宋体" pitchFamily="2" charset="-122"/>
              </a:rPr>
              <a:t>3</a:t>
            </a:r>
            <a:endParaRPr kumimoji="1" lang="en-US" altLang="zh-CN" b="1">
              <a:ea typeface="宋体" pitchFamily="2" charset="-122"/>
            </a:endParaRPr>
          </a:p>
        </p:txBody>
      </p:sp>
      <p:sp>
        <p:nvSpPr>
          <p:cNvPr id="263213" name="Text Box 45"/>
          <p:cNvSpPr txBox="1">
            <a:spLocks noChangeArrowheads="1"/>
          </p:cNvSpPr>
          <p:nvPr/>
        </p:nvSpPr>
        <p:spPr bwMode="auto">
          <a:xfrm>
            <a:off x="4953000" y="4038600"/>
            <a:ext cx="2362200" cy="366713"/>
          </a:xfrm>
          <a:prstGeom prst="rect">
            <a:avLst/>
          </a:prstGeom>
          <a:noFill/>
          <a:ln w="9525">
            <a:noFill/>
            <a:miter lim="800000"/>
            <a:headEnd/>
            <a:tailEnd/>
          </a:ln>
          <a:effectLst/>
        </p:spPr>
        <p:txBody>
          <a:bodyPr>
            <a:spAutoFit/>
          </a:bodyPr>
          <a:lstStyle/>
          <a:p>
            <a:pPr algn="l">
              <a:spcBef>
                <a:spcPct val="50000"/>
              </a:spcBef>
            </a:pPr>
            <a:r>
              <a:rPr kumimoji="1" lang="en-US" altLang="zh-CN" sz="1800" b="1" dirty="0">
                <a:ea typeface="宋体" pitchFamily="2" charset="-122"/>
              </a:rPr>
              <a:t>R</a:t>
            </a:r>
            <a:r>
              <a:rPr kumimoji="1" lang="en-US" altLang="zh-CN" sz="1800" b="1" baseline="-25000" dirty="0">
                <a:ea typeface="宋体" pitchFamily="2" charset="-122"/>
              </a:rPr>
              <a:t>2</a:t>
            </a:r>
            <a:r>
              <a:rPr kumimoji="1" lang="en-US" altLang="zh-CN" sz="1800" b="1" dirty="0">
                <a:ea typeface="宋体" pitchFamily="2" charset="-122"/>
              </a:rPr>
              <a:t>=L</a:t>
            </a:r>
            <a:r>
              <a:rPr kumimoji="1" lang="en-US" altLang="zh-CN" sz="1800" b="1" baseline="-25000" dirty="0">
                <a:ea typeface="宋体" pitchFamily="2" charset="-122"/>
              </a:rPr>
              <a:t>1</a:t>
            </a:r>
            <a:r>
              <a:rPr kumimoji="1" lang="en-US" altLang="zh-CN" sz="1800" b="1" dirty="0">
                <a:ea typeface="宋体" pitchFamily="2" charset="-122"/>
              </a:rPr>
              <a:t> </a:t>
            </a:r>
            <a:r>
              <a:rPr kumimoji="1" lang="en-US" altLang="zh-CN" sz="1800" b="1" dirty="0">
                <a:ea typeface="宋体" pitchFamily="2" charset="-122"/>
                <a:sym typeface="Symbol" pitchFamily="18" charset="2"/>
              </a:rPr>
              <a:t></a:t>
            </a:r>
            <a:r>
              <a:rPr kumimoji="1" lang="en-US" altLang="zh-CN" sz="1800" b="1" dirty="0">
                <a:ea typeface="宋体" pitchFamily="2" charset="-122"/>
              </a:rPr>
              <a:t>  </a:t>
            </a:r>
            <a:r>
              <a:rPr kumimoji="1" lang="en-US" altLang="zh-CN" sz="1800" b="1" dirty="0" smtClean="0">
                <a:ea typeface="宋体" pitchFamily="2" charset="-122"/>
              </a:rPr>
              <a:t>f(R</a:t>
            </a:r>
            <a:r>
              <a:rPr kumimoji="1" lang="en-US" altLang="zh-CN" sz="1800" b="1" baseline="-25000" dirty="0" smtClean="0">
                <a:ea typeface="宋体" pitchFamily="2" charset="-122"/>
              </a:rPr>
              <a:t>1</a:t>
            </a:r>
            <a:r>
              <a:rPr kumimoji="1" lang="en-US" altLang="zh-CN" sz="1800" b="1" dirty="0" smtClean="0">
                <a:ea typeface="宋体" pitchFamily="2" charset="-122"/>
              </a:rPr>
              <a:t>,K</a:t>
            </a:r>
            <a:r>
              <a:rPr kumimoji="1" lang="en-US" altLang="zh-CN" sz="1800" b="1" baseline="-25000" dirty="0" smtClean="0">
                <a:ea typeface="宋体" pitchFamily="2" charset="-122"/>
              </a:rPr>
              <a:t>2</a:t>
            </a:r>
            <a:r>
              <a:rPr kumimoji="1" lang="en-US" altLang="zh-CN" sz="1800" b="1" dirty="0" smtClean="0">
                <a:ea typeface="宋体" pitchFamily="2" charset="-122"/>
              </a:rPr>
              <a:t>)</a:t>
            </a:r>
            <a:endParaRPr kumimoji="1" lang="en-US" altLang="zh-CN" sz="1800" b="1" dirty="0">
              <a:ea typeface="宋体" pitchFamily="2" charset="-122"/>
            </a:endParaRPr>
          </a:p>
        </p:txBody>
      </p:sp>
      <p:sp>
        <p:nvSpPr>
          <p:cNvPr id="263214" name="Text Box 46"/>
          <p:cNvSpPr txBox="1">
            <a:spLocks noChangeArrowheads="1"/>
          </p:cNvSpPr>
          <p:nvPr/>
        </p:nvSpPr>
        <p:spPr bwMode="auto">
          <a:xfrm>
            <a:off x="5029200" y="4572000"/>
            <a:ext cx="2667000" cy="692497"/>
          </a:xfrm>
          <a:prstGeom prst="rect">
            <a:avLst/>
          </a:prstGeom>
          <a:noFill/>
          <a:ln w="9525">
            <a:noFill/>
            <a:miter lim="800000"/>
            <a:headEnd/>
            <a:tailEnd/>
          </a:ln>
          <a:effectLst/>
        </p:spPr>
        <p:txBody>
          <a:bodyPr>
            <a:spAutoFit/>
          </a:bodyPr>
          <a:lstStyle/>
          <a:p>
            <a:pPr algn="l">
              <a:spcBef>
                <a:spcPct val="50000"/>
              </a:spcBef>
            </a:pPr>
            <a:r>
              <a:rPr kumimoji="1" lang="en-US" altLang="zh-CN" sz="1800" b="1" dirty="0">
                <a:ea typeface="宋体" pitchFamily="2" charset="-122"/>
              </a:rPr>
              <a:t>R</a:t>
            </a:r>
            <a:r>
              <a:rPr kumimoji="1" lang="en-US" altLang="zh-CN" sz="1800" b="1" baseline="-25000" dirty="0">
                <a:ea typeface="宋体" pitchFamily="2" charset="-122"/>
              </a:rPr>
              <a:t>3</a:t>
            </a:r>
            <a:r>
              <a:rPr kumimoji="1" lang="en-US" altLang="zh-CN" sz="1800" b="1" dirty="0">
                <a:ea typeface="宋体" pitchFamily="2" charset="-122"/>
              </a:rPr>
              <a:t>=L</a:t>
            </a:r>
            <a:r>
              <a:rPr kumimoji="1" lang="en-US" altLang="zh-CN" sz="1800" b="1" baseline="-25000" dirty="0">
                <a:ea typeface="宋体" pitchFamily="2" charset="-122"/>
              </a:rPr>
              <a:t>2</a:t>
            </a:r>
            <a:r>
              <a:rPr kumimoji="1" lang="en-US" altLang="zh-CN" sz="1800" b="1" dirty="0">
                <a:ea typeface="宋体" pitchFamily="2" charset="-122"/>
              </a:rPr>
              <a:t> </a:t>
            </a:r>
            <a:r>
              <a:rPr kumimoji="1" lang="en-US" altLang="zh-CN" sz="1800" b="1" dirty="0">
                <a:ea typeface="宋体" pitchFamily="2" charset="-122"/>
                <a:sym typeface="Symbol" pitchFamily="18" charset="2"/>
              </a:rPr>
              <a:t></a:t>
            </a:r>
            <a:r>
              <a:rPr kumimoji="1" lang="en-US" altLang="zh-CN" sz="1800" b="1" dirty="0">
                <a:ea typeface="宋体" pitchFamily="2" charset="-122"/>
              </a:rPr>
              <a:t>  </a:t>
            </a:r>
            <a:r>
              <a:rPr kumimoji="1" lang="en-US" altLang="zh-CN" sz="1800" b="1" dirty="0" smtClean="0">
                <a:ea typeface="宋体" pitchFamily="2" charset="-122"/>
              </a:rPr>
              <a:t>f(R</a:t>
            </a:r>
            <a:r>
              <a:rPr kumimoji="1" lang="en-US" altLang="zh-CN" sz="1800" b="1" baseline="-25000" dirty="0" smtClean="0">
                <a:ea typeface="宋体" pitchFamily="2" charset="-122"/>
              </a:rPr>
              <a:t>2</a:t>
            </a:r>
            <a:r>
              <a:rPr kumimoji="1" lang="en-US" altLang="zh-CN" sz="1800" b="1" dirty="0" smtClean="0">
                <a:ea typeface="宋体" pitchFamily="2" charset="-122"/>
              </a:rPr>
              <a:t>,K</a:t>
            </a:r>
            <a:r>
              <a:rPr kumimoji="1" lang="en-US" altLang="zh-CN" sz="1800" b="1" baseline="-25000" dirty="0" smtClean="0">
                <a:ea typeface="宋体" pitchFamily="2" charset="-122"/>
              </a:rPr>
              <a:t>3</a:t>
            </a:r>
            <a:r>
              <a:rPr kumimoji="1" lang="en-US" altLang="zh-CN" sz="1800" b="1" dirty="0" smtClean="0">
                <a:ea typeface="宋体" pitchFamily="2" charset="-122"/>
              </a:rPr>
              <a:t>)</a:t>
            </a:r>
            <a:endParaRPr kumimoji="1" lang="en-US" altLang="zh-CN" sz="1800" b="1" dirty="0">
              <a:ea typeface="宋体" pitchFamily="2" charset="-122"/>
            </a:endParaRPr>
          </a:p>
          <a:p>
            <a:pPr algn="l">
              <a:spcBef>
                <a:spcPct val="50000"/>
              </a:spcBef>
            </a:pPr>
            <a:endParaRPr kumimoji="1" lang="zh-CN" altLang="en-US" b="1" dirty="0">
              <a:ea typeface="宋体" pitchFamily="2" charset="-122"/>
            </a:endParaRPr>
          </a:p>
        </p:txBody>
      </p:sp>
      <p:sp>
        <p:nvSpPr>
          <p:cNvPr id="263215" name="Line 47"/>
          <p:cNvSpPr>
            <a:spLocks noChangeShapeType="1"/>
          </p:cNvSpPr>
          <p:nvPr/>
        </p:nvSpPr>
        <p:spPr bwMode="auto">
          <a:xfrm flipH="1">
            <a:off x="4648200" y="4800600"/>
            <a:ext cx="457200" cy="76200"/>
          </a:xfrm>
          <a:prstGeom prst="line">
            <a:avLst/>
          </a:prstGeom>
          <a:noFill/>
          <a:ln w="9525" cap="rnd">
            <a:solidFill>
              <a:schemeClr val="tx1"/>
            </a:solidFill>
            <a:prstDash val="sysDot"/>
            <a:round/>
            <a:headEnd/>
            <a:tailEnd type="triangle" w="med" len="med"/>
          </a:ln>
          <a:effectLst/>
        </p:spPr>
        <p:txBody>
          <a:bodyPr/>
          <a:lstStyle/>
          <a:p>
            <a:endParaRPr lang="zh-CN" altLang="en-US"/>
          </a:p>
        </p:txBody>
      </p:sp>
      <p:sp>
        <p:nvSpPr>
          <p:cNvPr id="263216" name="Text Box 48"/>
          <p:cNvSpPr txBox="1">
            <a:spLocks noChangeArrowheads="1"/>
          </p:cNvSpPr>
          <p:nvPr/>
        </p:nvSpPr>
        <p:spPr bwMode="auto">
          <a:xfrm>
            <a:off x="304800" y="3505200"/>
            <a:ext cx="1219200" cy="457200"/>
          </a:xfrm>
          <a:prstGeom prst="rect">
            <a:avLst/>
          </a:prstGeom>
          <a:noFill/>
          <a:ln w="9525">
            <a:noFill/>
            <a:miter lim="800000"/>
            <a:headEnd/>
            <a:tailEnd/>
          </a:ln>
          <a:effectLst/>
        </p:spPr>
        <p:txBody>
          <a:bodyPr>
            <a:spAutoFit/>
          </a:bodyPr>
          <a:lstStyle/>
          <a:p>
            <a:pPr>
              <a:spcBef>
                <a:spcPct val="50000"/>
              </a:spcBef>
            </a:pPr>
            <a:r>
              <a:rPr kumimoji="1" lang="en-US" altLang="zh-CN">
                <a:ea typeface="宋体" pitchFamily="2" charset="-122"/>
              </a:rPr>
              <a:t>L</a:t>
            </a:r>
            <a:r>
              <a:rPr kumimoji="1" lang="en-US" altLang="zh-CN" baseline="-25000">
                <a:ea typeface="宋体" pitchFamily="2" charset="-122"/>
              </a:rPr>
              <a:t>1</a:t>
            </a:r>
            <a:r>
              <a:rPr kumimoji="1" lang="en-US" altLang="zh-CN">
                <a:ea typeface="宋体" pitchFamily="2" charset="-122"/>
              </a:rPr>
              <a:t>=R</a:t>
            </a:r>
            <a:r>
              <a:rPr kumimoji="1" lang="en-US" altLang="zh-CN" baseline="-25000">
                <a:ea typeface="宋体" pitchFamily="2" charset="-122"/>
              </a:rPr>
              <a:t>0</a:t>
            </a:r>
            <a:endParaRPr kumimoji="1" lang="en-US" altLang="zh-CN">
              <a:ea typeface="宋体" pitchFamily="2" charset="-122"/>
            </a:endParaRPr>
          </a:p>
        </p:txBody>
      </p:sp>
      <p:sp>
        <p:nvSpPr>
          <p:cNvPr id="263217" name="Text Box 49"/>
          <p:cNvSpPr txBox="1">
            <a:spLocks noChangeArrowheads="1"/>
          </p:cNvSpPr>
          <p:nvPr/>
        </p:nvSpPr>
        <p:spPr bwMode="auto">
          <a:xfrm>
            <a:off x="304800" y="4343400"/>
            <a:ext cx="1143000" cy="457200"/>
          </a:xfrm>
          <a:prstGeom prst="rect">
            <a:avLst/>
          </a:prstGeom>
          <a:noFill/>
          <a:ln w="9525">
            <a:noFill/>
            <a:miter lim="800000"/>
            <a:headEnd/>
            <a:tailEnd/>
          </a:ln>
          <a:effectLst/>
        </p:spPr>
        <p:txBody>
          <a:bodyPr>
            <a:spAutoFit/>
          </a:bodyPr>
          <a:lstStyle/>
          <a:p>
            <a:pPr>
              <a:spcBef>
                <a:spcPct val="50000"/>
              </a:spcBef>
            </a:pPr>
            <a:r>
              <a:rPr kumimoji="1" lang="en-US" altLang="zh-CN">
                <a:ea typeface="宋体" pitchFamily="2" charset="-122"/>
              </a:rPr>
              <a:t>L</a:t>
            </a:r>
            <a:r>
              <a:rPr kumimoji="1" lang="en-US" altLang="zh-CN" baseline="-25000">
                <a:ea typeface="宋体" pitchFamily="2" charset="-122"/>
              </a:rPr>
              <a:t>2</a:t>
            </a:r>
            <a:r>
              <a:rPr kumimoji="1" lang="en-US" altLang="zh-CN">
                <a:ea typeface="宋体" pitchFamily="2" charset="-122"/>
              </a:rPr>
              <a:t>=R</a:t>
            </a:r>
            <a:r>
              <a:rPr kumimoji="1" lang="en-US" altLang="zh-CN" baseline="-25000">
                <a:ea typeface="宋体" pitchFamily="2" charset="-122"/>
              </a:rPr>
              <a:t>1</a:t>
            </a:r>
            <a:endParaRPr kumimoji="1" lang="en-US" altLang="zh-CN">
              <a:ea typeface="宋体" pitchFamily="2" charset="-122"/>
            </a:endParaRPr>
          </a:p>
        </p:txBody>
      </p:sp>
      <p:sp>
        <p:nvSpPr>
          <p:cNvPr id="263218" name="Text Box 50"/>
          <p:cNvSpPr txBox="1">
            <a:spLocks noChangeArrowheads="1"/>
          </p:cNvSpPr>
          <p:nvPr/>
        </p:nvSpPr>
        <p:spPr bwMode="auto">
          <a:xfrm>
            <a:off x="381000" y="5181600"/>
            <a:ext cx="1143000" cy="457200"/>
          </a:xfrm>
          <a:prstGeom prst="rect">
            <a:avLst/>
          </a:prstGeom>
          <a:noFill/>
          <a:ln w="9525">
            <a:noFill/>
            <a:miter lim="800000"/>
            <a:headEnd/>
            <a:tailEnd/>
          </a:ln>
          <a:effectLst/>
        </p:spPr>
        <p:txBody>
          <a:bodyPr>
            <a:spAutoFit/>
          </a:bodyPr>
          <a:lstStyle/>
          <a:p>
            <a:pPr>
              <a:spcBef>
                <a:spcPct val="50000"/>
              </a:spcBef>
            </a:pPr>
            <a:r>
              <a:rPr kumimoji="1" lang="en-US" altLang="zh-CN" b="1">
                <a:ea typeface="宋体" pitchFamily="2" charset="-122"/>
              </a:rPr>
              <a:t>L</a:t>
            </a:r>
            <a:r>
              <a:rPr kumimoji="1" lang="en-US" altLang="zh-CN" b="1" baseline="-25000">
                <a:ea typeface="宋体" pitchFamily="2" charset="-122"/>
              </a:rPr>
              <a:t>3</a:t>
            </a:r>
            <a:r>
              <a:rPr kumimoji="1" lang="en-US" altLang="zh-CN" b="1">
                <a:ea typeface="宋体" pitchFamily="2" charset="-122"/>
              </a:rPr>
              <a:t>=R</a:t>
            </a:r>
            <a:r>
              <a:rPr kumimoji="1" lang="en-US" altLang="zh-CN" b="1" baseline="-25000">
                <a:ea typeface="宋体" pitchFamily="2" charset="-122"/>
              </a:rPr>
              <a:t>2</a:t>
            </a:r>
            <a:endParaRPr kumimoji="1" lang="en-US" altLang="zh-CN" b="1">
              <a:ea typeface="宋体" pitchFamily="2" charset="-122"/>
            </a:endParaRPr>
          </a:p>
        </p:txBody>
      </p:sp>
      <p:sp>
        <p:nvSpPr>
          <p:cNvPr id="263219" name="Line 51"/>
          <p:cNvSpPr>
            <a:spLocks noChangeShapeType="1"/>
          </p:cNvSpPr>
          <p:nvPr/>
        </p:nvSpPr>
        <p:spPr bwMode="auto">
          <a:xfrm>
            <a:off x="1066800" y="4648200"/>
            <a:ext cx="1447800" cy="304800"/>
          </a:xfrm>
          <a:prstGeom prst="line">
            <a:avLst/>
          </a:prstGeom>
          <a:noFill/>
          <a:ln w="9525" cap="rnd">
            <a:solidFill>
              <a:schemeClr val="tx1"/>
            </a:solidFill>
            <a:prstDash val="sysDot"/>
            <a:round/>
            <a:headEnd/>
            <a:tailEnd type="triangle" w="med" len="med"/>
          </a:ln>
          <a:effectLst/>
        </p:spPr>
        <p:txBody>
          <a:bodyPr/>
          <a:lstStyle/>
          <a:p>
            <a:endParaRPr lang="zh-CN" altLang="en-US"/>
          </a:p>
        </p:txBody>
      </p:sp>
      <p:sp>
        <p:nvSpPr>
          <p:cNvPr id="263220" name="Text Box 52"/>
          <p:cNvSpPr txBox="1">
            <a:spLocks noChangeArrowheads="1"/>
          </p:cNvSpPr>
          <p:nvPr/>
        </p:nvSpPr>
        <p:spPr bwMode="auto">
          <a:xfrm>
            <a:off x="2209800" y="5562600"/>
            <a:ext cx="2514600" cy="457200"/>
          </a:xfrm>
          <a:prstGeom prst="rect">
            <a:avLst/>
          </a:prstGeom>
          <a:noFill/>
          <a:ln w="9525">
            <a:noFill/>
            <a:miter lim="800000"/>
            <a:headEnd/>
            <a:tailEnd/>
          </a:ln>
          <a:effectLst/>
        </p:spPr>
        <p:txBody>
          <a:bodyPr>
            <a:spAutoFit/>
          </a:bodyPr>
          <a:lstStyle/>
          <a:p>
            <a:pPr>
              <a:spcBef>
                <a:spcPct val="50000"/>
              </a:spcBef>
            </a:pPr>
            <a:r>
              <a:rPr kumimoji="1" lang="zh-CN" altLang="en-US" b="1">
                <a:ea typeface="宋体" pitchFamily="2" charset="-122"/>
              </a:rPr>
              <a:t>3轮</a:t>
            </a:r>
            <a:r>
              <a:rPr kumimoji="1" lang="en-US" altLang="zh-CN" b="1">
                <a:ea typeface="宋体" pitchFamily="2" charset="-122"/>
              </a:rPr>
              <a:t>DES</a:t>
            </a:r>
            <a:r>
              <a:rPr kumimoji="1" lang="zh-CN" altLang="en-US" b="1">
                <a:ea typeface="宋体" pitchFamily="2" charset="-122"/>
              </a:rPr>
              <a:t>图</a:t>
            </a:r>
          </a:p>
        </p:txBody>
      </p:sp>
      <p:sp>
        <p:nvSpPr>
          <p:cNvPr id="263221" name="Text Box 53"/>
          <p:cNvSpPr txBox="1">
            <a:spLocks noChangeArrowheads="1"/>
          </p:cNvSpPr>
          <p:nvPr/>
        </p:nvSpPr>
        <p:spPr bwMode="auto">
          <a:xfrm>
            <a:off x="1676400" y="2133600"/>
            <a:ext cx="381000" cy="336550"/>
          </a:xfrm>
          <a:prstGeom prst="rect">
            <a:avLst/>
          </a:prstGeom>
          <a:noFill/>
          <a:ln w="9525">
            <a:noFill/>
            <a:miter lim="800000"/>
            <a:headEnd/>
            <a:tailEnd/>
          </a:ln>
          <a:effectLst/>
        </p:spPr>
        <p:txBody>
          <a:bodyPr>
            <a:spAutoFit/>
          </a:bodyPr>
          <a:lstStyle/>
          <a:p>
            <a:pPr algn="l">
              <a:spcBef>
                <a:spcPct val="50000"/>
              </a:spcBef>
            </a:pPr>
            <a:r>
              <a:rPr kumimoji="1" lang="en-US" altLang="zh-CN" sz="1600" b="1">
                <a:ea typeface="宋体" pitchFamily="2" charset="-122"/>
              </a:rPr>
              <a:t>A</a:t>
            </a:r>
            <a:endParaRPr kumimoji="1" lang="en-US" altLang="zh-CN" sz="2800" b="1">
              <a:ea typeface="宋体" pitchFamily="2" charset="-122"/>
            </a:endParaRPr>
          </a:p>
        </p:txBody>
      </p:sp>
      <p:sp>
        <p:nvSpPr>
          <p:cNvPr id="263222" name="Text Box 54"/>
          <p:cNvSpPr txBox="1">
            <a:spLocks noChangeArrowheads="1"/>
          </p:cNvSpPr>
          <p:nvPr/>
        </p:nvSpPr>
        <p:spPr bwMode="auto">
          <a:xfrm>
            <a:off x="1828800" y="2819400"/>
            <a:ext cx="381000" cy="336550"/>
          </a:xfrm>
          <a:prstGeom prst="rect">
            <a:avLst/>
          </a:prstGeom>
          <a:noFill/>
          <a:ln w="9525">
            <a:noFill/>
            <a:miter lim="800000"/>
            <a:headEnd/>
            <a:tailEnd/>
          </a:ln>
          <a:effectLst/>
        </p:spPr>
        <p:txBody>
          <a:bodyPr>
            <a:spAutoFit/>
          </a:bodyPr>
          <a:lstStyle/>
          <a:p>
            <a:pPr algn="l">
              <a:spcBef>
                <a:spcPct val="50000"/>
              </a:spcBef>
            </a:pPr>
            <a:r>
              <a:rPr kumimoji="1" lang="en-US" altLang="zh-CN" sz="1600" b="1">
                <a:ea typeface="宋体" pitchFamily="2" charset="-122"/>
              </a:rPr>
              <a:t>B</a:t>
            </a:r>
            <a:endParaRPr kumimoji="1" lang="en-US" altLang="zh-CN" sz="2800" b="1">
              <a:ea typeface="宋体" pitchFamily="2" charset="-122"/>
            </a:endParaRPr>
          </a:p>
        </p:txBody>
      </p:sp>
      <p:sp>
        <p:nvSpPr>
          <p:cNvPr id="263223" name="Text Box 55"/>
          <p:cNvSpPr txBox="1">
            <a:spLocks noChangeArrowheads="1"/>
          </p:cNvSpPr>
          <p:nvPr/>
        </p:nvSpPr>
        <p:spPr bwMode="auto">
          <a:xfrm>
            <a:off x="1905000" y="3657600"/>
            <a:ext cx="381000" cy="366713"/>
          </a:xfrm>
          <a:prstGeom prst="rect">
            <a:avLst/>
          </a:prstGeom>
          <a:noFill/>
          <a:ln w="9525">
            <a:noFill/>
            <a:miter lim="800000"/>
            <a:headEnd/>
            <a:tailEnd/>
          </a:ln>
          <a:effectLst/>
        </p:spPr>
        <p:txBody>
          <a:bodyPr>
            <a:spAutoFit/>
          </a:bodyPr>
          <a:lstStyle/>
          <a:p>
            <a:pPr algn="l">
              <a:spcBef>
                <a:spcPct val="50000"/>
              </a:spcBef>
            </a:pPr>
            <a:r>
              <a:rPr kumimoji="1" lang="en-US" altLang="zh-CN" sz="1800" b="1">
                <a:ea typeface="宋体" pitchFamily="2" charset="-122"/>
              </a:rPr>
              <a:t>C</a:t>
            </a:r>
            <a:endParaRPr kumimoji="1" lang="en-US" altLang="zh-CN" sz="2800" b="1">
              <a:ea typeface="宋体" pitchFamily="2" charset="-122"/>
            </a:endParaRPr>
          </a:p>
        </p:txBody>
      </p:sp>
      <p:sp>
        <p:nvSpPr>
          <p:cNvPr id="263224" name="Line 56"/>
          <p:cNvSpPr>
            <a:spLocks noChangeShapeType="1"/>
          </p:cNvSpPr>
          <p:nvPr/>
        </p:nvSpPr>
        <p:spPr bwMode="auto">
          <a:xfrm flipH="1">
            <a:off x="1752600" y="3962400"/>
            <a:ext cx="1143000" cy="0"/>
          </a:xfrm>
          <a:prstGeom prst="line">
            <a:avLst/>
          </a:prstGeom>
          <a:noFill/>
          <a:ln w="9525">
            <a:solidFill>
              <a:schemeClr val="tx1"/>
            </a:solidFill>
            <a:round/>
            <a:headEnd type="oval" w="med" len="med"/>
            <a:tailEnd type="triangle" w="med" len="med"/>
          </a:ln>
          <a:effectLst/>
        </p:spPr>
        <p:txBody>
          <a:bodyPr wrap="none" anchor="ctr"/>
          <a:lstStyle/>
          <a:p>
            <a:endParaRPr lang="zh-CN" altLang="en-US"/>
          </a:p>
        </p:txBody>
      </p:sp>
      <p:sp>
        <p:nvSpPr>
          <p:cNvPr id="263225" name="Rectangle 57"/>
          <p:cNvSpPr>
            <a:spLocks noGrp="1" noChangeArrowheads="1"/>
          </p:cNvSpPr>
          <p:nvPr>
            <p:ph type="title"/>
          </p:nvPr>
        </p:nvSpPr>
        <p:spPr/>
        <p:txBody>
          <a:bodyPr/>
          <a:lstStyle/>
          <a:p>
            <a:r>
              <a:rPr lang="zh-CN" altLang="en-US" dirty="0" smtClean="0"/>
              <a:t>攻击3-轮</a:t>
            </a:r>
            <a:r>
              <a:rPr lang="en-US" altLang="zh-CN" dirty="0" smtClean="0"/>
              <a:t>DES</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Rectangle 3"/>
          <p:cNvSpPr>
            <a:spLocks noChangeArrowheads="1"/>
          </p:cNvSpPr>
          <p:nvPr/>
        </p:nvSpPr>
        <p:spPr bwMode="auto">
          <a:xfrm>
            <a:off x="1066800" y="1143000"/>
            <a:ext cx="1524000" cy="457200"/>
          </a:xfrm>
          <a:prstGeom prst="rect">
            <a:avLst/>
          </a:prstGeom>
          <a:solidFill>
            <a:schemeClr val="accent1"/>
          </a:solidFill>
          <a:ln w="9525">
            <a:solidFill>
              <a:schemeClr val="tx1"/>
            </a:solidFill>
            <a:miter lim="800000"/>
            <a:headEnd/>
            <a:tailEnd/>
          </a:ln>
          <a:effectLst/>
        </p:spPr>
        <p:txBody>
          <a:bodyPr wrap="none" anchor="ctr"/>
          <a:lstStyle/>
          <a:p>
            <a:r>
              <a:rPr kumimoji="1" lang="zh-CN" altLang="en-US">
                <a:ea typeface="宋体" pitchFamily="2" charset="-122"/>
              </a:rPr>
              <a:t>输入32比特</a:t>
            </a:r>
          </a:p>
        </p:txBody>
      </p:sp>
      <p:sp>
        <p:nvSpPr>
          <p:cNvPr id="264196" name="Line 4"/>
          <p:cNvSpPr>
            <a:spLocks noChangeShapeType="1"/>
          </p:cNvSpPr>
          <p:nvPr/>
        </p:nvSpPr>
        <p:spPr bwMode="auto">
          <a:xfrm>
            <a:off x="1524000" y="1600200"/>
            <a:ext cx="0" cy="152400"/>
          </a:xfrm>
          <a:prstGeom prst="line">
            <a:avLst/>
          </a:prstGeom>
          <a:noFill/>
          <a:ln w="9525">
            <a:solidFill>
              <a:schemeClr val="tx1"/>
            </a:solidFill>
            <a:round/>
            <a:headEnd/>
            <a:tailEnd type="triangle" w="med" len="med"/>
          </a:ln>
          <a:effectLst/>
        </p:spPr>
        <p:txBody>
          <a:bodyPr/>
          <a:lstStyle/>
          <a:p>
            <a:endParaRPr lang="zh-CN" altLang="en-US"/>
          </a:p>
        </p:txBody>
      </p:sp>
      <p:sp>
        <p:nvSpPr>
          <p:cNvPr id="264197" name="Oval 5"/>
          <p:cNvSpPr>
            <a:spLocks noChangeArrowheads="1"/>
          </p:cNvSpPr>
          <p:nvPr/>
        </p:nvSpPr>
        <p:spPr bwMode="auto">
          <a:xfrm>
            <a:off x="1219200" y="1752600"/>
            <a:ext cx="609600" cy="304800"/>
          </a:xfrm>
          <a:prstGeom prst="ellipse">
            <a:avLst/>
          </a:prstGeom>
          <a:solidFill>
            <a:schemeClr val="accent1"/>
          </a:solidFill>
          <a:ln w="9525">
            <a:solidFill>
              <a:schemeClr val="tx1"/>
            </a:solidFill>
            <a:round/>
            <a:headEnd/>
            <a:tailEnd/>
          </a:ln>
          <a:effectLst/>
        </p:spPr>
        <p:txBody>
          <a:bodyPr wrap="none" anchor="ctr"/>
          <a:lstStyle/>
          <a:p>
            <a:r>
              <a:rPr kumimoji="1" lang="en-US" altLang="zh-CN">
                <a:ea typeface="宋体" pitchFamily="2" charset="-122"/>
              </a:rPr>
              <a:t>E</a:t>
            </a:r>
          </a:p>
        </p:txBody>
      </p:sp>
      <p:sp>
        <p:nvSpPr>
          <p:cNvPr id="264198" name="Rectangle 6"/>
          <p:cNvSpPr>
            <a:spLocks noChangeArrowheads="1"/>
          </p:cNvSpPr>
          <p:nvPr/>
        </p:nvSpPr>
        <p:spPr bwMode="auto">
          <a:xfrm>
            <a:off x="1066800" y="2286000"/>
            <a:ext cx="2133600" cy="838200"/>
          </a:xfrm>
          <a:prstGeom prst="rect">
            <a:avLst/>
          </a:prstGeom>
          <a:solidFill>
            <a:schemeClr val="accent1"/>
          </a:solidFill>
          <a:ln w="9525">
            <a:solidFill>
              <a:schemeClr val="tx1"/>
            </a:solidFill>
            <a:miter lim="800000"/>
            <a:headEnd/>
            <a:tailEnd/>
          </a:ln>
          <a:effectLst/>
        </p:spPr>
        <p:txBody>
          <a:bodyPr wrap="none" anchor="ctr"/>
          <a:lstStyle/>
          <a:p>
            <a:r>
              <a:rPr kumimoji="1" lang="zh-CN" altLang="en-US" sz="1800">
                <a:ea typeface="宋体" pitchFamily="2" charset="-122"/>
              </a:rPr>
              <a:t>48</a:t>
            </a:r>
            <a:r>
              <a:rPr kumimoji="1" lang="en-US" altLang="zh-CN" sz="1800">
                <a:ea typeface="宋体" pitchFamily="2" charset="-122"/>
              </a:rPr>
              <a:t>bits</a:t>
            </a:r>
          </a:p>
          <a:p>
            <a:r>
              <a:rPr kumimoji="1" lang="en-US" altLang="zh-CN" sz="1600">
                <a:ea typeface="宋体" pitchFamily="2" charset="-122"/>
              </a:rPr>
              <a:t>E</a:t>
            </a:r>
            <a:r>
              <a:rPr kumimoji="1" lang="en-US" altLang="zh-CN" sz="1600" baseline="-25000">
                <a:ea typeface="宋体" pitchFamily="2" charset="-122"/>
              </a:rPr>
              <a:t>1</a:t>
            </a:r>
            <a:r>
              <a:rPr kumimoji="1" lang="en-US" altLang="zh-CN" sz="1600">
                <a:ea typeface="宋体" pitchFamily="2" charset="-122"/>
              </a:rPr>
              <a:t>|E</a:t>
            </a:r>
            <a:r>
              <a:rPr kumimoji="1" lang="en-US" altLang="zh-CN" sz="1600" baseline="-25000">
                <a:ea typeface="宋体" pitchFamily="2" charset="-122"/>
              </a:rPr>
              <a:t>2</a:t>
            </a:r>
            <a:r>
              <a:rPr kumimoji="1" lang="en-US" altLang="zh-CN" sz="1600">
                <a:ea typeface="宋体" pitchFamily="2" charset="-122"/>
              </a:rPr>
              <a:t>|E</a:t>
            </a:r>
            <a:r>
              <a:rPr kumimoji="1" lang="en-US" altLang="zh-CN" sz="1600" baseline="-25000">
                <a:ea typeface="宋体" pitchFamily="2" charset="-122"/>
              </a:rPr>
              <a:t>3</a:t>
            </a:r>
            <a:r>
              <a:rPr kumimoji="1" lang="en-US" altLang="zh-CN" sz="1600">
                <a:ea typeface="宋体" pitchFamily="2" charset="-122"/>
              </a:rPr>
              <a:t>|E</a:t>
            </a:r>
            <a:r>
              <a:rPr kumimoji="1" lang="en-US" altLang="zh-CN" sz="1600" baseline="-25000">
                <a:ea typeface="宋体" pitchFamily="2" charset="-122"/>
              </a:rPr>
              <a:t>4</a:t>
            </a:r>
            <a:r>
              <a:rPr kumimoji="1" lang="en-US" altLang="zh-CN" sz="1600">
                <a:ea typeface="宋体" pitchFamily="2" charset="-122"/>
              </a:rPr>
              <a:t>|E</a:t>
            </a:r>
            <a:r>
              <a:rPr kumimoji="1" lang="en-US" altLang="zh-CN" sz="1600" baseline="-25000">
                <a:ea typeface="宋体" pitchFamily="2" charset="-122"/>
              </a:rPr>
              <a:t>5</a:t>
            </a:r>
            <a:r>
              <a:rPr kumimoji="1" lang="en-US" altLang="zh-CN" sz="1600">
                <a:ea typeface="宋体" pitchFamily="2" charset="-122"/>
              </a:rPr>
              <a:t>|E</a:t>
            </a:r>
            <a:r>
              <a:rPr kumimoji="1" lang="en-US" altLang="zh-CN" sz="1600" baseline="-25000">
                <a:ea typeface="宋体" pitchFamily="2" charset="-122"/>
              </a:rPr>
              <a:t>6</a:t>
            </a:r>
            <a:r>
              <a:rPr kumimoji="1" lang="en-US" altLang="zh-CN" sz="1600">
                <a:ea typeface="宋体" pitchFamily="2" charset="-122"/>
              </a:rPr>
              <a:t>|E</a:t>
            </a:r>
            <a:r>
              <a:rPr kumimoji="1" lang="en-US" altLang="zh-CN" sz="1600" baseline="-25000">
                <a:ea typeface="宋体" pitchFamily="2" charset="-122"/>
              </a:rPr>
              <a:t>7</a:t>
            </a:r>
            <a:r>
              <a:rPr kumimoji="1" lang="en-US" altLang="zh-CN" sz="1600">
                <a:ea typeface="宋体" pitchFamily="2" charset="-122"/>
              </a:rPr>
              <a:t>|E</a:t>
            </a:r>
            <a:r>
              <a:rPr kumimoji="1" lang="en-US" altLang="zh-CN" sz="1600" baseline="-25000">
                <a:ea typeface="宋体" pitchFamily="2" charset="-122"/>
              </a:rPr>
              <a:t>8</a:t>
            </a:r>
            <a:endParaRPr kumimoji="1" lang="en-US" altLang="zh-CN" sz="1600">
              <a:ea typeface="宋体" pitchFamily="2" charset="-122"/>
            </a:endParaRPr>
          </a:p>
        </p:txBody>
      </p:sp>
      <p:sp>
        <p:nvSpPr>
          <p:cNvPr id="264199" name="Rectangle 7"/>
          <p:cNvSpPr>
            <a:spLocks noChangeArrowheads="1"/>
          </p:cNvSpPr>
          <p:nvPr/>
        </p:nvSpPr>
        <p:spPr bwMode="auto">
          <a:xfrm>
            <a:off x="4648200" y="2286000"/>
            <a:ext cx="3352800" cy="914400"/>
          </a:xfrm>
          <a:prstGeom prst="rect">
            <a:avLst/>
          </a:prstGeom>
          <a:solidFill>
            <a:schemeClr val="accent1"/>
          </a:solidFill>
          <a:ln w="9525">
            <a:solidFill>
              <a:schemeClr val="tx1"/>
            </a:solidFill>
            <a:miter lim="800000"/>
            <a:headEnd/>
            <a:tailEnd/>
          </a:ln>
          <a:effectLst/>
        </p:spPr>
        <p:txBody>
          <a:bodyPr wrap="none" anchor="ctr"/>
          <a:lstStyle/>
          <a:p>
            <a:r>
              <a:rPr kumimoji="1" lang="zh-CN" altLang="en-US" sz="1600">
                <a:ea typeface="宋体" pitchFamily="2" charset="-122"/>
              </a:rPr>
              <a:t>子密钥</a:t>
            </a:r>
          </a:p>
          <a:p>
            <a:r>
              <a:rPr kumimoji="1" lang="en-US" altLang="zh-CN" sz="1600">
                <a:ea typeface="宋体" pitchFamily="2" charset="-122"/>
              </a:rPr>
              <a:t>J</a:t>
            </a:r>
            <a:r>
              <a:rPr kumimoji="1" lang="en-US" altLang="zh-CN" sz="1600" baseline="-25000">
                <a:ea typeface="宋体" pitchFamily="2" charset="-122"/>
              </a:rPr>
              <a:t>1</a:t>
            </a:r>
            <a:r>
              <a:rPr kumimoji="1" lang="en-US" altLang="zh-CN" sz="1600">
                <a:ea typeface="宋体" pitchFamily="2" charset="-122"/>
              </a:rPr>
              <a:t>|J</a:t>
            </a:r>
            <a:r>
              <a:rPr kumimoji="1" lang="en-US" altLang="zh-CN" sz="1600" baseline="-25000">
                <a:ea typeface="宋体" pitchFamily="2" charset="-122"/>
              </a:rPr>
              <a:t>2</a:t>
            </a:r>
            <a:r>
              <a:rPr kumimoji="1" lang="en-US" altLang="zh-CN" sz="1600">
                <a:ea typeface="宋体" pitchFamily="2" charset="-122"/>
              </a:rPr>
              <a:t>|J</a:t>
            </a:r>
            <a:r>
              <a:rPr kumimoji="1" lang="en-US" altLang="zh-CN" sz="1600" baseline="-25000">
                <a:ea typeface="宋体" pitchFamily="2" charset="-122"/>
              </a:rPr>
              <a:t>3</a:t>
            </a:r>
            <a:r>
              <a:rPr kumimoji="1" lang="en-US" altLang="zh-CN" sz="1600">
                <a:ea typeface="宋体" pitchFamily="2" charset="-122"/>
              </a:rPr>
              <a:t>|J</a:t>
            </a:r>
            <a:r>
              <a:rPr kumimoji="1" lang="en-US" altLang="zh-CN" sz="1600" baseline="-25000">
                <a:ea typeface="宋体" pitchFamily="2" charset="-122"/>
              </a:rPr>
              <a:t>4</a:t>
            </a:r>
            <a:r>
              <a:rPr kumimoji="1" lang="en-US" altLang="zh-CN" sz="1600">
                <a:ea typeface="宋体" pitchFamily="2" charset="-122"/>
              </a:rPr>
              <a:t>|J</a:t>
            </a:r>
            <a:r>
              <a:rPr kumimoji="1" lang="en-US" altLang="zh-CN" sz="1600" baseline="-25000">
                <a:ea typeface="宋体" pitchFamily="2" charset="-122"/>
              </a:rPr>
              <a:t>5</a:t>
            </a:r>
            <a:r>
              <a:rPr kumimoji="1" lang="en-US" altLang="zh-CN" sz="1600">
                <a:ea typeface="宋体" pitchFamily="2" charset="-122"/>
              </a:rPr>
              <a:t>|J</a:t>
            </a:r>
            <a:r>
              <a:rPr kumimoji="1" lang="en-US" altLang="zh-CN" sz="1600" baseline="-25000">
                <a:ea typeface="宋体" pitchFamily="2" charset="-122"/>
              </a:rPr>
              <a:t>6</a:t>
            </a:r>
            <a:r>
              <a:rPr kumimoji="1" lang="en-US" altLang="zh-CN" sz="1600">
                <a:ea typeface="宋体" pitchFamily="2" charset="-122"/>
              </a:rPr>
              <a:t>|J</a:t>
            </a:r>
            <a:r>
              <a:rPr kumimoji="1" lang="en-US" altLang="zh-CN" sz="1600" baseline="-25000">
                <a:ea typeface="宋体" pitchFamily="2" charset="-122"/>
              </a:rPr>
              <a:t>7</a:t>
            </a:r>
            <a:r>
              <a:rPr kumimoji="1" lang="en-US" altLang="zh-CN" sz="1600">
                <a:ea typeface="宋体" pitchFamily="2" charset="-122"/>
              </a:rPr>
              <a:t>|J</a:t>
            </a:r>
            <a:r>
              <a:rPr kumimoji="1" lang="en-US" altLang="zh-CN" sz="1600" baseline="-25000">
                <a:ea typeface="宋体" pitchFamily="2" charset="-122"/>
              </a:rPr>
              <a:t>8</a:t>
            </a:r>
            <a:endParaRPr kumimoji="1" lang="en-US" altLang="zh-CN" sz="1600">
              <a:ea typeface="宋体" pitchFamily="2" charset="-122"/>
            </a:endParaRPr>
          </a:p>
        </p:txBody>
      </p:sp>
      <p:sp>
        <p:nvSpPr>
          <p:cNvPr id="264200" name="Oval 8"/>
          <p:cNvSpPr>
            <a:spLocks noChangeArrowheads="1"/>
          </p:cNvSpPr>
          <p:nvPr/>
        </p:nvSpPr>
        <p:spPr bwMode="auto">
          <a:xfrm>
            <a:off x="3505200" y="3429000"/>
            <a:ext cx="533400" cy="228600"/>
          </a:xfrm>
          <a:prstGeom prst="ellipse">
            <a:avLst/>
          </a:prstGeom>
          <a:solidFill>
            <a:schemeClr val="accent1"/>
          </a:solidFill>
          <a:ln w="9525">
            <a:solidFill>
              <a:schemeClr val="tx1"/>
            </a:solidFill>
            <a:round/>
            <a:headEnd/>
            <a:tailEnd/>
          </a:ln>
          <a:effectLst/>
        </p:spPr>
        <p:txBody>
          <a:bodyPr wrap="none" anchor="ctr"/>
          <a:lstStyle/>
          <a:p>
            <a:r>
              <a:rPr kumimoji="1" lang="zh-CN" altLang="en-US">
                <a:ea typeface="宋体" pitchFamily="2" charset="-122"/>
              </a:rPr>
              <a:t>+</a:t>
            </a:r>
          </a:p>
        </p:txBody>
      </p:sp>
      <p:sp>
        <p:nvSpPr>
          <p:cNvPr id="264201" name="Line 9"/>
          <p:cNvSpPr>
            <a:spLocks noChangeShapeType="1"/>
          </p:cNvSpPr>
          <p:nvPr/>
        </p:nvSpPr>
        <p:spPr bwMode="auto">
          <a:xfrm>
            <a:off x="2133600" y="3124200"/>
            <a:ext cx="0" cy="457200"/>
          </a:xfrm>
          <a:prstGeom prst="line">
            <a:avLst/>
          </a:prstGeom>
          <a:noFill/>
          <a:ln w="9525">
            <a:solidFill>
              <a:schemeClr val="tx1"/>
            </a:solidFill>
            <a:round/>
            <a:headEnd/>
            <a:tailEnd/>
          </a:ln>
          <a:effectLst/>
        </p:spPr>
        <p:txBody>
          <a:bodyPr/>
          <a:lstStyle/>
          <a:p>
            <a:endParaRPr lang="zh-CN" altLang="en-US"/>
          </a:p>
        </p:txBody>
      </p:sp>
      <p:sp>
        <p:nvSpPr>
          <p:cNvPr id="264202" name="Line 10"/>
          <p:cNvSpPr>
            <a:spLocks noChangeShapeType="1"/>
          </p:cNvSpPr>
          <p:nvPr/>
        </p:nvSpPr>
        <p:spPr bwMode="auto">
          <a:xfrm>
            <a:off x="2133600" y="3581400"/>
            <a:ext cx="1295400" cy="0"/>
          </a:xfrm>
          <a:prstGeom prst="line">
            <a:avLst/>
          </a:prstGeom>
          <a:noFill/>
          <a:ln w="9525">
            <a:solidFill>
              <a:schemeClr val="tx1"/>
            </a:solidFill>
            <a:round/>
            <a:headEnd/>
            <a:tailEnd type="triangle" w="med" len="med"/>
          </a:ln>
          <a:effectLst/>
        </p:spPr>
        <p:txBody>
          <a:bodyPr/>
          <a:lstStyle/>
          <a:p>
            <a:endParaRPr lang="zh-CN" altLang="en-US"/>
          </a:p>
        </p:txBody>
      </p:sp>
      <p:sp>
        <p:nvSpPr>
          <p:cNvPr id="264203" name="Line 11"/>
          <p:cNvSpPr>
            <a:spLocks noChangeShapeType="1"/>
          </p:cNvSpPr>
          <p:nvPr/>
        </p:nvSpPr>
        <p:spPr bwMode="auto">
          <a:xfrm flipH="1">
            <a:off x="4114800" y="3581400"/>
            <a:ext cx="990600" cy="0"/>
          </a:xfrm>
          <a:prstGeom prst="line">
            <a:avLst/>
          </a:prstGeom>
          <a:noFill/>
          <a:ln w="9525">
            <a:solidFill>
              <a:schemeClr val="tx1"/>
            </a:solidFill>
            <a:round/>
            <a:headEnd/>
            <a:tailEnd type="triangle" w="med" len="med"/>
          </a:ln>
          <a:effectLst/>
        </p:spPr>
        <p:txBody>
          <a:bodyPr/>
          <a:lstStyle/>
          <a:p>
            <a:endParaRPr lang="zh-CN" altLang="en-US"/>
          </a:p>
        </p:txBody>
      </p:sp>
      <p:sp>
        <p:nvSpPr>
          <p:cNvPr id="264204" name="Line 12"/>
          <p:cNvSpPr>
            <a:spLocks noChangeShapeType="1"/>
          </p:cNvSpPr>
          <p:nvPr/>
        </p:nvSpPr>
        <p:spPr bwMode="auto">
          <a:xfrm>
            <a:off x="5105400" y="3200400"/>
            <a:ext cx="0" cy="381000"/>
          </a:xfrm>
          <a:prstGeom prst="line">
            <a:avLst/>
          </a:prstGeom>
          <a:noFill/>
          <a:ln w="9525">
            <a:solidFill>
              <a:schemeClr val="tx1"/>
            </a:solidFill>
            <a:round/>
            <a:headEnd/>
            <a:tailEnd/>
          </a:ln>
          <a:effectLst/>
        </p:spPr>
        <p:txBody>
          <a:bodyPr/>
          <a:lstStyle/>
          <a:p>
            <a:endParaRPr lang="zh-CN" altLang="en-US"/>
          </a:p>
        </p:txBody>
      </p:sp>
      <p:sp>
        <p:nvSpPr>
          <p:cNvPr id="264205" name="Line 13"/>
          <p:cNvSpPr>
            <a:spLocks noChangeShapeType="1"/>
          </p:cNvSpPr>
          <p:nvPr/>
        </p:nvSpPr>
        <p:spPr bwMode="auto">
          <a:xfrm>
            <a:off x="3733800" y="3733800"/>
            <a:ext cx="0" cy="304800"/>
          </a:xfrm>
          <a:prstGeom prst="line">
            <a:avLst/>
          </a:prstGeom>
          <a:noFill/>
          <a:ln w="9525">
            <a:solidFill>
              <a:schemeClr val="tx1"/>
            </a:solidFill>
            <a:round/>
            <a:headEnd/>
            <a:tailEnd type="triangle" w="med" len="med"/>
          </a:ln>
          <a:effectLst/>
        </p:spPr>
        <p:txBody>
          <a:bodyPr/>
          <a:lstStyle/>
          <a:p>
            <a:endParaRPr lang="zh-CN" altLang="en-US"/>
          </a:p>
        </p:txBody>
      </p:sp>
      <p:sp>
        <p:nvSpPr>
          <p:cNvPr id="264206" name="Text Box 14"/>
          <p:cNvSpPr txBox="1">
            <a:spLocks noGrp="1" noChangeArrowheads="1"/>
          </p:cNvSpPr>
          <p:nvPr>
            <p:ph type="body" idx="1"/>
          </p:nvPr>
        </p:nvSpPr>
        <p:spPr>
          <a:xfrm>
            <a:off x="685800" y="685800"/>
            <a:ext cx="7772400" cy="5410200"/>
          </a:xfrm>
          <a:noFill/>
          <a:ln/>
        </p:spPr>
        <p:txBody>
          <a:bodyPr/>
          <a:lstStyle/>
          <a:p>
            <a:pPr algn="ctr">
              <a:spcBef>
                <a:spcPct val="50000"/>
              </a:spcBef>
              <a:buFontTx/>
              <a:buNone/>
            </a:pPr>
            <a:r>
              <a:rPr lang="zh-CN" altLang="en-US" sz="1800" smtClean="0"/>
              <a:t>    </a:t>
            </a:r>
          </a:p>
        </p:txBody>
      </p:sp>
      <p:sp>
        <p:nvSpPr>
          <p:cNvPr id="264207" name="Text Box 15"/>
          <p:cNvSpPr txBox="1">
            <a:spLocks noChangeArrowheads="1"/>
          </p:cNvSpPr>
          <p:nvPr/>
        </p:nvSpPr>
        <p:spPr bwMode="auto">
          <a:xfrm>
            <a:off x="3810000" y="3657600"/>
            <a:ext cx="914400" cy="457200"/>
          </a:xfrm>
          <a:prstGeom prst="rect">
            <a:avLst/>
          </a:prstGeom>
          <a:noFill/>
          <a:ln w="9525">
            <a:noFill/>
            <a:miter lim="800000"/>
            <a:headEnd/>
            <a:tailEnd/>
          </a:ln>
          <a:effectLst/>
        </p:spPr>
        <p:txBody>
          <a:bodyPr>
            <a:spAutoFit/>
          </a:bodyPr>
          <a:lstStyle/>
          <a:p>
            <a:pPr>
              <a:spcBef>
                <a:spcPct val="50000"/>
              </a:spcBef>
            </a:pPr>
            <a:r>
              <a:rPr kumimoji="1" lang="en-US" altLang="zh-CN">
                <a:ea typeface="宋体" pitchFamily="2" charset="-122"/>
              </a:rPr>
              <a:t>B</a:t>
            </a:r>
          </a:p>
        </p:txBody>
      </p:sp>
      <p:sp>
        <p:nvSpPr>
          <p:cNvPr id="264208" name="Text Box 16"/>
          <p:cNvSpPr txBox="1">
            <a:spLocks noChangeArrowheads="1"/>
          </p:cNvSpPr>
          <p:nvPr/>
        </p:nvSpPr>
        <p:spPr bwMode="auto">
          <a:xfrm>
            <a:off x="762000" y="4038600"/>
            <a:ext cx="8001000" cy="457200"/>
          </a:xfrm>
          <a:prstGeom prst="rect">
            <a:avLst/>
          </a:prstGeom>
          <a:noFill/>
          <a:ln w="9525">
            <a:noFill/>
            <a:miter lim="800000"/>
            <a:headEnd/>
            <a:tailEnd/>
          </a:ln>
          <a:effectLst/>
        </p:spPr>
        <p:txBody>
          <a:bodyPr>
            <a:spAutoFit/>
          </a:bodyPr>
          <a:lstStyle/>
          <a:p>
            <a:pPr>
              <a:spcBef>
                <a:spcPct val="50000"/>
              </a:spcBef>
            </a:pPr>
            <a:r>
              <a:rPr kumimoji="1" lang="en-US" altLang="zh-CN">
                <a:ea typeface="宋体" pitchFamily="2" charset="-122"/>
              </a:rPr>
              <a:t>B</a:t>
            </a:r>
            <a:r>
              <a:rPr kumimoji="1" lang="en-US" altLang="zh-CN" baseline="-25000">
                <a:ea typeface="宋体" pitchFamily="2" charset="-122"/>
              </a:rPr>
              <a:t>1</a:t>
            </a:r>
            <a:r>
              <a:rPr kumimoji="1" lang="en-US" altLang="zh-CN">
                <a:ea typeface="宋体" pitchFamily="2" charset="-122"/>
              </a:rPr>
              <a:t>    	  B</a:t>
            </a:r>
            <a:r>
              <a:rPr kumimoji="1" lang="en-US" altLang="zh-CN" baseline="-25000">
                <a:ea typeface="宋体" pitchFamily="2" charset="-122"/>
              </a:rPr>
              <a:t>2</a:t>
            </a:r>
            <a:r>
              <a:rPr kumimoji="1" lang="en-US" altLang="zh-CN">
                <a:ea typeface="宋体" pitchFamily="2" charset="-122"/>
              </a:rPr>
              <a:t>         B</a:t>
            </a:r>
            <a:r>
              <a:rPr kumimoji="1" lang="en-US" altLang="zh-CN" baseline="-25000">
                <a:ea typeface="宋体" pitchFamily="2" charset="-122"/>
              </a:rPr>
              <a:t>3</a:t>
            </a:r>
            <a:r>
              <a:rPr kumimoji="1" lang="en-US" altLang="zh-CN">
                <a:ea typeface="宋体" pitchFamily="2" charset="-122"/>
              </a:rPr>
              <a:t>        B</a:t>
            </a:r>
            <a:r>
              <a:rPr kumimoji="1" lang="en-US" altLang="zh-CN" baseline="-25000">
                <a:ea typeface="宋体" pitchFamily="2" charset="-122"/>
              </a:rPr>
              <a:t>4</a:t>
            </a:r>
            <a:r>
              <a:rPr kumimoji="1" lang="en-US" altLang="zh-CN">
                <a:ea typeface="宋体" pitchFamily="2" charset="-122"/>
              </a:rPr>
              <a:t>         B</a:t>
            </a:r>
            <a:r>
              <a:rPr kumimoji="1" lang="en-US" altLang="zh-CN" baseline="-25000">
                <a:ea typeface="宋体" pitchFamily="2" charset="-122"/>
              </a:rPr>
              <a:t>5</a:t>
            </a:r>
            <a:r>
              <a:rPr kumimoji="1" lang="en-US" altLang="zh-CN">
                <a:ea typeface="宋体" pitchFamily="2" charset="-122"/>
              </a:rPr>
              <a:t>        B</a:t>
            </a:r>
            <a:r>
              <a:rPr kumimoji="1" lang="en-US" altLang="zh-CN" baseline="-25000">
                <a:ea typeface="宋体" pitchFamily="2" charset="-122"/>
              </a:rPr>
              <a:t>6</a:t>
            </a:r>
            <a:r>
              <a:rPr kumimoji="1" lang="en-US" altLang="zh-CN">
                <a:ea typeface="宋体" pitchFamily="2" charset="-122"/>
              </a:rPr>
              <a:t>         B</a:t>
            </a:r>
            <a:r>
              <a:rPr kumimoji="1" lang="en-US" altLang="zh-CN" baseline="-25000">
                <a:ea typeface="宋体" pitchFamily="2" charset="-122"/>
              </a:rPr>
              <a:t>7</a:t>
            </a:r>
            <a:r>
              <a:rPr kumimoji="1" lang="en-US" altLang="zh-CN">
                <a:ea typeface="宋体" pitchFamily="2" charset="-122"/>
              </a:rPr>
              <a:t>         B</a:t>
            </a:r>
            <a:r>
              <a:rPr kumimoji="1" lang="en-US" altLang="zh-CN" baseline="-25000">
                <a:ea typeface="宋体" pitchFamily="2" charset="-122"/>
              </a:rPr>
              <a:t>8</a:t>
            </a:r>
            <a:endParaRPr kumimoji="1" lang="en-US" altLang="zh-CN">
              <a:ea typeface="宋体" pitchFamily="2" charset="-122"/>
            </a:endParaRPr>
          </a:p>
        </p:txBody>
      </p:sp>
      <p:sp>
        <p:nvSpPr>
          <p:cNvPr id="264209" name="Line 17"/>
          <p:cNvSpPr>
            <a:spLocks noChangeShapeType="1"/>
          </p:cNvSpPr>
          <p:nvPr/>
        </p:nvSpPr>
        <p:spPr bwMode="auto">
          <a:xfrm>
            <a:off x="990600" y="4495800"/>
            <a:ext cx="7696200" cy="0"/>
          </a:xfrm>
          <a:prstGeom prst="line">
            <a:avLst/>
          </a:prstGeom>
          <a:noFill/>
          <a:ln w="9525">
            <a:solidFill>
              <a:schemeClr val="tx1"/>
            </a:solidFill>
            <a:round/>
            <a:headEnd/>
            <a:tailEnd/>
          </a:ln>
          <a:effectLst/>
        </p:spPr>
        <p:txBody>
          <a:bodyPr/>
          <a:lstStyle/>
          <a:p>
            <a:endParaRPr lang="zh-CN" altLang="en-US"/>
          </a:p>
        </p:txBody>
      </p:sp>
      <p:sp>
        <p:nvSpPr>
          <p:cNvPr id="264210" name="Rectangle 18"/>
          <p:cNvSpPr>
            <a:spLocks noChangeArrowheads="1"/>
          </p:cNvSpPr>
          <p:nvPr/>
        </p:nvSpPr>
        <p:spPr bwMode="auto">
          <a:xfrm>
            <a:off x="762000" y="4724400"/>
            <a:ext cx="609600" cy="381000"/>
          </a:xfrm>
          <a:prstGeom prst="rect">
            <a:avLst/>
          </a:prstGeom>
          <a:solidFill>
            <a:schemeClr val="accent1"/>
          </a:solidFill>
          <a:ln w="9525">
            <a:solidFill>
              <a:schemeClr val="tx1"/>
            </a:solidFill>
            <a:miter lim="800000"/>
            <a:headEnd/>
            <a:tailEnd/>
          </a:ln>
          <a:effectLst/>
        </p:spPr>
        <p:txBody>
          <a:bodyPr wrap="none" anchor="ctr"/>
          <a:lstStyle/>
          <a:p>
            <a:r>
              <a:rPr kumimoji="1" lang="en-US" altLang="zh-CN">
                <a:ea typeface="宋体" pitchFamily="2" charset="-122"/>
              </a:rPr>
              <a:t>S</a:t>
            </a:r>
            <a:r>
              <a:rPr kumimoji="1" lang="en-US" altLang="zh-CN" baseline="-25000">
                <a:ea typeface="宋体" pitchFamily="2" charset="-122"/>
              </a:rPr>
              <a:t>1</a:t>
            </a:r>
            <a:endParaRPr kumimoji="1" lang="en-US" altLang="zh-CN">
              <a:ea typeface="宋体" pitchFamily="2" charset="-122"/>
            </a:endParaRPr>
          </a:p>
        </p:txBody>
      </p:sp>
      <p:sp>
        <p:nvSpPr>
          <p:cNvPr id="264211" name="Rectangle 19"/>
          <p:cNvSpPr>
            <a:spLocks noChangeArrowheads="1"/>
          </p:cNvSpPr>
          <p:nvPr/>
        </p:nvSpPr>
        <p:spPr bwMode="auto">
          <a:xfrm>
            <a:off x="1828800" y="4724400"/>
            <a:ext cx="609600" cy="381000"/>
          </a:xfrm>
          <a:prstGeom prst="rect">
            <a:avLst/>
          </a:prstGeom>
          <a:solidFill>
            <a:schemeClr val="accent1"/>
          </a:solidFill>
          <a:ln w="9525">
            <a:solidFill>
              <a:schemeClr val="tx1"/>
            </a:solidFill>
            <a:miter lim="800000"/>
            <a:headEnd/>
            <a:tailEnd/>
          </a:ln>
          <a:effectLst/>
        </p:spPr>
        <p:txBody>
          <a:bodyPr wrap="none" anchor="ctr"/>
          <a:lstStyle/>
          <a:p>
            <a:r>
              <a:rPr kumimoji="1" lang="en-US" altLang="zh-CN">
                <a:ea typeface="宋体" pitchFamily="2" charset="-122"/>
              </a:rPr>
              <a:t>S</a:t>
            </a:r>
            <a:r>
              <a:rPr kumimoji="1" lang="en-US" altLang="zh-CN" baseline="-25000">
                <a:ea typeface="宋体" pitchFamily="2" charset="-122"/>
              </a:rPr>
              <a:t>2</a:t>
            </a:r>
            <a:endParaRPr kumimoji="1" lang="en-US" altLang="zh-CN">
              <a:ea typeface="宋体" pitchFamily="2" charset="-122"/>
            </a:endParaRPr>
          </a:p>
        </p:txBody>
      </p:sp>
      <p:sp>
        <p:nvSpPr>
          <p:cNvPr id="264212" name="Rectangle 20"/>
          <p:cNvSpPr>
            <a:spLocks noChangeArrowheads="1"/>
          </p:cNvSpPr>
          <p:nvPr/>
        </p:nvSpPr>
        <p:spPr bwMode="auto">
          <a:xfrm>
            <a:off x="2971800" y="4724400"/>
            <a:ext cx="609600" cy="381000"/>
          </a:xfrm>
          <a:prstGeom prst="rect">
            <a:avLst/>
          </a:prstGeom>
          <a:solidFill>
            <a:schemeClr val="accent1"/>
          </a:solidFill>
          <a:ln w="9525">
            <a:solidFill>
              <a:schemeClr val="tx1"/>
            </a:solidFill>
            <a:miter lim="800000"/>
            <a:headEnd/>
            <a:tailEnd/>
          </a:ln>
          <a:effectLst/>
        </p:spPr>
        <p:txBody>
          <a:bodyPr wrap="none" anchor="ctr"/>
          <a:lstStyle/>
          <a:p>
            <a:r>
              <a:rPr kumimoji="1" lang="en-US" altLang="zh-CN">
                <a:ea typeface="宋体" pitchFamily="2" charset="-122"/>
              </a:rPr>
              <a:t>S</a:t>
            </a:r>
            <a:r>
              <a:rPr kumimoji="1" lang="en-US" altLang="zh-CN" baseline="-25000">
                <a:ea typeface="宋体" pitchFamily="2" charset="-122"/>
              </a:rPr>
              <a:t>3</a:t>
            </a:r>
            <a:endParaRPr kumimoji="1" lang="en-US" altLang="zh-CN">
              <a:ea typeface="宋体" pitchFamily="2" charset="-122"/>
            </a:endParaRPr>
          </a:p>
        </p:txBody>
      </p:sp>
      <p:sp>
        <p:nvSpPr>
          <p:cNvPr id="264213" name="Rectangle 21"/>
          <p:cNvSpPr>
            <a:spLocks noChangeArrowheads="1"/>
          </p:cNvSpPr>
          <p:nvPr/>
        </p:nvSpPr>
        <p:spPr bwMode="auto">
          <a:xfrm>
            <a:off x="4038600" y="4724400"/>
            <a:ext cx="609600" cy="381000"/>
          </a:xfrm>
          <a:prstGeom prst="rect">
            <a:avLst/>
          </a:prstGeom>
          <a:solidFill>
            <a:schemeClr val="accent1"/>
          </a:solidFill>
          <a:ln w="9525">
            <a:solidFill>
              <a:schemeClr val="tx1"/>
            </a:solidFill>
            <a:miter lim="800000"/>
            <a:headEnd/>
            <a:tailEnd/>
          </a:ln>
          <a:effectLst/>
        </p:spPr>
        <p:txBody>
          <a:bodyPr wrap="none" anchor="ctr"/>
          <a:lstStyle/>
          <a:p>
            <a:r>
              <a:rPr kumimoji="1" lang="en-US" altLang="zh-CN">
                <a:ea typeface="宋体" pitchFamily="2" charset="-122"/>
              </a:rPr>
              <a:t>S</a:t>
            </a:r>
            <a:r>
              <a:rPr kumimoji="1" lang="en-US" altLang="zh-CN" baseline="-25000">
                <a:ea typeface="宋体" pitchFamily="2" charset="-122"/>
              </a:rPr>
              <a:t>4</a:t>
            </a:r>
            <a:endParaRPr kumimoji="1" lang="en-US" altLang="zh-CN">
              <a:ea typeface="宋体" pitchFamily="2" charset="-122"/>
            </a:endParaRPr>
          </a:p>
        </p:txBody>
      </p:sp>
      <p:sp>
        <p:nvSpPr>
          <p:cNvPr id="264214" name="Rectangle 22"/>
          <p:cNvSpPr>
            <a:spLocks noChangeArrowheads="1"/>
          </p:cNvSpPr>
          <p:nvPr/>
        </p:nvSpPr>
        <p:spPr bwMode="auto">
          <a:xfrm>
            <a:off x="4953000" y="4724400"/>
            <a:ext cx="609600" cy="381000"/>
          </a:xfrm>
          <a:prstGeom prst="rect">
            <a:avLst/>
          </a:prstGeom>
          <a:solidFill>
            <a:schemeClr val="accent1"/>
          </a:solidFill>
          <a:ln w="9525">
            <a:solidFill>
              <a:schemeClr val="tx1"/>
            </a:solidFill>
            <a:miter lim="800000"/>
            <a:headEnd/>
            <a:tailEnd/>
          </a:ln>
          <a:effectLst/>
        </p:spPr>
        <p:txBody>
          <a:bodyPr wrap="none" anchor="ctr"/>
          <a:lstStyle/>
          <a:p>
            <a:r>
              <a:rPr kumimoji="1" lang="en-US" altLang="zh-CN">
                <a:ea typeface="宋体" pitchFamily="2" charset="-122"/>
              </a:rPr>
              <a:t>S</a:t>
            </a:r>
            <a:r>
              <a:rPr kumimoji="1" lang="en-US" altLang="zh-CN" baseline="-25000">
                <a:ea typeface="宋体" pitchFamily="2" charset="-122"/>
              </a:rPr>
              <a:t>5</a:t>
            </a:r>
            <a:endParaRPr kumimoji="1" lang="en-US" altLang="zh-CN">
              <a:ea typeface="宋体" pitchFamily="2" charset="-122"/>
            </a:endParaRPr>
          </a:p>
        </p:txBody>
      </p:sp>
      <p:sp>
        <p:nvSpPr>
          <p:cNvPr id="264215" name="Rectangle 23"/>
          <p:cNvSpPr>
            <a:spLocks noChangeArrowheads="1"/>
          </p:cNvSpPr>
          <p:nvPr/>
        </p:nvSpPr>
        <p:spPr bwMode="auto">
          <a:xfrm>
            <a:off x="5943600" y="4724400"/>
            <a:ext cx="609600" cy="381000"/>
          </a:xfrm>
          <a:prstGeom prst="rect">
            <a:avLst/>
          </a:prstGeom>
          <a:solidFill>
            <a:schemeClr val="accent1"/>
          </a:solidFill>
          <a:ln w="9525">
            <a:solidFill>
              <a:schemeClr val="tx1"/>
            </a:solidFill>
            <a:miter lim="800000"/>
            <a:headEnd/>
            <a:tailEnd/>
          </a:ln>
          <a:effectLst/>
        </p:spPr>
        <p:txBody>
          <a:bodyPr wrap="none" anchor="ctr"/>
          <a:lstStyle/>
          <a:p>
            <a:r>
              <a:rPr kumimoji="1" lang="en-US" altLang="zh-CN">
                <a:ea typeface="宋体" pitchFamily="2" charset="-122"/>
              </a:rPr>
              <a:t>S</a:t>
            </a:r>
            <a:r>
              <a:rPr kumimoji="1" lang="en-US" altLang="zh-CN" baseline="-25000">
                <a:ea typeface="宋体" pitchFamily="2" charset="-122"/>
              </a:rPr>
              <a:t>6</a:t>
            </a:r>
            <a:endParaRPr kumimoji="1" lang="en-US" altLang="zh-CN">
              <a:ea typeface="宋体" pitchFamily="2" charset="-122"/>
            </a:endParaRPr>
          </a:p>
        </p:txBody>
      </p:sp>
      <p:sp>
        <p:nvSpPr>
          <p:cNvPr id="264216" name="Rectangle 24"/>
          <p:cNvSpPr>
            <a:spLocks noChangeArrowheads="1"/>
          </p:cNvSpPr>
          <p:nvPr/>
        </p:nvSpPr>
        <p:spPr bwMode="auto">
          <a:xfrm>
            <a:off x="6934200" y="4724400"/>
            <a:ext cx="609600" cy="381000"/>
          </a:xfrm>
          <a:prstGeom prst="rect">
            <a:avLst/>
          </a:prstGeom>
          <a:solidFill>
            <a:schemeClr val="accent1"/>
          </a:solidFill>
          <a:ln w="9525">
            <a:solidFill>
              <a:schemeClr val="tx1"/>
            </a:solidFill>
            <a:miter lim="800000"/>
            <a:headEnd/>
            <a:tailEnd/>
          </a:ln>
          <a:effectLst/>
        </p:spPr>
        <p:txBody>
          <a:bodyPr wrap="none" anchor="ctr"/>
          <a:lstStyle/>
          <a:p>
            <a:r>
              <a:rPr kumimoji="1" lang="en-US" altLang="zh-CN">
                <a:ea typeface="宋体" pitchFamily="2" charset="-122"/>
              </a:rPr>
              <a:t>S</a:t>
            </a:r>
            <a:r>
              <a:rPr kumimoji="1" lang="en-US" altLang="zh-CN" baseline="-25000">
                <a:ea typeface="宋体" pitchFamily="2" charset="-122"/>
              </a:rPr>
              <a:t>7</a:t>
            </a:r>
            <a:endParaRPr kumimoji="1" lang="en-US" altLang="zh-CN">
              <a:ea typeface="宋体" pitchFamily="2" charset="-122"/>
            </a:endParaRPr>
          </a:p>
        </p:txBody>
      </p:sp>
      <p:sp>
        <p:nvSpPr>
          <p:cNvPr id="264217" name="Rectangle 25"/>
          <p:cNvSpPr>
            <a:spLocks noChangeArrowheads="1"/>
          </p:cNvSpPr>
          <p:nvPr/>
        </p:nvSpPr>
        <p:spPr bwMode="auto">
          <a:xfrm>
            <a:off x="8001000" y="4724400"/>
            <a:ext cx="609600" cy="381000"/>
          </a:xfrm>
          <a:prstGeom prst="rect">
            <a:avLst/>
          </a:prstGeom>
          <a:solidFill>
            <a:schemeClr val="accent1"/>
          </a:solidFill>
          <a:ln w="9525">
            <a:solidFill>
              <a:schemeClr val="tx1"/>
            </a:solidFill>
            <a:miter lim="800000"/>
            <a:headEnd/>
            <a:tailEnd/>
          </a:ln>
          <a:effectLst/>
        </p:spPr>
        <p:txBody>
          <a:bodyPr wrap="none" anchor="ctr"/>
          <a:lstStyle/>
          <a:p>
            <a:r>
              <a:rPr kumimoji="1" lang="en-US" altLang="zh-CN">
                <a:ea typeface="宋体" pitchFamily="2" charset="-122"/>
              </a:rPr>
              <a:t>S</a:t>
            </a:r>
            <a:r>
              <a:rPr kumimoji="1" lang="en-US" altLang="zh-CN" baseline="-25000">
                <a:ea typeface="宋体" pitchFamily="2" charset="-122"/>
              </a:rPr>
              <a:t>8</a:t>
            </a:r>
            <a:endParaRPr kumimoji="1" lang="en-US" altLang="zh-CN">
              <a:ea typeface="宋体" pitchFamily="2" charset="-122"/>
            </a:endParaRPr>
          </a:p>
        </p:txBody>
      </p:sp>
      <p:grpSp>
        <p:nvGrpSpPr>
          <p:cNvPr id="2" name="Group 26"/>
          <p:cNvGrpSpPr>
            <a:grpSpLocks/>
          </p:cNvGrpSpPr>
          <p:nvPr/>
        </p:nvGrpSpPr>
        <p:grpSpPr bwMode="auto">
          <a:xfrm>
            <a:off x="990600" y="4495800"/>
            <a:ext cx="228600" cy="228600"/>
            <a:chOff x="624" y="2832"/>
            <a:chExt cx="144" cy="144"/>
          </a:xfrm>
        </p:grpSpPr>
        <p:sp>
          <p:nvSpPr>
            <p:cNvPr id="264219" name="Line 27"/>
            <p:cNvSpPr>
              <a:spLocks noChangeShapeType="1"/>
            </p:cNvSpPr>
            <p:nvPr/>
          </p:nvSpPr>
          <p:spPr bwMode="auto">
            <a:xfrm>
              <a:off x="624" y="2832"/>
              <a:ext cx="0" cy="144"/>
            </a:xfrm>
            <a:prstGeom prst="line">
              <a:avLst/>
            </a:prstGeom>
            <a:noFill/>
            <a:ln w="9525">
              <a:solidFill>
                <a:schemeClr val="tx1"/>
              </a:solidFill>
              <a:round/>
              <a:headEnd/>
              <a:tailEnd/>
            </a:ln>
            <a:effectLst/>
          </p:spPr>
          <p:txBody>
            <a:bodyPr/>
            <a:lstStyle/>
            <a:p>
              <a:endParaRPr lang="zh-CN" altLang="en-US"/>
            </a:p>
          </p:txBody>
        </p:sp>
        <p:sp>
          <p:nvSpPr>
            <p:cNvPr id="264220" name="Line 28"/>
            <p:cNvSpPr>
              <a:spLocks noChangeShapeType="1"/>
            </p:cNvSpPr>
            <p:nvPr/>
          </p:nvSpPr>
          <p:spPr bwMode="auto">
            <a:xfrm>
              <a:off x="672" y="2832"/>
              <a:ext cx="0" cy="144"/>
            </a:xfrm>
            <a:prstGeom prst="line">
              <a:avLst/>
            </a:prstGeom>
            <a:noFill/>
            <a:ln w="9525">
              <a:solidFill>
                <a:schemeClr val="tx1"/>
              </a:solidFill>
              <a:round/>
              <a:headEnd/>
              <a:tailEnd/>
            </a:ln>
            <a:effectLst/>
          </p:spPr>
          <p:txBody>
            <a:bodyPr/>
            <a:lstStyle/>
            <a:p>
              <a:endParaRPr lang="zh-CN" altLang="en-US"/>
            </a:p>
          </p:txBody>
        </p:sp>
        <p:sp>
          <p:nvSpPr>
            <p:cNvPr id="264221" name="Line 29"/>
            <p:cNvSpPr>
              <a:spLocks noChangeShapeType="1"/>
            </p:cNvSpPr>
            <p:nvPr/>
          </p:nvSpPr>
          <p:spPr bwMode="auto">
            <a:xfrm>
              <a:off x="720" y="2832"/>
              <a:ext cx="0" cy="144"/>
            </a:xfrm>
            <a:prstGeom prst="line">
              <a:avLst/>
            </a:prstGeom>
            <a:noFill/>
            <a:ln w="9525">
              <a:solidFill>
                <a:schemeClr val="tx1"/>
              </a:solidFill>
              <a:round/>
              <a:headEnd/>
              <a:tailEnd/>
            </a:ln>
            <a:effectLst/>
          </p:spPr>
          <p:txBody>
            <a:bodyPr/>
            <a:lstStyle/>
            <a:p>
              <a:endParaRPr lang="zh-CN" altLang="en-US"/>
            </a:p>
          </p:txBody>
        </p:sp>
        <p:sp>
          <p:nvSpPr>
            <p:cNvPr id="264222" name="Line 30"/>
            <p:cNvSpPr>
              <a:spLocks noChangeShapeType="1"/>
            </p:cNvSpPr>
            <p:nvPr/>
          </p:nvSpPr>
          <p:spPr bwMode="auto">
            <a:xfrm>
              <a:off x="768" y="2832"/>
              <a:ext cx="0" cy="144"/>
            </a:xfrm>
            <a:prstGeom prst="line">
              <a:avLst/>
            </a:prstGeom>
            <a:noFill/>
            <a:ln w="9525">
              <a:solidFill>
                <a:schemeClr val="tx1"/>
              </a:solidFill>
              <a:round/>
              <a:headEnd/>
              <a:tailEnd/>
            </a:ln>
            <a:effectLst/>
          </p:spPr>
          <p:txBody>
            <a:bodyPr/>
            <a:lstStyle/>
            <a:p>
              <a:endParaRPr lang="zh-CN" altLang="en-US"/>
            </a:p>
          </p:txBody>
        </p:sp>
      </p:grpSp>
      <p:sp>
        <p:nvSpPr>
          <p:cNvPr id="264223" name="Line 31"/>
          <p:cNvSpPr>
            <a:spLocks noChangeShapeType="1"/>
          </p:cNvSpPr>
          <p:nvPr/>
        </p:nvSpPr>
        <p:spPr bwMode="auto">
          <a:xfrm>
            <a:off x="1295400" y="4495800"/>
            <a:ext cx="0" cy="228600"/>
          </a:xfrm>
          <a:prstGeom prst="line">
            <a:avLst/>
          </a:prstGeom>
          <a:noFill/>
          <a:ln w="9525">
            <a:solidFill>
              <a:schemeClr val="tx1"/>
            </a:solidFill>
            <a:round/>
            <a:headEnd/>
            <a:tailEnd/>
          </a:ln>
          <a:effectLst/>
        </p:spPr>
        <p:txBody>
          <a:bodyPr/>
          <a:lstStyle/>
          <a:p>
            <a:endParaRPr lang="zh-CN" altLang="en-US"/>
          </a:p>
        </p:txBody>
      </p:sp>
      <p:grpSp>
        <p:nvGrpSpPr>
          <p:cNvPr id="3" name="Group 32"/>
          <p:cNvGrpSpPr>
            <a:grpSpLocks/>
          </p:cNvGrpSpPr>
          <p:nvPr/>
        </p:nvGrpSpPr>
        <p:grpSpPr bwMode="auto">
          <a:xfrm>
            <a:off x="1981200" y="4495800"/>
            <a:ext cx="304800" cy="228600"/>
            <a:chOff x="624" y="2832"/>
            <a:chExt cx="192" cy="144"/>
          </a:xfrm>
        </p:grpSpPr>
        <p:sp>
          <p:nvSpPr>
            <p:cNvPr id="264225" name="Line 33"/>
            <p:cNvSpPr>
              <a:spLocks noChangeShapeType="1"/>
            </p:cNvSpPr>
            <p:nvPr/>
          </p:nvSpPr>
          <p:spPr bwMode="auto">
            <a:xfrm>
              <a:off x="624" y="2832"/>
              <a:ext cx="0" cy="144"/>
            </a:xfrm>
            <a:prstGeom prst="line">
              <a:avLst/>
            </a:prstGeom>
            <a:noFill/>
            <a:ln w="9525">
              <a:solidFill>
                <a:schemeClr val="tx1"/>
              </a:solidFill>
              <a:round/>
              <a:headEnd/>
              <a:tailEnd/>
            </a:ln>
            <a:effectLst/>
          </p:spPr>
          <p:txBody>
            <a:bodyPr/>
            <a:lstStyle/>
            <a:p>
              <a:endParaRPr lang="zh-CN" altLang="en-US"/>
            </a:p>
          </p:txBody>
        </p:sp>
        <p:sp>
          <p:nvSpPr>
            <p:cNvPr id="264226" name="Line 34"/>
            <p:cNvSpPr>
              <a:spLocks noChangeShapeType="1"/>
            </p:cNvSpPr>
            <p:nvPr/>
          </p:nvSpPr>
          <p:spPr bwMode="auto">
            <a:xfrm>
              <a:off x="672" y="2832"/>
              <a:ext cx="0" cy="144"/>
            </a:xfrm>
            <a:prstGeom prst="line">
              <a:avLst/>
            </a:prstGeom>
            <a:noFill/>
            <a:ln w="9525">
              <a:solidFill>
                <a:schemeClr val="tx1"/>
              </a:solidFill>
              <a:round/>
              <a:headEnd/>
              <a:tailEnd/>
            </a:ln>
            <a:effectLst/>
          </p:spPr>
          <p:txBody>
            <a:bodyPr/>
            <a:lstStyle/>
            <a:p>
              <a:endParaRPr lang="zh-CN" altLang="en-US"/>
            </a:p>
          </p:txBody>
        </p:sp>
        <p:sp>
          <p:nvSpPr>
            <p:cNvPr id="264227" name="Line 35"/>
            <p:cNvSpPr>
              <a:spLocks noChangeShapeType="1"/>
            </p:cNvSpPr>
            <p:nvPr/>
          </p:nvSpPr>
          <p:spPr bwMode="auto">
            <a:xfrm>
              <a:off x="720" y="2832"/>
              <a:ext cx="0" cy="144"/>
            </a:xfrm>
            <a:prstGeom prst="line">
              <a:avLst/>
            </a:prstGeom>
            <a:noFill/>
            <a:ln w="9525">
              <a:solidFill>
                <a:schemeClr val="tx1"/>
              </a:solidFill>
              <a:round/>
              <a:headEnd/>
              <a:tailEnd/>
            </a:ln>
            <a:effectLst/>
          </p:spPr>
          <p:txBody>
            <a:bodyPr/>
            <a:lstStyle/>
            <a:p>
              <a:endParaRPr lang="zh-CN" altLang="en-US"/>
            </a:p>
          </p:txBody>
        </p:sp>
        <p:sp>
          <p:nvSpPr>
            <p:cNvPr id="264228" name="Line 36"/>
            <p:cNvSpPr>
              <a:spLocks noChangeShapeType="1"/>
            </p:cNvSpPr>
            <p:nvPr/>
          </p:nvSpPr>
          <p:spPr bwMode="auto">
            <a:xfrm>
              <a:off x="768" y="2832"/>
              <a:ext cx="0" cy="144"/>
            </a:xfrm>
            <a:prstGeom prst="line">
              <a:avLst/>
            </a:prstGeom>
            <a:noFill/>
            <a:ln w="9525">
              <a:solidFill>
                <a:schemeClr val="tx1"/>
              </a:solidFill>
              <a:round/>
              <a:headEnd/>
              <a:tailEnd/>
            </a:ln>
            <a:effectLst/>
          </p:spPr>
          <p:txBody>
            <a:bodyPr/>
            <a:lstStyle/>
            <a:p>
              <a:endParaRPr lang="zh-CN" altLang="en-US"/>
            </a:p>
          </p:txBody>
        </p:sp>
        <p:sp>
          <p:nvSpPr>
            <p:cNvPr id="264229" name="Line 37"/>
            <p:cNvSpPr>
              <a:spLocks noChangeShapeType="1"/>
            </p:cNvSpPr>
            <p:nvPr/>
          </p:nvSpPr>
          <p:spPr bwMode="auto">
            <a:xfrm>
              <a:off x="816" y="2832"/>
              <a:ext cx="0" cy="144"/>
            </a:xfrm>
            <a:prstGeom prst="line">
              <a:avLst/>
            </a:prstGeom>
            <a:noFill/>
            <a:ln w="9525">
              <a:solidFill>
                <a:schemeClr val="tx1"/>
              </a:solidFill>
              <a:round/>
              <a:headEnd/>
              <a:tailEnd/>
            </a:ln>
            <a:effectLst/>
          </p:spPr>
          <p:txBody>
            <a:bodyPr/>
            <a:lstStyle/>
            <a:p>
              <a:endParaRPr lang="zh-CN" altLang="en-US"/>
            </a:p>
          </p:txBody>
        </p:sp>
      </p:grpSp>
      <p:grpSp>
        <p:nvGrpSpPr>
          <p:cNvPr id="4" name="Group 38"/>
          <p:cNvGrpSpPr>
            <a:grpSpLocks/>
          </p:cNvGrpSpPr>
          <p:nvPr/>
        </p:nvGrpSpPr>
        <p:grpSpPr bwMode="auto">
          <a:xfrm>
            <a:off x="3124200" y="4495800"/>
            <a:ext cx="304800" cy="228600"/>
            <a:chOff x="624" y="2832"/>
            <a:chExt cx="192" cy="144"/>
          </a:xfrm>
        </p:grpSpPr>
        <p:sp>
          <p:nvSpPr>
            <p:cNvPr id="264231" name="Line 39"/>
            <p:cNvSpPr>
              <a:spLocks noChangeShapeType="1"/>
            </p:cNvSpPr>
            <p:nvPr/>
          </p:nvSpPr>
          <p:spPr bwMode="auto">
            <a:xfrm>
              <a:off x="624" y="2832"/>
              <a:ext cx="0" cy="144"/>
            </a:xfrm>
            <a:prstGeom prst="line">
              <a:avLst/>
            </a:prstGeom>
            <a:noFill/>
            <a:ln w="9525">
              <a:solidFill>
                <a:schemeClr val="tx1"/>
              </a:solidFill>
              <a:round/>
              <a:headEnd/>
              <a:tailEnd/>
            </a:ln>
            <a:effectLst/>
          </p:spPr>
          <p:txBody>
            <a:bodyPr/>
            <a:lstStyle/>
            <a:p>
              <a:endParaRPr lang="zh-CN" altLang="en-US"/>
            </a:p>
          </p:txBody>
        </p:sp>
        <p:sp>
          <p:nvSpPr>
            <p:cNvPr id="264232" name="Line 40"/>
            <p:cNvSpPr>
              <a:spLocks noChangeShapeType="1"/>
            </p:cNvSpPr>
            <p:nvPr/>
          </p:nvSpPr>
          <p:spPr bwMode="auto">
            <a:xfrm>
              <a:off x="672" y="2832"/>
              <a:ext cx="0" cy="144"/>
            </a:xfrm>
            <a:prstGeom prst="line">
              <a:avLst/>
            </a:prstGeom>
            <a:noFill/>
            <a:ln w="9525">
              <a:solidFill>
                <a:schemeClr val="tx1"/>
              </a:solidFill>
              <a:round/>
              <a:headEnd/>
              <a:tailEnd/>
            </a:ln>
            <a:effectLst/>
          </p:spPr>
          <p:txBody>
            <a:bodyPr/>
            <a:lstStyle/>
            <a:p>
              <a:endParaRPr lang="zh-CN" altLang="en-US"/>
            </a:p>
          </p:txBody>
        </p:sp>
        <p:sp>
          <p:nvSpPr>
            <p:cNvPr id="264233" name="Line 41"/>
            <p:cNvSpPr>
              <a:spLocks noChangeShapeType="1"/>
            </p:cNvSpPr>
            <p:nvPr/>
          </p:nvSpPr>
          <p:spPr bwMode="auto">
            <a:xfrm>
              <a:off x="720" y="2832"/>
              <a:ext cx="0" cy="144"/>
            </a:xfrm>
            <a:prstGeom prst="line">
              <a:avLst/>
            </a:prstGeom>
            <a:noFill/>
            <a:ln w="9525">
              <a:solidFill>
                <a:schemeClr val="tx1"/>
              </a:solidFill>
              <a:round/>
              <a:headEnd/>
              <a:tailEnd/>
            </a:ln>
            <a:effectLst/>
          </p:spPr>
          <p:txBody>
            <a:bodyPr/>
            <a:lstStyle/>
            <a:p>
              <a:endParaRPr lang="zh-CN" altLang="en-US"/>
            </a:p>
          </p:txBody>
        </p:sp>
        <p:sp>
          <p:nvSpPr>
            <p:cNvPr id="264234" name="Line 42"/>
            <p:cNvSpPr>
              <a:spLocks noChangeShapeType="1"/>
            </p:cNvSpPr>
            <p:nvPr/>
          </p:nvSpPr>
          <p:spPr bwMode="auto">
            <a:xfrm>
              <a:off x="768" y="2832"/>
              <a:ext cx="0" cy="144"/>
            </a:xfrm>
            <a:prstGeom prst="line">
              <a:avLst/>
            </a:prstGeom>
            <a:noFill/>
            <a:ln w="9525">
              <a:solidFill>
                <a:schemeClr val="tx1"/>
              </a:solidFill>
              <a:round/>
              <a:headEnd/>
              <a:tailEnd/>
            </a:ln>
            <a:effectLst/>
          </p:spPr>
          <p:txBody>
            <a:bodyPr/>
            <a:lstStyle/>
            <a:p>
              <a:endParaRPr lang="zh-CN" altLang="en-US"/>
            </a:p>
          </p:txBody>
        </p:sp>
        <p:sp>
          <p:nvSpPr>
            <p:cNvPr id="264235" name="Line 43"/>
            <p:cNvSpPr>
              <a:spLocks noChangeShapeType="1"/>
            </p:cNvSpPr>
            <p:nvPr/>
          </p:nvSpPr>
          <p:spPr bwMode="auto">
            <a:xfrm>
              <a:off x="816" y="2832"/>
              <a:ext cx="0" cy="144"/>
            </a:xfrm>
            <a:prstGeom prst="line">
              <a:avLst/>
            </a:prstGeom>
            <a:noFill/>
            <a:ln w="9525">
              <a:solidFill>
                <a:schemeClr val="tx1"/>
              </a:solidFill>
              <a:round/>
              <a:headEnd/>
              <a:tailEnd/>
            </a:ln>
            <a:effectLst/>
          </p:spPr>
          <p:txBody>
            <a:bodyPr/>
            <a:lstStyle/>
            <a:p>
              <a:endParaRPr lang="zh-CN" altLang="en-US"/>
            </a:p>
          </p:txBody>
        </p:sp>
      </p:grpSp>
      <p:grpSp>
        <p:nvGrpSpPr>
          <p:cNvPr id="5" name="Group 44"/>
          <p:cNvGrpSpPr>
            <a:grpSpLocks/>
          </p:cNvGrpSpPr>
          <p:nvPr/>
        </p:nvGrpSpPr>
        <p:grpSpPr bwMode="auto">
          <a:xfrm>
            <a:off x="4114800" y="4495800"/>
            <a:ext cx="304800" cy="228600"/>
            <a:chOff x="624" y="2832"/>
            <a:chExt cx="192" cy="144"/>
          </a:xfrm>
        </p:grpSpPr>
        <p:sp>
          <p:nvSpPr>
            <p:cNvPr id="264237" name="Line 45"/>
            <p:cNvSpPr>
              <a:spLocks noChangeShapeType="1"/>
            </p:cNvSpPr>
            <p:nvPr/>
          </p:nvSpPr>
          <p:spPr bwMode="auto">
            <a:xfrm>
              <a:off x="624" y="2832"/>
              <a:ext cx="0" cy="144"/>
            </a:xfrm>
            <a:prstGeom prst="line">
              <a:avLst/>
            </a:prstGeom>
            <a:noFill/>
            <a:ln w="9525">
              <a:solidFill>
                <a:schemeClr val="tx1"/>
              </a:solidFill>
              <a:round/>
              <a:headEnd/>
              <a:tailEnd/>
            </a:ln>
            <a:effectLst/>
          </p:spPr>
          <p:txBody>
            <a:bodyPr/>
            <a:lstStyle/>
            <a:p>
              <a:endParaRPr lang="zh-CN" altLang="en-US"/>
            </a:p>
          </p:txBody>
        </p:sp>
        <p:sp>
          <p:nvSpPr>
            <p:cNvPr id="264238" name="Line 46"/>
            <p:cNvSpPr>
              <a:spLocks noChangeShapeType="1"/>
            </p:cNvSpPr>
            <p:nvPr/>
          </p:nvSpPr>
          <p:spPr bwMode="auto">
            <a:xfrm>
              <a:off x="672" y="2832"/>
              <a:ext cx="0" cy="144"/>
            </a:xfrm>
            <a:prstGeom prst="line">
              <a:avLst/>
            </a:prstGeom>
            <a:noFill/>
            <a:ln w="9525">
              <a:solidFill>
                <a:schemeClr val="tx1"/>
              </a:solidFill>
              <a:round/>
              <a:headEnd/>
              <a:tailEnd/>
            </a:ln>
            <a:effectLst/>
          </p:spPr>
          <p:txBody>
            <a:bodyPr/>
            <a:lstStyle/>
            <a:p>
              <a:endParaRPr lang="zh-CN" altLang="en-US"/>
            </a:p>
          </p:txBody>
        </p:sp>
        <p:sp>
          <p:nvSpPr>
            <p:cNvPr id="264239" name="Line 47"/>
            <p:cNvSpPr>
              <a:spLocks noChangeShapeType="1"/>
            </p:cNvSpPr>
            <p:nvPr/>
          </p:nvSpPr>
          <p:spPr bwMode="auto">
            <a:xfrm>
              <a:off x="720" y="2832"/>
              <a:ext cx="0" cy="144"/>
            </a:xfrm>
            <a:prstGeom prst="line">
              <a:avLst/>
            </a:prstGeom>
            <a:noFill/>
            <a:ln w="9525">
              <a:solidFill>
                <a:schemeClr val="tx1"/>
              </a:solidFill>
              <a:round/>
              <a:headEnd/>
              <a:tailEnd/>
            </a:ln>
            <a:effectLst/>
          </p:spPr>
          <p:txBody>
            <a:bodyPr/>
            <a:lstStyle/>
            <a:p>
              <a:endParaRPr lang="zh-CN" altLang="en-US"/>
            </a:p>
          </p:txBody>
        </p:sp>
        <p:sp>
          <p:nvSpPr>
            <p:cNvPr id="264240" name="Line 48"/>
            <p:cNvSpPr>
              <a:spLocks noChangeShapeType="1"/>
            </p:cNvSpPr>
            <p:nvPr/>
          </p:nvSpPr>
          <p:spPr bwMode="auto">
            <a:xfrm>
              <a:off x="768" y="2832"/>
              <a:ext cx="0" cy="144"/>
            </a:xfrm>
            <a:prstGeom prst="line">
              <a:avLst/>
            </a:prstGeom>
            <a:noFill/>
            <a:ln w="9525">
              <a:solidFill>
                <a:schemeClr val="tx1"/>
              </a:solidFill>
              <a:round/>
              <a:headEnd/>
              <a:tailEnd/>
            </a:ln>
            <a:effectLst/>
          </p:spPr>
          <p:txBody>
            <a:bodyPr/>
            <a:lstStyle/>
            <a:p>
              <a:endParaRPr lang="zh-CN" altLang="en-US"/>
            </a:p>
          </p:txBody>
        </p:sp>
        <p:sp>
          <p:nvSpPr>
            <p:cNvPr id="264241" name="Line 49"/>
            <p:cNvSpPr>
              <a:spLocks noChangeShapeType="1"/>
            </p:cNvSpPr>
            <p:nvPr/>
          </p:nvSpPr>
          <p:spPr bwMode="auto">
            <a:xfrm>
              <a:off x="816" y="2832"/>
              <a:ext cx="0" cy="144"/>
            </a:xfrm>
            <a:prstGeom prst="line">
              <a:avLst/>
            </a:prstGeom>
            <a:noFill/>
            <a:ln w="9525">
              <a:solidFill>
                <a:schemeClr val="tx1"/>
              </a:solidFill>
              <a:round/>
              <a:headEnd/>
              <a:tailEnd/>
            </a:ln>
            <a:effectLst/>
          </p:spPr>
          <p:txBody>
            <a:bodyPr/>
            <a:lstStyle/>
            <a:p>
              <a:endParaRPr lang="zh-CN" altLang="en-US"/>
            </a:p>
          </p:txBody>
        </p:sp>
      </p:grpSp>
      <p:grpSp>
        <p:nvGrpSpPr>
          <p:cNvPr id="6" name="Group 50"/>
          <p:cNvGrpSpPr>
            <a:grpSpLocks/>
          </p:cNvGrpSpPr>
          <p:nvPr/>
        </p:nvGrpSpPr>
        <p:grpSpPr bwMode="auto">
          <a:xfrm>
            <a:off x="5105400" y="4495800"/>
            <a:ext cx="304800" cy="228600"/>
            <a:chOff x="624" y="2832"/>
            <a:chExt cx="192" cy="144"/>
          </a:xfrm>
        </p:grpSpPr>
        <p:sp>
          <p:nvSpPr>
            <p:cNvPr id="264243" name="Line 51"/>
            <p:cNvSpPr>
              <a:spLocks noChangeShapeType="1"/>
            </p:cNvSpPr>
            <p:nvPr/>
          </p:nvSpPr>
          <p:spPr bwMode="auto">
            <a:xfrm>
              <a:off x="624" y="2832"/>
              <a:ext cx="0" cy="144"/>
            </a:xfrm>
            <a:prstGeom prst="line">
              <a:avLst/>
            </a:prstGeom>
            <a:noFill/>
            <a:ln w="9525">
              <a:solidFill>
                <a:schemeClr val="tx1"/>
              </a:solidFill>
              <a:round/>
              <a:headEnd/>
              <a:tailEnd/>
            </a:ln>
            <a:effectLst/>
          </p:spPr>
          <p:txBody>
            <a:bodyPr/>
            <a:lstStyle/>
            <a:p>
              <a:endParaRPr lang="zh-CN" altLang="en-US"/>
            </a:p>
          </p:txBody>
        </p:sp>
        <p:sp>
          <p:nvSpPr>
            <p:cNvPr id="264244" name="Line 52"/>
            <p:cNvSpPr>
              <a:spLocks noChangeShapeType="1"/>
            </p:cNvSpPr>
            <p:nvPr/>
          </p:nvSpPr>
          <p:spPr bwMode="auto">
            <a:xfrm>
              <a:off x="672" y="2832"/>
              <a:ext cx="0" cy="144"/>
            </a:xfrm>
            <a:prstGeom prst="line">
              <a:avLst/>
            </a:prstGeom>
            <a:noFill/>
            <a:ln w="9525">
              <a:solidFill>
                <a:schemeClr val="tx1"/>
              </a:solidFill>
              <a:round/>
              <a:headEnd/>
              <a:tailEnd/>
            </a:ln>
            <a:effectLst/>
          </p:spPr>
          <p:txBody>
            <a:bodyPr/>
            <a:lstStyle/>
            <a:p>
              <a:endParaRPr lang="zh-CN" altLang="en-US"/>
            </a:p>
          </p:txBody>
        </p:sp>
        <p:sp>
          <p:nvSpPr>
            <p:cNvPr id="264245" name="Line 53"/>
            <p:cNvSpPr>
              <a:spLocks noChangeShapeType="1"/>
            </p:cNvSpPr>
            <p:nvPr/>
          </p:nvSpPr>
          <p:spPr bwMode="auto">
            <a:xfrm>
              <a:off x="720" y="2832"/>
              <a:ext cx="0" cy="144"/>
            </a:xfrm>
            <a:prstGeom prst="line">
              <a:avLst/>
            </a:prstGeom>
            <a:noFill/>
            <a:ln w="9525">
              <a:solidFill>
                <a:schemeClr val="tx1"/>
              </a:solidFill>
              <a:round/>
              <a:headEnd/>
              <a:tailEnd/>
            </a:ln>
            <a:effectLst/>
          </p:spPr>
          <p:txBody>
            <a:bodyPr/>
            <a:lstStyle/>
            <a:p>
              <a:endParaRPr lang="zh-CN" altLang="en-US"/>
            </a:p>
          </p:txBody>
        </p:sp>
        <p:sp>
          <p:nvSpPr>
            <p:cNvPr id="264246" name="Line 54"/>
            <p:cNvSpPr>
              <a:spLocks noChangeShapeType="1"/>
            </p:cNvSpPr>
            <p:nvPr/>
          </p:nvSpPr>
          <p:spPr bwMode="auto">
            <a:xfrm>
              <a:off x="768" y="2832"/>
              <a:ext cx="0" cy="144"/>
            </a:xfrm>
            <a:prstGeom prst="line">
              <a:avLst/>
            </a:prstGeom>
            <a:noFill/>
            <a:ln w="9525">
              <a:solidFill>
                <a:schemeClr val="tx1"/>
              </a:solidFill>
              <a:round/>
              <a:headEnd/>
              <a:tailEnd/>
            </a:ln>
            <a:effectLst/>
          </p:spPr>
          <p:txBody>
            <a:bodyPr/>
            <a:lstStyle/>
            <a:p>
              <a:endParaRPr lang="zh-CN" altLang="en-US"/>
            </a:p>
          </p:txBody>
        </p:sp>
        <p:sp>
          <p:nvSpPr>
            <p:cNvPr id="264247" name="Line 55"/>
            <p:cNvSpPr>
              <a:spLocks noChangeShapeType="1"/>
            </p:cNvSpPr>
            <p:nvPr/>
          </p:nvSpPr>
          <p:spPr bwMode="auto">
            <a:xfrm>
              <a:off x="816" y="2832"/>
              <a:ext cx="0" cy="144"/>
            </a:xfrm>
            <a:prstGeom prst="line">
              <a:avLst/>
            </a:prstGeom>
            <a:noFill/>
            <a:ln w="9525">
              <a:solidFill>
                <a:schemeClr val="tx1"/>
              </a:solidFill>
              <a:round/>
              <a:headEnd/>
              <a:tailEnd/>
            </a:ln>
            <a:effectLst/>
          </p:spPr>
          <p:txBody>
            <a:bodyPr/>
            <a:lstStyle/>
            <a:p>
              <a:endParaRPr lang="zh-CN" altLang="en-US"/>
            </a:p>
          </p:txBody>
        </p:sp>
      </p:grpSp>
      <p:grpSp>
        <p:nvGrpSpPr>
          <p:cNvPr id="7" name="Group 56"/>
          <p:cNvGrpSpPr>
            <a:grpSpLocks/>
          </p:cNvGrpSpPr>
          <p:nvPr/>
        </p:nvGrpSpPr>
        <p:grpSpPr bwMode="auto">
          <a:xfrm>
            <a:off x="6172200" y="4495800"/>
            <a:ext cx="304800" cy="228600"/>
            <a:chOff x="624" y="2832"/>
            <a:chExt cx="192" cy="144"/>
          </a:xfrm>
        </p:grpSpPr>
        <p:sp>
          <p:nvSpPr>
            <p:cNvPr id="264249" name="Line 57"/>
            <p:cNvSpPr>
              <a:spLocks noChangeShapeType="1"/>
            </p:cNvSpPr>
            <p:nvPr/>
          </p:nvSpPr>
          <p:spPr bwMode="auto">
            <a:xfrm>
              <a:off x="624" y="2832"/>
              <a:ext cx="0" cy="144"/>
            </a:xfrm>
            <a:prstGeom prst="line">
              <a:avLst/>
            </a:prstGeom>
            <a:noFill/>
            <a:ln w="9525">
              <a:solidFill>
                <a:schemeClr val="tx1"/>
              </a:solidFill>
              <a:round/>
              <a:headEnd/>
              <a:tailEnd/>
            </a:ln>
            <a:effectLst/>
          </p:spPr>
          <p:txBody>
            <a:bodyPr/>
            <a:lstStyle/>
            <a:p>
              <a:endParaRPr lang="zh-CN" altLang="en-US"/>
            </a:p>
          </p:txBody>
        </p:sp>
        <p:sp>
          <p:nvSpPr>
            <p:cNvPr id="264250" name="Line 58"/>
            <p:cNvSpPr>
              <a:spLocks noChangeShapeType="1"/>
            </p:cNvSpPr>
            <p:nvPr/>
          </p:nvSpPr>
          <p:spPr bwMode="auto">
            <a:xfrm>
              <a:off x="672" y="2832"/>
              <a:ext cx="0" cy="144"/>
            </a:xfrm>
            <a:prstGeom prst="line">
              <a:avLst/>
            </a:prstGeom>
            <a:noFill/>
            <a:ln w="9525">
              <a:solidFill>
                <a:schemeClr val="tx1"/>
              </a:solidFill>
              <a:round/>
              <a:headEnd/>
              <a:tailEnd/>
            </a:ln>
            <a:effectLst/>
          </p:spPr>
          <p:txBody>
            <a:bodyPr/>
            <a:lstStyle/>
            <a:p>
              <a:endParaRPr lang="zh-CN" altLang="en-US"/>
            </a:p>
          </p:txBody>
        </p:sp>
        <p:sp>
          <p:nvSpPr>
            <p:cNvPr id="264251" name="Line 59"/>
            <p:cNvSpPr>
              <a:spLocks noChangeShapeType="1"/>
            </p:cNvSpPr>
            <p:nvPr/>
          </p:nvSpPr>
          <p:spPr bwMode="auto">
            <a:xfrm>
              <a:off x="720" y="2832"/>
              <a:ext cx="0" cy="144"/>
            </a:xfrm>
            <a:prstGeom prst="line">
              <a:avLst/>
            </a:prstGeom>
            <a:noFill/>
            <a:ln w="9525">
              <a:solidFill>
                <a:schemeClr val="tx1"/>
              </a:solidFill>
              <a:round/>
              <a:headEnd/>
              <a:tailEnd/>
            </a:ln>
            <a:effectLst/>
          </p:spPr>
          <p:txBody>
            <a:bodyPr/>
            <a:lstStyle/>
            <a:p>
              <a:endParaRPr lang="zh-CN" altLang="en-US"/>
            </a:p>
          </p:txBody>
        </p:sp>
        <p:sp>
          <p:nvSpPr>
            <p:cNvPr id="264252" name="Line 60"/>
            <p:cNvSpPr>
              <a:spLocks noChangeShapeType="1"/>
            </p:cNvSpPr>
            <p:nvPr/>
          </p:nvSpPr>
          <p:spPr bwMode="auto">
            <a:xfrm>
              <a:off x="768" y="2832"/>
              <a:ext cx="0" cy="144"/>
            </a:xfrm>
            <a:prstGeom prst="line">
              <a:avLst/>
            </a:prstGeom>
            <a:noFill/>
            <a:ln w="9525">
              <a:solidFill>
                <a:schemeClr val="tx1"/>
              </a:solidFill>
              <a:round/>
              <a:headEnd/>
              <a:tailEnd/>
            </a:ln>
            <a:effectLst/>
          </p:spPr>
          <p:txBody>
            <a:bodyPr/>
            <a:lstStyle/>
            <a:p>
              <a:endParaRPr lang="zh-CN" altLang="en-US"/>
            </a:p>
          </p:txBody>
        </p:sp>
        <p:sp>
          <p:nvSpPr>
            <p:cNvPr id="264253" name="Line 61"/>
            <p:cNvSpPr>
              <a:spLocks noChangeShapeType="1"/>
            </p:cNvSpPr>
            <p:nvPr/>
          </p:nvSpPr>
          <p:spPr bwMode="auto">
            <a:xfrm>
              <a:off x="816" y="2832"/>
              <a:ext cx="0" cy="144"/>
            </a:xfrm>
            <a:prstGeom prst="line">
              <a:avLst/>
            </a:prstGeom>
            <a:noFill/>
            <a:ln w="9525">
              <a:solidFill>
                <a:schemeClr val="tx1"/>
              </a:solidFill>
              <a:round/>
              <a:headEnd/>
              <a:tailEnd/>
            </a:ln>
            <a:effectLst/>
          </p:spPr>
          <p:txBody>
            <a:bodyPr/>
            <a:lstStyle/>
            <a:p>
              <a:endParaRPr lang="zh-CN" altLang="en-US"/>
            </a:p>
          </p:txBody>
        </p:sp>
      </p:grpSp>
      <p:grpSp>
        <p:nvGrpSpPr>
          <p:cNvPr id="8" name="Group 62"/>
          <p:cNvGrpSpPr>
            <a:grpSpLocks/>
          </p:cNvGrpSpPr>
          <p:nvPr/>
        </p:nvGrpSpPr>
        <p:grpSpPr bwMode="auto">
          <a:xfrm>
            <a:off x="7162800" y="4495800"/>
            <a:ext cx="304800" cy="228600"/>
            <a:chOff x="624" y="2832"/>
            <a:chExt cx="192" cy="144"/>
          </a:xfrm>
        </p:grpSpPr>
        <p:sp>
          <p:nvSpPr>
            <p:cNvPr id="264255" name="Line 63"/>
            <p:cNvSpPr>
              <a:spLocks noChangeShapeType="1"/>
            </p:cNvSpPr>
            <p:nvPr/>
          </p:nvSpPr>
          <p:spPr bwMode="auto">
            <a:xfrm>
              <a:off x="624" y="2832"/>
              <a:ext cx="0" cy="144"/>
            </a:xfrm>
            <a:prstGeom prst="line">
              <a:avLst/>
            </a:prstGeom>
            <a:noFill/>
            <a:ln w="9525">
              <a:solidFill>
                <a:schemeClr val="tx1"/>
              </a:solidFill>
              <a:round/>
              <a:headEnd/>
              <a:tailEnd/>
            </a:ln>
            <a:effectLst/>
          </p:spPr>
          <p:txBody>
            <a:bodyPr/>
            <a:lstStyle/>
            <a:p>
              <a:endParaRPr lang="zh-CN" altLang="en-US"/>
            </a:p>
          </p:txBody>
        </p:sp>
        <p:sp>
          <p:nvSpPr>
            <p:cNvPr id="264256" name="Line 64"/>
            <p:cNvSpPr>
              <a:spLocks noChangeShapeType="1"/>
            </p:cNvSpPr>
            <p:nvPr/>
          </p:nvSpPr>
          <p:spPr bwMode="auto">
            <a:xfrm>
              <a:off x="672" y="2832"/>
              <a:ext cx="0" cy="144"/>
            </a:xfrm>
            <a:prstGeom prst="line">
              <a:avLst/>
            </a:prstGeom>
            <a:noFill/>
            <a:ln w="9525">
              <a:solidFill>
                <a:schemeClr val="tx1"/>
              </a:solidFill>
              <a:round/>
              <a:headEnd/>
              <a:tailEnd/>
            </a:ln>
            <a:effectLst/>
          </p:spPr>
          <p:txBody>
            <a:bodyPr/>
            <a:lstStyle/>
            <a:p>
              <a:endParaRPr lang="zh-CN" altLang="en-US"/>
            </a:p>
          </p:txBody>
        </p:sp>
        <p:sp>
          <p:nvSpPr>
            <p:cNvPr id="264257" name="Line 65"/>
            <p:cNvSpPr>
              <a:spLocks noChangeShapeType="1"/>
            </p:cNvSpPr>
            <p:nvPr/>
          </p:nvSpPr>
          <p:spPr bwMode="auto">
            <a:xfrm>
              <a:off x="720" y="2832"/>
              <a:ext cx="0" cy="144"/>
            </a:xfrm>
            <a:prstGeom prst="line">
              <a:avLst/>
            </a:prstGeom>
            <a:noFill/>
            <a:ln w="9525">
              <a:solidFill>
                <a:schemeClr val="tx1"/>
              </a:solidFill>
              <a:round/>
              <a:headEnd/>
              <a:tailEnd/>
            </a:ln>
            <a:effectLst/>
          </p:spPr>
          <p:txBody>
            <a:bodyPr/>
            <a:lstStyle/>
            <a:p>
              <a:endParaRPr lang="zh-CN" altLang="en-US"/>
            </a:p>
          </p:txBody>
        </p:sp>
        <p:sp>
          <p:nvSpPr>
            <p:cNvPr id="264258" name="Line 66"/>
            <p:cNvSpPr>
              <a:spLocks noChangeShapeType="1"/>
            </p:cNvSpPr>
            <p:nvPr/>
          </p:nvSpPr>
          <p:spPr bwMode="auto">
            <a:xfrm>
              <a:off x="768" y="2832"/>
              <a:ext cx="0" cy="144"/>
            </a:xfrm>
            <a:prstGeom prst="line">
              <a:avLst/>
            </a:prstGeom>
            <a:noFill/>
            <a:ln w="9525">
              <a:solidFill>
                <a:schemeClr val="tx1"/>
              </a:solidFill>
              <a:round/>
              <a:headEnd/>
              <a:tailEnd/>
            </a:ln>
            <a:effectLst/>
          </p:spPr>
          <p:txBody>
            <a:bodyPr/>
            <a:lstStyle/>
            <a:p>
              <a:endParaRPr lang="zh-CN" altLang="en-US"/>
            </a:p>
          </p:txBody>
        </p:sp>
        <p:sp>
          <p:nvSpPr>
            <p:cNvPr id="264259" name="Line 67"/>
            <p:cNvSpPr>
              <a:spLocks noChangeShapeType="1"/>
            </p:cNvSpPr>
            <p:nvPr/>
          </p:nvSpPr>
          <p:spPr bwMode="auto">
            <a:xfrm>
              <a:off x="816" y="2832"/>
              <a:ext cx="0" cy="144"/>
            </a:xfrm>
            <a:prstGeom prst="line">
              <a:avLst/>
            </a:prstGeom>
            <a:noFill/>
            <a:ln w="9525">
              <a:solidFill>
                <a:schemeClr val="tx1"/>
              </a:solidFill>
              <a:round/>
              <a:headEnd/>
              <a:tailEnd/>
            </a:ln>
            <a:effectLst/>
          </p:spPr>
          <p:txBody>
            <a:bodyPr/>
            <a:lstStyle/>
            <a:p>
              <a:endParaRPr lang="zh-CN" altLang="en-US"/>
            </a:p>
          </p:txBody>
        </p:sp>
      </p:grpSp>
      <p:grpSp>
        <p:nvGrpSpPr>
          <p:cNvPr id="9" name="Group 68"/>
          <p:cNvGrpSpPr>
            <a:grpSpLocks/>
          </p:cNvGrpSpPr>
          <p:nvPr/>
        </p:nvGrpSpPr>
        <p:grpSpPr bwMode="auto">
          <a:xfrm>
            <a:off x="8153400" y="4495800"/>
            <a:ext cx="304800" cy="228600"/>
            <a:chOff x="624" y="2832"/>
            <a:chExt cx="192" cy="144"/>
          </a:xfrm>
        </p:grpSpPr>
        <p:sp>
          <p:nvSpPr>
            <p:cNvPr id="264261" name="Line 69"/>
            <p:cNvSpPr>
              <a:spLocks noChangeShapeType="1"/>
            </p:cNvSpPr>
            <p:nvPr/>
          </p:nvSpPr>
          <p:spPr bwMode="auto">
            <a:xfrm>
              <a:off x="624" y="2832"/>
              <a:ext cx="0" cy="144"/>
            </a:xfrm>
            <a:prstGeom prst="line">
              <a:avLst/>
            </a:prstGeom>
            <a:noFill/>
            <a:ln w="9525">
              <a:solidFill>
                <a:schemeClr val="tx1"/>
              </a:solidFill>
              <a:round/>
              <a:headEnd/>
              <a:tailEnd/>
            </a:ln>
            <a:effectLst/>
          </p:spPr>
          <p:txBody>
            <a:bodyPr/>
            <a:lstStyle/>
            <a:p>
              <a:endParaRPr lang="zh-CN" altLang="en-US"/>
            </a:p>
          </p:txBody>
        </p:sp>
        <p:sp>
          <p:nvSpPr>
            <p:cNvPr id="264262" name="Line 70"/>
            <p:cNvSpPr>
              <a:spLocks noChangeShapeType="1"/>
            </p:cNvSpPr>
            <p:nvPr/>
          </p:nvSpPr>
          <p:spPr bwMode="auto">
            <a:xfrm>
              <a:off x="672" y="2832"/>
              <a:ext cx="0" cy="144"/>
            </a:xfrm>
            <a:prstGeom prst="line">
              <a:avLst/>
            </a:prstGeom>
            <a:noFill/>
            <a:ln w="9525">
              <a:solidFill>
                <a:schemeClr val="tx1"/>
              </a:solidFill>
              <a:round/>
              <a:headEnd/>
              <a:tailEnd/>
            </a:ln>
            <a:effectLst/>
          </p:spPr>
          <p:txBody>
            <a:bodyPr/>
            <a:lstStyle/>
            <a:p>
              <a:endParaRPr lang="zh-CN" altLang="en-US"/>
            </a:p>
          </p:txBody>
        </p:sp>
        <p:sp>
          <p:nvSpPr>
            <p:cNvPr id="264263" name="Line 71"/>
            <p:cNvSpPr>
              <a:spLocks noChangeShapeType="1"/>
            </p:cNvSpPr>
            <p:nvPr/>
          </p:nvSpPr>
          <p:spPr bwMode="auto">
            <a:xfrm>
              <a:off x="720" y="2832"/>
              <a:ext cx="0" cy="144"/>
            </a:xfrm>
            <a:prstGeom prst="line">
              <a:avLst/>
            </a:prstGeom>
            <a:noFill/>
            <a:ln w="9525">
              <a:solidFill>
                <a:schemeClr val="tx1"/>
              </a:solidFill>
              <a:round/>
              <a:headEnd/>
              <a:tailEnd/>
            </a:ln>
            <a:effectLst/>
          </p:spPr>
          <p:txBody>
            <a:bodyPr/>
            <a:lstStyle/>
            <a:p>
              <a:endParaRPr lang="zh-CN" altLang="en-US"/>
            </a:p>
          </p:txBody>
        </p:sp>
        <p:sp>
          <p:nvSpPr>
            <p:cNvPr id="264264" name="Line 72"/>
            <p:cNvSpPr>
              <a:spLocks noChangeShapeType="1"/>
            </p:cNvSpPr>
            <p:nvPr/>
          </p:nvSpPr>
          <p:spPr bwMode="auto">
            <a:xfrm>
              <a:off x="768" y="2832"/>
              <a:ext cx="0" cy="144"/>
            </a:xfrm>
            <a:prstGeom prst="line">
              <a:avLst/>
            </a:prstGeom>
            <a:noFill/>
            <a:ln w="9525">
              <a:solidFill>
                <a:schemeClr val="tx1"/>
              </a:solidFill>
              <a:round/>
              <a:headEnd/>
              <a:tailEnd/>
            </a:ln>
            <a:effectLst/>
          </p:spPr>
          <p:txBody>
            <a:bodyPr/>
            <a:lstStyle/>
            <a:p>
              <a:endParaRPr lang="zh-CN" altLang="en-US"/>
            </a:p>
          </p:txBody>
        </p:sp>
        <p:sp>
          <p:nvSpPr>
            <p:cNvPr id="264265" name="Line 73"/>
            <p:cNvSpPr>
              <a:spLocks noChangeShapeType="1"/>
            </p:cNvSpPr>
            <p:nvPr/>
          </p:nvSpPr>
          <p:spPr bwMode="auto">
            <a:xfrm>
              <a:off x="816" y="2832"/>
              <a:ext cx="0" cy="144"/>
            </a:xfrm>
            <a:prstGeom prst="line">
              <a:avLst/>
            </a:prstGeom>
            <a:noFill/>
            <a:ln w="9525">
              <a:solidFill>
                <a:schemeClr val="tx1"/>
              </a:solidFill>
              <a:round/>
              <a:headEnd/>
              <a:tailEnd/>
            </a:ln>
            <a:effectLst/>
          </p:spPr>
          <p:txBody>
            <a:bodyPr/>
            <a:lstStyle/>
            <a:p>
              <a:endParaRPr lang="zh-CN" altLang="en-US"/>
            </a:p>
          </p:txBody>
        </p:sp>
      </p:grpSp>
      <p:grpSp>
        <p:nvGrpSpPr>
          <p:cNvPr id="10" name="Group 74"/>
          <p:cNvGrpSpPr>
            <a:grpSpLocks/>
          </p:cNvGrpSpPr>
          <p:nvPr/>
        </p:nvGrpSpPr>
        <p:grpSpPr bwMode="auto">
          <a:xfrm>
            <a:off x="990600" y="5105400"/>
            <a:ext cx="228600" cy="228600"/>
            <a:chOff x="624" y="2832"/>
            <a:chExt cx="144" cy="144"/>
          </a:xfrm>
        </p:grpSpPr>
        <p:sp>
          <p:nvSpPr>
            <p:cNvPr id="264267" name="Line 75"/>
            <p:cNvSpPr>
              <a:spLocks noChangeShapeType="1"/>
            </p:cNvSpPr>
            <p:nvPr/>
          </p:nvSpPr>
          <p:spPr bwMode="auto">
            <a:xfrm>
              <a:off x="624" y="2832"/>
              <a:ext cx="0" cy="144"/>
            </a:xfrm>
            <a:prstGeom prst="line">
              <a:avLst/>
            </a:prstGeom>
            <a:noFill/>
            <a:ln w="9525">
              <a:solidFill>
                <a:schemeClr val="tx1"/>
              </a:solidFill>
              <a:round/>
              <a:headEnd/>
              <a:tailEnd/>
            </a:ln>
            <a:effectLst/>
          </p:spPr>
          <p:txBody>
            <a:bodyPr/>
            <a:lstStyle/>
            <a:p>
              <a:endParaRPr lang="zh-CN" altLang="en-US"/>
            </a:p>
          </p:txBody>
        </p:sp>
        <p:sp>
          <p:nvSpPr>
            <p:cNvPr id="264268" name="Line 76"/>
            <p:cNvSpPr>
              <a:spLocks noChangeShapeType="1"/>
            </p:cNvSpPr>
            <p:nvPr/>
          </p:nvSpPr>
          <p:spPr bwMode="auto">
            <a:xfrm>
              <a:off x="672" y="2832"/>
              <a:ext cx="0" cy="144"/>
            </a:xfrm>
            <a:prstGeom prst="line">
              <a:avLst/>
            </a:prstGeom>
            <a:noFill/>
            <a:ln w="9525">
              <a:solidFill>
                <a:schemeClr val="tx1"/>
              </a:solidFill>
              <a:round/>
              <a:headEnd/>
              <a:tailEnd/>
            </a:ln>
            <a:effectLst/>
          </p:spPr>
          <p:txBody>
            <a:bodyPr/>
            <a:lstStyle/>
            <a:p>
              <a:endParaRPr lang="zh-CN" altLang="en-US"/>
            </a:p>
          </p:txBody>
        </p:sp>
        <p:sp>
          <p:nvSpPr>
            <p:cNvPr id="264269" name="Line 77"/>
            <p:cNvSpPr>
              <a:spLocks noChangeShapeType="1"/>
            </p:cNvSpPr>
            <p:nvPr/>
          </p:nvSpPr>
          <p:spPr bwMode="auto">
            <a:xfrm>
              <a:off x="720" y="2832"/>
              <a:ext cx="0" cy="144"/>
            </a:xfrm>
            <a:prstGeom prst="line">
              <a:avLst/>
            </a:prstGeom>
            <a:noFill/>
            <a:ln w="9525">
              <a:solidFill>
                <a:schemeClr val="tx1"/>
              </a:solidFill>
              <a:round/>
              <a:headEnd/>
              <a:tailEnd/>
            </a:ln>
            <a:effectLst/>
          </p:spPr>
          <p:txBody>
            <a:bodyPr/>
            <a:lstStyle/>
            <a:p>
              <a:endParaRPr lang="zh-CN" altLang="en-US"/>
            </a:p>
          </p:txBody>
        </p:sp>
        <p:sp>
          <p:nvSpPr>
            <p:cNvPr id="264270" name="Line 78"/>
            <p:cNvSpPr>
              <a:spLocks noChangeShapeType="1"/>
            </p:cNvSpPr>
            <p:nvPr/>
          </p:nvSpPr>
          <p:spPr bwMode="auto">
            <a:xfrm>
              <a:off x="768" y="2832"/>
              <a:ext cx="0" cy="144"/>
            </a:xfrm>
            <a:prstGeom prst="line">
              <a:avLst/>
            </a:prstGeom>
            <a:noFill/>
            <a:ln w="9525">
              <a:solidFill>
                <a:schemeClr val="tx1"/>
              </a:solidFill>
              <a:round/>
              <a:headEnd/>
              <a:tailEnd/>
            </a:ln>
            <a:effectLst/>
          </p:spPr>
          <p:txBody>
            <a:bodyPr/>
            <a:lstStyle/>
            <a:p>
              <a:endParaRPr lang="zh-CN" altLang="en-US"/>
            </a:p>
          </p:txBody>
        </p:sp>
      </p:grpSp>
      <p:grpSp>
        <p:nvGrpSpPr>
          <p:cNvPr id="11" name="Group 79"/>
          <p:cNvGrpSpPr>
            <a:grpSpLocks/>
          </p:cNvGrpSpPr>
          <p:nvPr/>
        </p:nvGrpSpPr>
        <p:grpSpPr bwMode="auto">
          <a:xfrm>
            <a:off x="2057400" y="5105400"/>
            <a:ext cx="228600" cy="228600"/>
            <a:chOff x="624" y="2832"/>
            <a:chExt cx="144" cy="144"/>
          </a:xfrm>
        </p:grpSpPr>
        <p:sp>
          <p:nvSpPr>
            <p:cNvPr id="264272" name="Line 80"/>
            <p:cNvSpPr>
              <a:spLocks noChangeShapeType="1"/>
            </p:cNvSpPr>
            <p:nvPr/>
          </p:nvSpPr>
          <p:spPr bwMode="auto">
            <a:xfrm>
              <a:off x="624" y="2832"/>
              <a:ext cx="0" cy="144"/>
            </a:xfrm>
            <a:prstGeom prst="line">
              <a:avLst/>
            </a:prstGeom>
            <a:noFill/>
            <a:ln w="9525">
              <a:solidFill>
                <a:schemeClr val="tx1"/>
              </a:solidFill>
              <a:round/>
              <a:headEnd/>
              <a:tailEnd/>
            </a:ln>
            <a:effectLst/>
          </p:spPr>
          <p:txBody>
            <a:bodyPr/>
            <a:lstStyle/>
            <a:p>
              <a:endParaRPr lang="zh-CN" altLang="en-US"/>
            </a:p>
          </p:txBody>
        </p:sp>
        <p:sp>
          <p:nvSpPr>
            <p:cNvPr id="264273" name="Line 81"/>
            <p:cNvSpPr>
              <a:spLocks noChangeShapeType="1"/>
            </p:cNvSpPr>
            <p:nvPr/>
          </p:nvSpPr>
          <p:spPr bwMode="auto">
            <a:xfrm>
              <a:off x="672" y="2832"/>
              <a:ext cx="0" cy="144"/>
            </a:xfrm>
            <a:prstGeom prst="line">
              <a:avLst/>
            </a:prstGeom>
            <a:noFill/>
            <a:ln w="9525">
              <a:solidFill>
                <a:schemeClr val="tx1"/>
              </a:solidFill>
              <a:round/>
              <a:headEnd/>
              <a:tailEnd/>
            </a:ln>
            <a:effectLst/>
          </p:spPr>
          <p:txBody>
            <a:bodyPr/>
            <a:lstStyle/>
            <a:p>
              <a:endParaRPr lang="zh-CN" altLang="en-US"/>
            </a:p>
          </p:txBody>
        </p:sp>
        <p:sp>
          <p:nvSpPr>
            <p:cNvPr id="264274" name="Line 82"/>
            <p:cNvSpPr>
              <a:spLocks noChangeShapeType="1"/>
            </p:cNvSpPr>
            <p:nvPr/>
          </p:nvSpPr>
          <p:spPr bwMode="auto">
            <a:xfrm>
              <a:off x="720" y="2832"/>
              <a:ext cx="0" cy="144"/>
            </a:xfrm>
            <a:prstGeom prst="line">
              <a:avLst/>
            </a:prstGeom>
            <a:noFill/>
            <a:ln w="9525">
              <a:solidFill>
                <a:schemeClr val="tx1"/>
              </a:solidFill>
              <a:round/>
              <a:headEnd/>
              <a:tailEnd/>
            </a:ln>
            <a:effectLst/>
          </p:spPr>
          <p:txBody>
            <a:bodyPr/>
            <a:lstStyle/>
            <a:p>
              <a:endParaRPr lang="zh-CN" altLang="en-US"/>
            </a:p>
          </p:txBody>
        </p:sp>
        <p:sp>
          <p:nvSpPr>
            <p:cNvPr id="264275" name="Line 83"/>
            <p:cNvSpPr>
              <a:spLocks noChangeShapeType="1"/>
            </p:cNvSpPr>
            <p:nvPr/>
          </p:nvSpPr>
          <p:spPr bwMode="auto">
            <a:xfrm>
              <a:off x="768" y="2832"/>
              <a:ext cx="0" cy="144"/>
            </a:xfrm>
            <a:prstGeom prst="line">
              <a:avLst/>
            </a:prstGeom>
            <a:noFill/>
            <a:ln w="9525">
              <a:solidFill>
                <a:schemeClr val="tx1"/>
              </a:solidFill>
              <a:round/>
              <a:headEnd/>
              <a:tailEnd/>
            </a:ln>
            <a:effectLst/>
          </p:spPr>
          <p:txBody>
            <a:bodyPr/>
            <a:lstStyle/>
            <a:p>
              <a:endParaRPr lang="zh-CN" altLang="en-US"/>
            </a:p>
          </p:txBody>
        </p:sp>
      </p:grpSp>
      <p:grpSp>
        <p:nvGrpSpPr>
          <p:cNvPr id="12" name="Group 84"/>
          <p:cNvGrpSpPr>
            <a:grpSpLocks/>
          </p:cNvGrpSpPr>
          <p:nvPr/>
        </p:nvGrpSpPr>
        <p:grpSpPr bwMode="auto">
          <a:xfrm>
            <a:off x="3200400" y="5105400"/>
            <a:ext cx="228600" cy="228600"/>
            <a:chOff x="624" y="2832"/>
            <a:chExt cx="144" cy="144"/>
          </a:xfrm>
        </p:grpSpPr>
        <p:sp>
          <p:nvSpPr>
            <p:cNvPr id="264277" name="Line 85"/>
            <p:cNvSpPr>
              <a:spLocks noChangeShapeType="1"/>
            </p:cNvSpPr>
            <p:nvPr/>
          </p:nvSpPr>
          <p:spPr bwMode="auto">
            <a:xfrm>
              <a:off x="624" y="2832"/>
              <a:ext cx="0" cy="144"/>
            </a:xfrm>
            <a:prstGeom prst="line">
              <a:avLst/>
            </a:prstGeom>
            <a:noFill/>
            <a:ln w="9525">
              <a:solidFill>
                <a:schemeClr val="tx1"/>
              </a:solidFill>
              <a:round/>
              <a:headEnd/>
              <a:tailEnd/>
            </a:ln>
            <a:effectLst/>
          </p:spPr>
          <p:txBody>
            <a:bodyPr/>
            <a:lstStyle/>
            <a:p>
              <a:endParaRPr lang="zh-CN" altLang="en-US"/>
            </a:p>
          </p:txBody>
        </p:sp>
        <p:sp>
          <p:nvSpPr>
            <p:cNvPr id="264278" name="Line 86"/>
            <p:cNvSpPr>
              <a:spLocks noChangeShapeType="1"/>
            </p:cNvSpPr>
            <p:nvPr/>
          </p:nvSpPr>
          <p:spPr bwMode="auto">
            <a:xfrm>
              <a:off x="672" y="2832"/>
              <a:ext cx="0" cy="144"/>
            </a:xfrm>
            <a:prstGeom prst="line">
              <a:avLst/>
            </a:prstGeom>
            <a:noFill/>
            <a:ln w="9525">
              <a:solidFill>
                <a:schemeClr val="tx1"/>
              </a:solidFill>
              <a:round/>
              <a:headEnd/>
              <a:tailEnd/>
            </a:ln>
            <a:effectLst/>
          </p:spPr>
          <p:txBody>
            <a:bodyPr/>
            <a:lstStyle/>
            <a:p>
              <a:endParaRPr lang="zh-CN" altLang="en-US"/>
            </a:p>
          </p:txBody>
        </p:sp>
        <p:sp>
          <p:nvSpPr>
            <p:cNvPr id="264279" name="Line 87"/>
            <p:cNvSpPr>
              <a:spLocks noChangeShapeType="1"/>
            </p:cNvSpPr>
            <p:nvPr/>
          </p:nvSpPr>
          <p:spPr bwMode="auto">
            <a:xfrm>
              <a:off x="720" y="2832"/>
              <a:ext cx="0" cy="144"/>
            </a:xfrm>
            <a:prstGeom prst="line">
              <a:avLst/>
            </a:prstGeom>
            <a:noFill/>
            <a:ln w="9525">
              <a:solidFill>
                <a:schemeClr val="tx1"/>
              </a:solidFill>
              <a:round/>
              <a:headEnd/>
              <a:tailEnd/>
            </a:ln>
            <a:effectLst/>
          </p:spPr>
          <p:txBody>
            <a:bodyPr/>
            <a:lstStyle/>
            <a:p>
              <a:endParaRPr lang="zh-CN" altLang="en-US"/>
            </a:p>
          </p:txBody>
        </p:sp>
        <p:sp>
          <p:nvSpPr>
            <p:cNvPr id="264280" name="Line 88"/>
            <p:cNvSpPr>
              <a:spLocks noChangeShapeType="1"/>
            </p:cNvSpPr>
            <p:nvPr/>
          </p:nvSpPr>
          <p:spPr bwMode="auto">
            <a:xfrm>
              <a:off x="768" y="2832"/>
              <a:ext cx="0" cy="144"/>
            </a:xfrm>
            <a:prstGeom prst="line">
              <a:avLst/>
            </a:prstGeom>
            <a:noFill/>
            <a:ln w="9525">
              <a:solidFill>
                <a:schemeClr val="tx1"/>
              </a:solidFill>
              <a:round/>
              <a:headEnd/>
              <a:tailEnd/>
            </a:ln>
            <a:effectLst/>
          </p:spPr>
          <p:txBody>
            <a:bodyPr/>
            <a:lstStyle/>
            <a:p>
              <a:endParaRPr lang="zh-CN" altLang="en-US"/>
            </a:p>
          </p:txBody>
        </p:sp>
      </p:grpSp>
      <p:grpSp>
        <p:nvGrpSpPr>
          <p:cNvPr id="13" name="Group 89"/>
          <p:cNvGrpSpPr>
            <a:grpSpLocks/>
          </p:cNvGrpSpPr>
          <p:nvPr/>
        </p:nvGrpSpPr>
        <p:grpSpPr bwMode="auto">
          <a:xfrm>
            <a:off x="4191000" y="5105400"/>
            <a:ext cx="228600" cy="228600"/>
            <a:chOff x="624" y="2832"/>
            <a:chExt cx="144" cy="144"/>
          </a:xfrm>
        </p:grpSpPr>
        <p:sp>
          <p:nvSpPr>
            <p:cNvPr id="264282" name="Line 90"/>
            <p:cNvSpPr>
              <a:spLocks noChangeShapeType="1"/>
            </p:cNvSpPr>
            <p:nvPr/>
          </p:nvSpPr>
          <p:spPr bwMode="auto">
            <a:xfrm>
              <a:off x="624" y="2832"/>
              <a:ext cx="0" cy="144"/>
            </a:xfrm>
            <a:prstGeom prst="line">
              <a:avLst/>
            </a:prstGeom>
            <a:noFill/>
            <a:ln w="9525">
              <a:solidFill>
                <a:schemeClr val="tx1"/>
              </a:solidFill>
              <a:round/>
              <a:headEnd/>
              <a:tailEnd/>
            </a:ln>
            <a:effectLst/>
          </p:spPr>
          <p:txBody>
            <a:bodyPr/>
            <a:lstStyle/>
            <a:p>
              <a:endParaRPr lang="zh-CN" altLang="en-US"/>
            </a:p>
          </p:txBody>
        </p:sp>
        <p:sp>
          <p:nvSpPr>
            <p:cNvPr id="264283" name="Line 91"/>
            <p:cNvSpPr>
              <a:spLocks noChangeShapeType="1"/>
            </p:cNvSpPr>
            <p:nvPr/>
          </p:nvSpPr>
          <p:spPr bwMode="auto">
            <a:xfrm>
              <a:off x="672" y="2832"/>
              <a:ext cx="0" cy="144"/>
            </a:xfrm>
            <a:prstGeom prst="line">
              <a:avLst/>
            </a:prstGeom>
            <a:noFill/>
            <a:ln w="9525">
              <a:solidFill>
                <a:schemeClr val="tx1"/>
              </a:solidFill>
              <a:round/>
              <a:headEnd/>
              <a:tailEnd/>
            </a:ln>
            <a:effectLst/>
          </p:spPr>
          <p:txBody>
            <a:bodyPr/>
            <a:lstStyle/>
            <a:p>
              <a:endParaRPr lang="zh-CN" altLang="en-US"/>
            </a:p>
          </p:txBody>
        </p:sp>
        <p:sp>
          <p:nvSpPr>
            <p:cNvPr id="264284" name="Line 92"/>
            <p:cNvSpPr>
              <a:spLocks noChangeShapeType="1"/>
            </p:cNvSpPr>
            <p:nvPr/>
          </p:nvSpPr>
          <p:spPr bwMode="auto">
            <a:xfrm>
              <a:off x="720" y="2832"/>
              <a:ext cx="0" cy="144"/>
            </a:xfrm>
            <a:prstGeom prst="line">
              <a:avLst/>
            </a:prstGeom>
            <a:noFill/>
            <a:ln w="9525">
              <a:solidFill>
                <a:schemeClr val="tx1"/>
              </a:solidFill>
              <a:round/>
              <a:headEnd/>
              <a:tailEnd/>
            </a:ln>
            <a:effectLst/>
          </p:spPr>
          <p:txBody>
            <a:bodyPr/>
            <a:lstStyle/>
            <a:p>
              <a:endParaRPr lang="zh-CN" altLang="en-US"/>
            </a:p>
          </p:txBody>
        </p:sp>
        <p:sp>
          <p:nvSpPr>
            <p:cNvPr id="264285" name="Line 93"/>
            <p:cNvSpPr>
              <a:spLocks noChangeShapeType="1"/>
            </p:cNvSpPr>
            <p:nvPr/>
          </p:nvSpPr>
          <p:spPr bwMode="auto">
            <a:xfrm>
              <a:off x="768" y="2832"/>
              <a:ext cx="0" cy="144"/>
            </a:xfrm>
            <a:prstGeom prst="line">
              <a:avLst/>
            </a:prstGeom>
            <a:noFill/>
            <a:ln w="9525">
              <a:solidFill>
                <a:schemeClr val="tx1"/>
              </a:solidFill>
              <a:round/>
              <a:headEnd/>
              <a:tailEnd/>
            </a:ln>
            <a:effectLst/>
          </p:spPr>
          <p:txBody>
            <a:bodyPr/>
            <a:lstStyle/>
            <a:p>
              <a:endParaRPr lang="zh-CN" altLang="en-US"/>
            </a:p>
          </p:txBody>
        </p:sp>
      </p:grpSp>
      <p:grpSp>
        <p:nvGrpSpPr>
          <p:cNvPr id="14" name="Group 94"/>
          <p:cNvGrpSpPr>
            <a:grpSpLocks/>
          </p:cNvGrpSpPr>
          <p:nvPr/>
        </p:nvGrpSpPr>
        <p:grpSpPr bwMode="auto">
          <a:xfrm>
            <a:off x="5181600" y="5105400"/>
            <a:ext cx="228600" cy="228600"/>
            <a:chOff x="624" y="2832"/>
            <a:chExt cx="144" cy="144"/>
          </a:xfrm>
        </p:grpSpPr>
        <p:sp>
          <p:nvSpPr>
            <p:cNvPr id="264287" name="Line 95"/>
            <p:cNvSpPr>
              <a:spLocks noChangeShapeType="1"/>
            </p:cNvSpPr>
            <p:nvPr/>
          </p:nvSpPr>
          <p:spPr bwMode="auto">
            <a:xfrm>
              <a:off x="624" y="2832"/>
              <a:ext cx="0" cy="144"/>
            </a:xfrm>
            <a:prstGeom prst="line">
              <a:avLst/>
            </a:prstGeom>
            <a:noFill/>
            <a:ln w="9525">
              <a:solidFill>
                <a:schemeClr val="tx1"/>
              </a:solidFill>
              <a:round/>
              <a:headEnd/>
              <a:tailEnd/>
            </a:ln>
            <a:effectLst/>
          </p:spPr>
          <p:txBody>
            <a:bodyPr/>
            <a:lstStyle/>
            <a:p>
              <a:endParaRPr lang="zh-CN" altLang="en-US"/>
            </a:p>
          </p:txBody>
        </p:sp>
        <p:sp>
          <p:nvSpPr>
            <p:cNvPr id="264288" name="Line 96"/>
            <p:cNvSpPr>
              <a:spLocks noChangeShapeType="1"/>
            </p:cNvSpPr>
            <p:nvPr/>
          </p:nvSpPr>
          <p:spPr bwMode="auto">
            <a:xfrm>
              <a:off x="672" y="2832"/>
              <a:ext cx="0" cy="144"/>
            </a:xfrm>
            <a:prstGeom prst="line">
              <a:avLst/>
            </a:prstGeom>
            <a:noFill/>
            <a:ln w="9525">
              <a:solidFill>
                <a:schemeClr val="tx1"/>
              </a:solidFill>
              <a:round/>
              <a:headEnd/>
              <a:tailEnd/>
            </a:ln>
            <a:effectLst/>
          </p:spPr>
          <p:txBody>
            <a:bodyPr/>
            <a:lstStyle/>
            <a:p>
              <a:endParaRPr lang="zh-CN" altLang="en-US"/>
            </a:p>
          </p:txBody>
        </p:sp>
        <p:sp>
          <p:nvSpPr>
            <p:cNvPr id="264289" name="Line 97"/>
            <p:cNvSpPr>
              <a:spLocks noChangeShapeType="1"/>
            </p:cNvSpPr>
            <p:nvPr/>
          </p:nvSpPr>
          <p:spPr bwMode="auto">
            <a:xfrm>
              <a:off x="720" y="2832"/>
              <a:ext cx="0" cy="144"/>
            </a:xfrm>
            <a:prstGeom prst="line">
              <a:avLst/>
            </a:prstGeom>
            <a:noFill/>
            <a:ln w="9525">
              <a:solidFill>
                <a:schemeClr val="tx1"/>
              </a:solidFill>
              <a:round/>
              <a:headEnd/>
              <a:tailEnd/>
            </a:ln>
            <a:effectLst/>
          </p:spPr>
          <p:txBody>
            <a:bodyPr/>
            <a:lstStyle/>
            <a:p>
              <a:endParaRPr lang="zh-CN" altLang="en-US"/>
            </a:p>
          </p:txBody>
        </p:sp>
        <p:sp>
          <p:nvSpPr>
            <p:cNvPr id="264290" name="Line 98"/>
            <p:cNvSpPr>
              <a:spLocks noChangeShapeType="1"/>
            </p:cNvSpPr>
            <p:nvPr/>
          </p:nvSpPr>
          <p:spPr bwMode="auto">
            <a:xfrm>
              <a:off x="768" y="2832"/>
              <a:ext cx="0" cy="144"/>
            </a:xfrm>
            <a:prstGeom prst="line">
              <a:avLst/>
            </a:prstGeom>
            <a:noFill/>
            <a:ln w="9525">
              <a:solidFill>
                <a:schemeClr val="tx1"/>
              </a:solidFill>
              <a:round/>
              <a:headEnd/>
              <a:tailEnd/>
            </a:ln>
            <a:effectLst/>
          </p:spPr>
          <p:txBody>
            <a:bodyPr/>
            <a:lstStyle/>
            <a:p>
              <a:endParaRPr lang="zh-CN" altLang="en-US"/>
            </a:p>
          </p:txBody>
        </p:sp>
      </p:grpSp>
      <p:grpSp>
        <p:nvGrpSpPr>
          <p:cNvPr id="15" name="Group 99"/>
          <p:cNvGrpSpPr>
            <a:grpSpLocks/>
          </p:cNvGrpSpPr>
          <p:nvPr/>
        </p:nvGrpSpPr>
        <p:grpSpPr bwMode="auto">
          <a:xfrm>
            <a:off x="6172200" y="5105400"/>
            <a:ext cx="228600" cy="228600"/>
            <a:chOff x="624" y="2832"/>
            <a:chExt cx="144" cy="144"/>
          </a:xfrm>
        </p:grpSpPr>
        <p:sp>
          <p:nvSpPr>
            <p:cNvPr id="264292" name="Line 100"/>
            <p:cNvSpPr>
              <a:spLocks noChangeShapeType="1"/>
            </p:cNvSpPr>
            <p:nvPr/>
          </p:nvSpPr>
          <p:spPr bwMode="auto">
            <a:xfrm>
              <a:off x="624" y="2832"/>
              <a:ext cx="0" cy="144"/>
            </a:xfrm>
            <a:prstGeom prst="line">
              <a:avLst/>
            </a:prstGeom>
            <a:noFill/>
            <a:ln w="9525">
              <a:solidFill>
                <a:schemeClr val="tx1"/>
              </a:solidFill>
              <a:round/>
              <a:headEnd/>
              <a:tailEnd/>
            </a:ln>
            <a:effectLst/>
          </p:spPr>
          <p:txBody>
            <a:bodyPr/>
            <a:lstStyle/>
            <a:p>
              <a:endParaRPr lang="zh-CN" altLang="en-US"/>
            </a:p>
          </p:txBody>
        </p:sp>
        <p:sp>
          <p:nvSpPr>
            <p:cNvPr id="264293" name="Line 101"/>
            <p:cNvSpPr>
              <a:spLocks noChangeShapeType="1"/>
            </p:cNvSpPr>
            <p:nvPr/>
          </p:nvSpPr>
          <p:spPr bwMode="auto">
            <a:xfrm>
              <a:off x="672" y="2832"/>
              <a:ext cx="0" cy="144"/>
            </a:xfrm>
            <a:prstGeom prst="line">
              <a:avLst/>
            </a:prstGeom>
            <a:noFill/>
            <a:ln w="9525">
              <a:solidFill>
                <a:schemeClr val="tx1"/>
              </a:solidFill>
              <a:round/>
              <a:headEnd/>
              <a:tailEnd/>
            </a:ln>
            <a:effectLst/>
          </p:spPr>
          <p:txBody>
            <a:bodyPr/>
            <a:lstStyle/>
            <a:p>
              <a:endParaRPr lang="zh-CN" altLang="en-US"/>
            </a:p>
          </p:txBody>
        </p:sp>
        <p:sp>
          <p:nvSpPr>
            <p:cNvPr id="264294" name="Line 102"/>
            <p:cNvSpPr>
              <a:spLocks noChangeShapeType="1"/>
            </p:cNvSpPr>
            <p:nvPr/>
          </p:nvSpPr>
          <p:spPr bwMode="auto">
            <a:xfrm>
              <a:off x="720" y="2832"/>
              <a:ext cx="0" cy="144"/>
            </a:xfrm>
            <a:prstGeom prst="line">
              <a:avLst/>
            </a:prstGeom>
            <a:noFill/>
            <a:ln w="9525">
              <a:solidFill>
                <a:schemeClr val="tx1"/>
              </a:solidFill>
              <a:round/>
              <a:headEnd/>
              <a:tailEnd/>
            </a:ln>
            <a:effectLst/>
          </p:spPr>
          <p:txBody>
            <a:bodyPr/>
            <a:lstStyle/>
            <a:p>
              <a:endParaRPr lang="zh-CN" altLang="en-US"/>
            </a:p>
          </p:txBody>
        </p:sp>
        <p:sp>
          <p:nvSpPr>
            <p:cNvPr id="264295" name="Line 103"/>
            <p:cNvSpPr>
              <a:spLocks noChangeShapeType="1"/>
            </p:cNvSpPr>
            <p:nvPr/>
          </p:nvSpPr>
          <p:spPr bwMode="auto">
            <a:xfrm>
              <a:off x="768" y="2832"/>
              <a:ext cx="0" cy="144"/>
            </a:xfrm>
            <a:prstGeom prst="line">
              <a:avLst/>
            </a:prstGeom>
            <a:noFill/>
            <a:ln w="9525">
              <a:solidFill>
                <a:schemeClr val="tx1"/>
              </a:solidFill>
              <a:round/>
              <a:headEnd/>
              <a:tailEnd/>
            </a:ln>
            <a:effectLst/>
          </p:spPr>
          <p:txBody>
            <a:bodyPr/>
            <a:lstStyle/>
            <a:p>
              <a:endParaRPr lang="zh-CN" altLang="en-US"/>
            </a:p>
          </p:txBody>
        </p:sp>
      </p:grpSp>
      <p:grpSp>
        <p:nvGrpSpPr>
          <p:cNvPr id="16" name="Group 104"/>
          <p:cNvGrpSpPr>
            <a:grpSpLocks/>
          </p:cNvGrpSpPr>
          <p:nvPr/>
        </p:nvGrpSpPr>
        <p:grpSpPr bwMode="auto">
          <a:xfrm>
            <a:off x="7162800" y="5105400"/>
            <a:ext cx="228600" cy="228600"/>
            <a:chOff x="624" y="2832"/>
            <a:chExt cx="144" cy="144"/>
          </a:xfrm>
        </p:grpSpPr>
        <p:sp>
          <p:nvSpPr>
            <p:cNvPr id="264297" name="Line 105"/>
            <p:cNvSpPr>
              <a:spLocks noChangeShapeType="1"/>
            </p:cNvSpPr>
            <p:nvPr/>
          </p:nvSpPr>
          <p:spPr bwMode="auto">
            <a:xfrm>
              <a:off x="624" y="2832"/>
              <a:ext cx="0" cy="144"/>
            </a:xfrm>
            <a:prstGeom prst="line">
              <a:avLst/>
            </a:prstGeom>
            <a:noFill/>
            <a:ln w="9525">
              <a:solidFill>
                <a:schemeClr val="tx1"/>
              </a:solidFill>
              <a:round/>
              <a:headEnd/>
              <a:tailEnd/>
            </a:ln>
            <a:effectLst/>
          </p:spPr>
          <p:txBody>
            <a:bodyPr/>
            <a:lstStyle/>
            <a:p>
              <a:endParaRPr lang="zh-CN" altLang="en-US"/>
            </a:p>
          </p:txBody>
        </p:sp>
        <p:sp>
          <p:nvSpPr>
            <p:cNvPr id="264298" name="Line 106"/>
            <p:cNvSpPr>
              <a:spLocks noChangeShapeType="1"/>
            </p:cNvSpPr>
            <p:nvPr/>
          </p:nvSpPr>
          <p:spPr bwMode="auto">
            <a:xfrm>
              <a:off x="672" y="2832"/>
              <a:ext cx="0" cy="144"/>
            </a:xfrm>
            <a:prstGeom prst="line">
              <a:avLst/>
            </a:prstGeom>
            <a:noFill/>
            <a:ln w="9525">
              <a:solidFill>
                <a:schemeClr val="tx1"/>
              </a:solidFill>
              <a:round/>
              <a:headEnd/>
              <a:tailEnd/>
            </a:ln>
            <a:effectLst/>
          </p:spPr>
          <p:txBody>
            <a:bodyPr/>
            <a:lstStyle/>
            <a:p>
              <a:endParaRPr lang="zh-CN" altLang="en-US"/>
            </a:p>
          </p:txBody>
        </p:sp>
        <p:sp>
          <p:nvSpPr>
            <p:cNvPr id="264299" name="Line 107"/>
            <p:cNvSpPr>
              <a:spLocks noChangeShapeType="1"/>
            </p:cNvSpPr>
            <p:nvPr/>
          </p:nvSpPr>
          <p:spPr bwMode="auto">
            <a:xfrm>
              <a:off x="720" y="2832"/>
              <a:ext cx="0" cy="144"/>
            </a:xfrm>
            <a:prstGeom prst="line">
              <a:avLst/>
            </a:prstGeom>
            <a:noFill/>
            <a:ln w="9525">
              <a:solidFill>
                <a:schemeClr val="tx1"/>
              </a:solidFill>
              <a:round/>
              <a:headEnd/>
              <a:tailEnd/>
            </a:ln>
            <a:effectLst/>
          </p:spPr>
          <p:txBody>
            <a:bodyPr/>
            <a:lstStyle/>
            <a:p>
              <a:endParaRPr lang="zh-CN" altLang="en-US"/>
            </a:p>
          </p:txBody>
        </p:sp>
        <p:sp>
          <p:nvSpPr>
            <p:cNvPr id="264300" name="Line 108"/>
            <p:cNvSpPr>
              <a:spLocks noChangeShapeType="1"/>
            </p:cNvSpPr>
            <p:nvPr/>
          </p:nvSpPr>
          <p:spPr bwMode="auto">
            <a:xfrm>
              <a:off x="768" y="2832"/>
              <a:ext cx="0" cy="144"/>
            </a:xfrm>
            <a:prstGeom prst="line">
              <a:avLst/>
            </a:prstGeom>
            <a:noFill/>
            <a:ln w="9525">
              <a:solidFill>
                <a:schemeClr val="tx1"/>
              </a:solidFill>
              <a:round/>
              <a:headEnd/>
              <a:tailEnd/>
            </a:ln>
            <a:effectLst/>
          </p:spPr>
          <p:txBody>
            <a:bodyPr/>
            <a:lstStyle/>
            <a:p>
              <a:endParaRPr lang="zh-CN" altLang="en-US"/>
            </a:p>
          </p:txBody>
        </p:sp>
      </p:grpSp>
      <p:grpSp>
        <p:nvGrpSpPr>
          <p:cNvPr id="17" name="Group 109"/>
          <p:cNvGrpSpPr>
            <a:grpSpLocks/>
          </p:cNvGrpSpPr>
          <p:nvPr/>
        </p:nvGrpSpPr>
        <p:grpSpPr bwMode="auto">
          <a:xfrm>
            <a:off x="8229600" y="5105400"/>
            <a:ext cx="228600" cy="228600"/>
            <a:chOff x="624" y="2832"/>
            <a:chExt cx="144" cy="144"/>
          </a:xfrm>
        </p:grpSpPr>
        <p:sp>
          <p:nvSpPr>
            <p:cNvPr id="264302" name="Line 110"/>
            <p:cNvSpPr>
              <a:spLocks noChangeShapeType="1"/>
            </p:cNvSpPr>
            <p:nvPr/>
          </p:nvSpPr>
          <p:spPr bwMode="auto">
            <a:xfrm>
              <a:off x="624" y="2832"/>
              <a:ext cx="0" cy="144"/>
            </a:xfrm>
            <a:prstGeom prst="line">
              <a:avLst/>
            </a:prstGeom>
            <a:noFill/>
            <a:ln w="9525">
              <a:solidFill>
                <a:schemeClr val="tx1"/>
              </a:solidFill>
              <a:round/>
              <a:headEnd/>
              <a:tailEnd/>
            </a:ln>
            <a:effectLst/>
          </p:spPr>
          <p:txBody>
            <a:bodyPr/>
            <a:lstStyle/>
            <a:p>
              <a:endParaRPr lang="zh-CN" altLang="en-US"/>
            </a:p>
          </p:txBody>
        </p:sp>
        <p:sp>
          <p:nvSpPr>
            <p:cNvPr id="264303" name="Line 111"/>
            <p:cNvSpPr>
              <a:spLocks noChangeShapeType="1"/>
            </p:cNvSpPr>
            <p:nvPr/>
          </p:nvSpPr>
          <p:spPr bwMode="auto">
            <a:xfrm>
              <a:off x="672" y="2832"/>
              <a:ext cx="0" cy="144"/>
            </a:xfrm>
            <a:prstGeom prst="line">
              <a:avLst/>
            </a:prstGeom>
            <a:noFill/>
            <a:ln w="9525">
              <a:solidFill>
                <a:schemeClr val="tx1"/>
              </a:solidFill>
              <a:round/>
              <a:headEnd/>
              <a:tailEnd/>
            </a:ln>
            <a:effectLst/>
          </p:spPr>
          <p:txBody>
            <a:bodyPr/>
            <a:lstStyle/>
            <a:p>
              <a:endParaRPr lang="zh-CN" altLang="en-US"/>
            </a:p>
          </p:txBody>
        </p:sp>
        <p:sp>
          <p:nvSpPr>
            <p:cNvPr id="264304" name="Line 112"/>
            <p:cNvSpPr>
              <a:spLocks noChangeShapeType="1"/>
            </p:cNvSpPr>
            <p:nvPr/>
          </p:nvSpPr>
          <p:spPr bwMode="auto">
            <a:xfrm>
              <a:off x="720" y="2832"/>
              <a:ext cx="0" cy="144"/>
            </a:xfrm>
            <a:prstGeom prst="line">
              <a:avLst/>
            </a:prstGeom>
            <a:noFill/>
            <a:ln w="9525">
              <a:solidFill>
                <a:schemeClr val="tx1"/>
              </a:solidFill>
              <a:round/>
              <a:headEnd/>
              <a:tailEnd/>
            </a:ln>
            <a:effectLst/>
          </p:spPr>
          <p:txBody>
            <a:bodyPr/>
            <a:lstStyle/>
            <a:p>
              <a:endParaRPr lang="zh-CN" altLang="en-US"/>
            </a:p>
          </p:txBody>
        </p:sp>
        <p:sp>
          <p:nvSpPr>
            <p:cNvPr id="264305" name="Line 113"/>
            <p:cNvSpPr>
              <a:spLocks noChangeShapeType="1"/>
            </p:cNvSpPr>
            <p:nvPr/>
          </p:nvSpPr>
          <p:spPr bwMode="auto">
            <a:xfrm>
              <a:off x="768" y="2832"/>
              <a:ext cx="0" cy="144"/>
            </a:xfrm>
            <a:prstGeom prst="line">
              <a:avLst/>
            </a:prstGeom>
            <a:noFill/>
            <a:ln w="9525">
              <a:solidFill>
                <a:schemeClr val="tx1"/>
              </a:solidFill>
              <a:round/>
              <a:headEnd/>
              <a:tailEnd/>
            </a:ln>
            <a:effectLst/>
          </p:spPr>
          <p:txBody>
            <a:bodyPr/>
            <a:lstStyle/>
            <a:p>
              <a:endParaRPr lang="zh-CN" altLang="en-US"/>
            </a:p>
          </p:txBody>
        </p:sp>
      </p:grpSp>
      <p:sp>
        <p:nvSpPr>
          <p:cNvPr id="264306" name="Line 114"/>
          <p:cNvSpPr>
            <a:spLocks noChangeShapeType="1"/>
          </p:cNvSpPr>
          <p:nvPr/>
        </p:nvSpPr>
        <p:spPr bwMode="auto">
          <a:xfrm>
            <a:off x="838200" y="5334000"/>
            <a:ext cx="7924800" cy="0"/>
          </a:xfrm>
          <a:prstGeom prst="line">
            <a:avLst/>
          </a:prstGeom>
          <a:noFill/>
          <a:ln w="9525">
            <a:solidFill>
              <a:schemeClr val="tx1"/>
            </a:solidFill>
            <a:round/>
            <a:headEnd/>
            <a:tailEnd/>
          </a:ln>
          <a:effectLst/>
        </p:spPr>
        <p:txBody>
          <a:bodyPr/>
          <a:lstStyle/>
          <a:p>
            <a:endParaRPr lang="zh-CN" altLang="en-US"/>
          </a:p>
        </p:txBody>
      </p:sp>
      <p:sp>
        <p:nvSpPr>
          <p:cNvPr id="264307" name="Text Box 115"/>
          <p:cNvSpPr txBox="1">
            <a:spLocks noChangeArrowheads="1"/>
          </p:cNvSpPr>
          <p:nvPr/>
        </p:nvSpPr>
        <p:spPr bwMode="auto">
          <a:xfrm>
            <a:off x="685800" y="5334000"/>
            <a:ext cx="8077200" cy="457200"/>
          </a:xfrm>
          <a:prstGeom prst="rect">
            <a:avLst/>
          </a:prstGeom>
          <a:noFill/>
          <a:ln w="9525">
            <a:noFill/>
            <a:miter lim="800000"/>
            <a:headEnd/>
            <a:tailEnd/>
          </a:ln>
          <a:effectLst/>
        </p:spPr>
        <p:txBody>
          <a:bodyPr>
            <a:spAutoFit/>
          </a:bodyPr>
          <a:lstStyle/>
          <a:p>
            <a:pPr>
              <a:spcBef>
                <a:spcPct val="50000"/>
              </a:spcBef>
            </a:pPr>
            <a:r>
              <a:rPr kumimoji="1" lang="en-US" altLang="zh-CN">
                <a:ea typeface="宋体" pitchFamily="2" charset="-122"/>
              </a:rPr>
              <a:t>C</a:t>
            </a:r>
            <a:r>
              <a:rPr kumimoji="1" lang="en-US" altLang="zh-CN" baseline="-25000">
                <a:ea typeface="宋体" pitchFamily="2" charset="-122"/>
              </a:rPr>
              <a:t>1</a:t>
            </a:r>
            <a:r>
              <a:rPr kumimoji="1" lang="en-US" altLang="zh-CN">
                <a:ea typeface="宋体" pitchFamily="2" charset="-122"/>
              </a:rPr>
              <a:t>         C</a:t>
            </a:r>
            <a:r>
              <a:rPr kumimoji="1" lang="en-US" altLang="zh-CN" baseline="-25000">
                <a:ea typeface="宋体" pitchFamily="2" charset="-122"/>
              </a:rPr>
              <a:t>2</a:t>
            </a:r>
            <a:r>
              <a:rPr kumimoji="1" lang="en-US" altLang="zh-CN">
                <a:ea typeface="宋体" pitchFamily="2" charset="-122"/>
              </a:rPr>
              <a:t>          C</a:t>
            </a:r>
            <a:r>
              <a:rPr kumimoji="1" lang="en-US" altLang="zh-CN" baseline="-25000">
                <a:ea typeface="宋体" pitchFamily="2" charset="-122"/>
              </a:rPr>
              <a:t>3</a:t>
            </a:r>
            <a:r>
              <a:rPr kumimoji="1" lang="en-US" altLang="zh-CN">
                <a:ea typeface="宋体" pitchFamily="2" charset="-122"/>
              </a:rPr>
              <a:t>         C</a:t>
            </a:r>
            <a:r>
              <a:rPr kumimoji="1" lang="en-US" altLang="zh-CN" baseline="-25000">
                <a:ea typeface="宋体" pitchFamily="2" charset="-122"/>
              </a:rPr>
              <a:t>4</a:t>
            </a:r>
            <a:r>
              <a:rPr kumimoji="1" lang="en-US" altLang="zh-CN">
                <a:ea typeface="宋体" pitchFamily="2" charset="-122"/>
              </a:rPr>
              <a:t>        C</a:t>
            </a:r>
            <a:r>
              <a:rPr kumimoji="1" lang="en-US" altLang="zh-CN" baseline="-25000">
                <a:ea typeface="宋体" pitchFamily="2" charset="-122"/>
              </a:rPr>
              <a:t>5</a:t>
            </a:r>
            <a:r>
              <a:rPr kumimoji="1" lang="en-US" altLang="zh-CN">
                <a:ea typeface="宋体" pitchFamily="2" charset="-122"/>
              </a:rPr>
              <a:t>        C</a:t>
            </a:r>
            <a:r>
              <a:rPr kumimoji="1" lang="en-US" altLang="zh-CN" baseline="-25000">
                <a:ea typeface="宋体" pitchFamily="2" charset="-122"/>
              </a:rPr>
              <a:t>6</a:t>
            </a:r>
            <a:r>
              <a:rPr kumimoji="1" lang="en-US" altLang="zh-CN">
                <a:ea typeface="宋体" pitchFamily="2" charset="-122"/>
              </a:rPr>
              <a:t>         C</a:t>
            </a:r>
            <a:r>
              <a:rPr kumimoji="1" lang="en-US" altLang="zh-CN" baseline="-25000">
                <a:ea typeface="宋体" pitchFamily="2" charset="-122"/>
              </a:rPr>
              <a:t>7</a:t>
            </a:r>
            <a:r>
              <a:rPr kumimoji="1" lang="en-US" altLang="zh-CN">
                <a:ea typeface="宋体" pitchFamily="2" charset="-122"/>
              </a:rPr>
              <a:t>       C</a:t>
            </a:r>
            <a:r>
              <a:rPr kumimoji="1" lang="en-US" altLang="zh-CN" baseline="-25000">
                <a:ea typeface="宋体" pitchFamily="2" charset="-122"/>
              </a:rPr>
              <a:t>8</a:t>
            </a:r>
            <a:endParaRPr kumimoji="1" lang="en-US" altLang="zh-CN">
              <a:ea typeface="宋体" pitchFamily="2" charset="-122"/>
            </a:endParaRPr>
          </a:p>
        </p:txBody>
      </p:sp>
      <p:sp>
        <p:nvSpPr>
          <p:cNvPr id="264308" name="Line 116"/>
          <p:cNvSpPr>
            <a:spLocks noChangeShapeType="1"/>
          </p:cNvSpPr>
          <p:nvPr/>
        </p:nvSpPr>
        <p:spPr bwMode="auto">
          <a:xfrm>
            <a:off x="4724400" y="5334000"/>
            <a:ext cx="0" cy="304800"/>
          </a:xfrm>
          <a:prstGeom prst="line">
            <a:avLst/>
          </a:prstGeom>
          <a:noFill/>
          <a:ln w="9525">
            <a:solidFill>
              <a:schemeClr val="tx1"/>
            </a:solidFill>
            <a:round/>
            <a:headEnd/>
            <a:tailEnd type="triangle" w="med" len="med"/>
          </a:ln>
          <a:effectLst/>
        </p:spPr>
        <p:txBody>
          <a:bodyPr/>
          <a:lstStyle/>
          <a:p>
            <a:endParaRPr lang="zh-CN" altLang="en-US"/>
          </a:p>
        </p:txBody>
      </p:sp>
      <p:sp>
        <p:nvSpPr>
          <p:cNvPr id="264309" name="Oval 117"/>
          <p:cNvSpPr>
            <a:spLocks noChangeArrowheads="1"/>
          </p:cNvSpPr>
          <p:nvPr/>
        </p:nvSpPr>
        <p:spPr bwMode="auto">
          <a:xfrm>
            <a:off x="4419600" y="5715000"/>
            <a:ext cx="685800" cy="381000"/>
          </a:xfrm>
          <a:prstGeom prst="ellipse">
            <a:avLst/>
          </a:prstGeom>
          <a:solidFill>
            <a:schemeClr val="accent1"/>
          </a:solidFill>
          <a:ln w="9525">
            <a:solidFill>
              <a:schemeClr val="tx1"/>
            </a:solidFill>
            <a:round/>
            <a:headEnd/>
            <a:tailEnd/>
          </a:ln>
          <a:effectLst/>
        </p:spPr>
        <p:txBody>
          <a:bodyPr wrap="none" anchor="ctr"/>
          <a:lstStyle/>
          <a:p>
            <a:r>
              <a:rPr kumimoji="1" lang="en-US" altLang="zh-CN">
                <a:ea typeface="宋体" pitchFamily="2" charset="-122"/>
              </a:rPr>
              <a:t>P</a:t>
            </a:r>
          </a:p>
        </p:txBody>
      </p:sp>
      <p:sp>
        <p:nvSpPr>
          <p:cNvPr id="264310" name="Text Box 118"/>
          <p:cNvSpPr txBox="1">
            <a:spLocks noChangeArrowheads="1"/>
          </p:cNvSpPr>
          <p:nvPr/>
        </p:nvSpPr>
        <p:spPr bwMode="auto">
          <a:xfrm>
            <a:off x="3733800" y="6324600"/>
            <a:ext cx="2895600" cy="307777"/>
          </a:xfrm>
          <a:prstGeom prst="rect">
            <a:avLst/>
          </a:prstGeom>
          <a:noFill/>
          <a:ln w="9525">
            <a:noFill/>
            <a:miter lim="800000"/>
            <a:headEnd/>
            <a:tailEnd/>
          </a:ln>
          <a:effectLst/>
        </p:spPr>
        <p:txBody>
          <a:bodyPr>
            <a:spAutoFit/>
          </a:bodyPr>
          <a:lstStyle/>
          <a:p>
            <a:pPr>
              <a:spcBef>
                <a:spcPct val="50000"/>
              </a:spcBef>
            </a:pPr>
            <a:r>
              <a:rPr kumimoji="1" lang="en-US" altLang="zh-CN" dirty="0" smtClean="0">
                <a:ea typeface="宋体" pitchFamily="2" charset="-122"/>
              </a:rPr>
              <a:t>Output(32bits)</a:t>
            </a:r>
            <a:endParaRPr kumimoji="1" lang="en-US" altLang="zh-CN" dirty="0">
              <a:ea typeface="宋体" pitchFamily="2" charset="-122"/>
            </a:endParaRPr>
          </a:p>
        </p:txBody>
      </p:sp>
      <p:sp>
        <p:nvSpPr>
          <p:cNvPr id="264311" name="Line 119"/>
          <p:cNvSpPr>
            <a:spLocks noChangeShapeType="1"/>
          </p:cNvSpPr>
          <p:nvPr/>
        </p:nvSpPr>
        <p:spPr bwMode="auto">
          <a:xfrm>
            <a:off x="4724400" y="6019800"/>
            <a:ext cx="0" cy="381000"/>
          </a:xfrm>
          <a:prstGeom prst="line">
            <a:avLst/>
          </a:prstGeom>
          <a:noFill/>
          <a:ln w="9525">
            <a:solidFill>
              <a:schemeClr val="tx1"/>
            </a:solidFill>
            <a:round/>
            <a:headEnd/>
            <a:tailEnd type="triangle" w="med" len="med"/>
          </a:ln>
          <a:effectLst/>
        </p:spPr>
        <p:txBody>
          <a:bodyPr/>
          <a:lstStyle/>
          <a:p>
            <a:endParaRPr lang="zh-CN" altLang="en-US"/>
          </a:p>
        </p:txBody>
      </p:sp>
      <p:sp>
        <p:nvSpPr>
          <p:cNvPr id="264312" name="Line 120"/>
          <p:cNvSpPr>
            <a:spLocks noChangeShapeType="1"/>
          </p:cNvSpPr>
          <p:nvPr/>
        </p:nvSpPr>
        <p:spPr bwMode="auto">
          <a:xfrm>
            <a:off x="1524000" y="2057400"/>
            <a:ext cx="0" cy="228600"/>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264313" name="Rectangle 121"/>
          <p:cNvSpPr>
            <a:spLocks noGrp="1" noChangeArrowheads="1"/>
          </p:cNvSpPr>
          <p:nvPr>
            <p:ph type="title"/>
          </p:nvPr>
        </p:nvSpPr>
        <p:spPr/>
        <p:txBody>
          <a:bodyPr/>
          <a:lstStyle/>
          <a:p>
            <a:r>
              <a:rPr lang="zh-CN" altLang="en-US" smtClean="0"/>
              <a:t>攻击3-轮</a:t>
            </a:r>
            <a:r>
              <a:rPr lang="en-US" altLang="zh-CN" smtClean="0"/>
              <a:t>DES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5.2 </a:t>
            </a:r>
            <a:r>
              <a:rPr lang="zh-CN" altLang="en-US" dirty="0" smtClean="0"/>
              <a:t>分组密码算法介绍</a:t>
            </a:r>
            <a:endParaRPr lang="zh-CN" altLang="en-US" dirty="0"/>
          </a:p>
        </p:txBody>
      </p:sp>
      <p:sp>
        <p:nvSpPr>
          <p:cNvPr id="3" name="内容占位符 2"/>
          <p:cNvSpPr>
            <a:spLocks noGrp="1"/>
          </p:cNvSpPr>
          <p:nvPr>
            <p:ph idx="1"/>
          </p:nvPr>
        </p:nvSpPr>
        <p:spPr/>
        <p:txBody>
          <a:bodyPr/>
          <a:lstStyle/>
          <a:p>
            <a:r>
              <a:rPr lang="zh-CN" altLang="en-US" b="1" dirty="0" smtClean="0">
                <a:solidFill>
                  <a:srgbClr val="C00000"/>
                </a:solidFill>
                <a:latin typeface="幼圆" pitchFamily="49" charset="-122"/>
                <a:ea typeface="幼圆" pitchFamily="49" charset="-122"/>
              </a:rPr>
              <a:t>数据加密标准</a:t>
            </a:r>
            <a:r>
              <a:rPr lang="en-US" altLang="zh-CN" b="1" dirty="0" smtClean="0">
                <a:solidFill>
                  <a:srgbClr val="C00000"/>
                </a:solidFill>
                <a:latin typeface="幼圆" pitchFamily="49" charset="-122"/>
                <a:ea typeface="幼圆" pitchFamily="49" charset="-122"/>
              </a:rPr>
              <a:t>DES</a:t>
            </a:r>
            <a:r>
              <a:rPr lang="en-US" altLang="zh-CN" dirty="0" smtClean="0">
                <a:latin typeface="幼圆" pitchFamily="49" charset="-122"/>
                <a:ea typeface="幼圆" pitchFamily="49" charset="-122"/>
              </a:rPr>
              <a:t>(Data Encryption Standard)</a:t>
            </a:r>
          </a:p>
          <a:p>
            <a:pPr>
              <a:buNone/>
            </a:pPr>
            <a:endParaRPr lang="en-US" altLang="zh-CN" dirty="0" smtClean="0">
              <a:latin typeface="幼圆" pitchFamily="49" charset="-122"/>
              <a:ea typeface="幼圆" pitchFamily="49" charset="-122"/>
            </a:endParaRPr>
          </a:p>
          <a:p>
            <a:r>
              <a:rPr lang="zh-CN" altLang="en-US" b="1" dirty="0">
                <a:solidFill>
                  <a:srgbClr val="C00000"/>
                </a:solidFill>
                <a:latin typeface="幼圆" pitchFamily="49" charset="-122"/>
                <a:ea typeface="幼圆" pitchFamily="49" charset="-122"/>
              </a:rPr>
              <a:t>高级加密标准</a:t>
            </a:r>
            <a:r>
              <a:rPr lang="en-US" altLang="zh-CN" b="1" dirty="0" smtClean="0">
                <a:solidFill>
                  <a:srgbClr val="C00000"/>
                </a:solidFill>
                <a:latin typeface="幼圆" pitchFamily="49" charset="-122"/>
                <a:ea typeface="幼圆" pitchFamily="49" charset="-122"/>
              </a:rPr>
              <a:t>AES</a:t>
            </a:r>
            <a:r>
              <a:rPr lang="en-US" altLang="zh-CN" dirty="0" smtClean="0">
                <a:latin typeface="幼圆" pitchFamily="49" charset="-122"/>
                <a:ea typeface="幼圆" pitchFamily="49" charset="-122"/>
              </a:rPr>
              <a:t>(Advanced Encryption Standard)</a:t>
            </a:r>
          </a:p>
          <a:p>
            <a:endParaRPr lang="en-US" altLang="zh-CN" dirty="0" smtClean="0">
              <a:latin typeface="幼圆" pitchFamily="49" charset="-122"/>
              <a:ea typeface="幼圆" pitchFamily="49" charset="-122"/>
            </a:endParaRPr>
          </a:p>
          <a:p>
            <a:r>
              <a:rPr lang="zh-CN" altLang="en-US" b="1" dirty="0">
                <a:solidFill>
                  <a:srgbClr val="C00000"/>
                </a:solidFill>
                <a:latin typeface="幼圆" pitchFamily="49" charset="-122"/>
                <a:ea typeface="幼圆" pitchFamily="49" charset="-122"/>
              </a:rPr>
              <a:t>国际数据加密算法</a:t>
            </a:r>
            <a:r>
              <a:rPr lang="en-US" altLang="zh-CN" b="1" dirty="0" smtClean="0">
                <a:solidFill>
                  <a:srgbClr val="C00000"/>
                </a:solidFill>
                <a:latin typeface="幼圆" pitchFamily="49" charset="-122"/>
                <a:ea typeface="幼圆" pitchFamily="49" charset="-122"/>
              </a:rPr>
              <a:t>IDEA</a:t>
            </a:r>
            <a:r>
              <a:rPr lang="en-US" altLang="zh-CN" dirty="0" smtClean="0">
                <a:latin typeface="幼圆" pitchFamily="49" charset="-122"/>
                <a:ea typeface="幼圆" pitchFamily="49" charset="-122"/>
              </a:rPr>
              <a:t>(International Data Encryption Algorithm)</a:t>
            </a:r>
          </a:p>
          <a:p>
            <a:endParaRPr lang="en-US" altLang="zh-CN" dirty="0" smtClean="0">
              <a:latin typeface="幼圆" pitchFamily="49" charset="-122"/>
              <a:ea typeface="幼圆" pitchFamily="49" charset="-122"/>
            </a:endParaRPr>
          </a:p>
          <a:p>
            <a:r>
              <a:rPr lang="en-US" altLang="zh-CN" b="1" dirty="0">
                <a:solidFill>
                  <a:srgbClr val="C00000"/>
                </a:solidFill>
                <a:latin typeface="幼圆" pitchFamily="49" charset="-122"/>
                <a:ea typeface="幼圆" pitchFamily="49" charset="-122"/>
              </a:rPr>
              <a:t>SMS4</a:t>
            </a:r>
            <a:r>
              <a:rPr lang="zh-CN" altLang="en-US" b="1" dirty="0">
                <a:solidFill>
                  <a:srgbClr val="C00000"/>
                </a:solidFill>
                <a:latin typeface="幼圆" pitchFamily="49" charset="-122"/>
                <a:ea typeface="幼圆" pitchFamily="49" charset="-122"/>
              </a:rPr>
              <a:t>密码算法</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14</a:t>
            </a:fld>
            <a:endParaRPr lang="en-US" altLang="zh-CN" dirty="0"/>
          </a:p>
        </p:txBody>
      </p:sp>
    </p:spTree>
    <p:extLst>
      <p:ext uri="{BB962C8B-B14F-4D97-AF65-F5344CB8AC3E}">
        <p14:creationId xmlns:p14="http://schemas.microsoft.com/office/powerpoint/2010/main" val="243750065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body" idx="1"/>
          </p:nvPr>
        </p:nvSpPr>
        <p:spPr>
          <a:xfrm>
            <a:off x="457200" y="1371600"/>
            <a:ext cx="8534400" cy="4724400"/>
          </a:xfrm>
        </p:spPr>
        <p:txBody>
          <a:bodyPr/>
          <a:lstStyle/>
          <a:p>
            <a:pPr>
              <a:lnSpc>
                <a:spcPct val="90000"/>
              </a:lnSpc>
            </a:pPr>
            <a:r>
              <a:rPr lang="zh-CN" altLang="en-US" sz="2400" dirty="0" smtClean="0"/>
              <a:t>我们对3轮作选择明文攻击。用明文对和相应的密文对开始我们的分析：</a:t>
            </a:r>
            <a:br>
              <a:rPr lang="zh-CN" altLang="en-US" sz="2400" dirty="0" smtClean="0"/>
            </a:br>
            <a:r>
              <a:rPr lang="zh-CN" altLang="en-US" sz="2400" dirty="0" smtClean="0"/>
              <a:t>明文对为：</a:t>
            </a:r>
            <a:r>
              <a:rPr lang="en-US" altLang="zh-CN" sz="2400" dirty="0" smtClean="0"/>
              <a:t>L</a:t>
            </a:r>
            <a:r>
              <a:rPr lang="en-US" altLang="zh-CN" sz="2400" baseline="-25000" dirty="0" smtClean="0"/>
              <a:t>0</a:t>
            </a:r>
            <a:r>
              <a:rPr lang="en-US" altLang="zh-CN" sz="2400" dirty="0" smtClean="0"/>
              <a:t>R</a:t>
            </a:r>
            <a:r>
              <a:rPr lang="en-US" altLang="zh-CN" sz="2400" baseline="-25000" dirty="0" smtClean="0"/>
              <a:t>0</a:t>
            </a:r>
            <a:r>
              <a:rPr lang="en-US" altLang="zh-CN" sz="2400" dirty="0" smtClean="0"/>
              <a:t>; L</a:t>
            </a:r>
            <a:r>
              <a:rPr lang="en-US" altLang="zh-CN" sz="2400" baseline="-25000" dirty="0" smtClean="0"/>
              <a:t>0</a:t>
            </a:r>
            <a:r>
              <a:rPr lang="en-US" altLang="zh-CN" sz="2400" baseline="30000" dirty="0" smtClean="0"/>
              <a:t>*</a:t>
            </a:r>
            <a:r>
              <a:rPr lang="en-US" altLang="zh-CN" sz="2400" dirty="0" smtClean="0"/>
              <a:t>R</a:t>
            </a:r>
            <a:r>
              <a:rPr lang="en-US" altLang="zh-CN" sz="2400" baseline="-25000" dirty="0" smtClean="0"/>
              <a:t>0</a:t>
            </a:r>
            <a:r>
              <a:rPr lang="en-US" altLang="zh-CN" sz="2400" baseline="30000" dirty="0" smtClean="0"/>
              <a:t>*</a:t>
            </a:r>
            <a:br>
              <a:rPr lang="en-US" altLang="zh-CN" sz="2400" baseline="30000" dirty="0" smtClean="0"/>
            </a:br>
            <a:r>
              <a:rPr lang="zh-CN" altLang="en-US" sz="2400" dirty="0" smtClean="0"/>
              <a:t>密文对为：</a:t>
            </a:r>
            <a:r>
              <a:rPr lang="en-US" altLang="zh-CN" sz="2400" dirty="0" smtClean="0"/>
              <a:t>L</a:t>
            </a:r>
            <a:r>
              <a:rPr lang="en-US" altLang="zh-CN" sz="2400" baseline="-25000" dirty="0" smtClean="0"/>
              <a:t>3</a:t>
            </a:r>
            <a:r>
              <a:rPr lang="en-US" altLang="zh-CN" sz="2400" dirty="0" smtClean="0"/>
              <a:t>R</a:t>
            </a:r>
            <a:r>
              <a:rPr lang="en-US" altLang="zh-CN" sz="2400" baseline="-25000" dirty="0" smtClean="0"/>
              <a:t>3</a:t>
            </a:r>
            <a:r>
              <a:rPr lang="en-US" altLang="zh-CN" sz="2400" dirty="0" smtClean="0"/>
              <a:t>; L</a:t>
            </a:r>
            <a:r>
              <a:rPr lang="en-US" altLang="zh-CN" sz="2400" baseline="-25000" dirty="0" smtClean="0"/>
              <a:t>3</a:t>
            </a:r>
            <a:r>
              <a:rPr lang="en-US" altLang="zh-CN" sz="2400" baseline="30000" dirty="0" smtClean="0"/>
              <a:t>*</a:t>
            </a:r>
            <a:r>
              <a:rPr lang="en-US" altLang="zh-CN" sz="2400" dirty="0" smtClean="0"/>
              <a:t>R</a:t>
            </a:r>
            <a:r>
              <a:rPr lang="en-US" altLang="zh-CN" sz="2400" baseline="-25000" dirty="0" smtClean="0"/>
              <a:t>3</a:t>
            </a:r>
            <a:r>
              <a:rPr lang="en-US" altLang="zh-CN" sz="2400" baseline="30000" dirty="0" smtClean="0"/>
              <a:t>*</a:t>
            </a:r>
            <a:r>
              <a:rPr lang="en-US" altLang="zh-CN" sz="2400" dirty="0" smtClean="0"/>
              <a:t>。</a:t>
            </a:r>
            <a:r>
              <a:rPr lang="zh-CN" altLang="en-US" sz="2400" dirty="0" smtClean="0"/>
              <a:t>有表达式：</a:t>
            </a:r>
            <a:br>
              <a:rPr lang="zh-CN" altLang="en-US" sz="2400" dirty="0" smtClean="0"/>
            </a:br>
            <a:r>
              <a:rPr lang="zh-CN" altLang="en-US" sz="2400" dirty="0" smtClean="0"/>
              <a:t> </a:t>
            </a:r>
            <a:r>
              <a:rPr lang="en-US" altLang="zh-CN" sz="2400" dirty="0" smtClean="0">
                <a:solidFill>
                  <a:srgbClr val="692AA2"/>
                </a:solidFill>
              </a:rPr>
              <a:t>R</a:t>
            </a:r>
            <a:r>
              <a:rPr lang="en-US" altLang="zh-CN" sz="2400" baseline="-25000" dirty="0" smtClean="0">
                <a:solidFill>
                  <a:srgbClr val="692AA2"/>
                </a:solidFill>
              </a:rPr>
              <a:t>3</a:t>
            </a:r>
            <a:r>
              <a:rPr lang="en-US" altLang="zh-CN" sz="2400" dirty="0" smtClean="0">
                <a:solidFill>
                  <a:srgbClr val="692AA2"/>
                </a:solidFill>
              </a:rPr>
              <a:t>=L</a:t>
            </a:r>
            <a:r>
              <a:rPr lang="en-US" altLang="zh-CN" sz="2400" baseline="-25000" dirty="0" smtClean="0">
                <a:solidFill>
                  <a:srgbClr val="692AA2"/>
                </a:solidFill>
              </a:rPr>
              <a:t>2</a:t>
            </a:r>
            <a:r>
              <a:rPr lang="en-US" altLang="zh-CN" sz="2400" dirty="0" smtClean="0">
                <a:solidFill>
                  <a:srgbClr val="692AA2"/>
                </a:solidFill>
              </a:rPr>
              <a:t> </a:t>
            </a:r>
            <a:r>
              <a:rPr lang="en-US" altLang="zh-CN" sz="2400" dirty="0" smtClean="0">
                <a:solidFill>
                  <a:srgbClr val="692AA2"/>
                </a:solidFill>
                <a:sym typeface="Symbol" pitchFamily="18" charset="2"/>
              </a:rPr>
              <a:t>f(R</a:t>
            </a:r>
            <a:r>
              <a:rPr lang="en-US" altLang="zh-CN" sz="2400" baseline="-25000" dirty="0" smtClean="0">
                <a:solidFill>
                  <a:srgbClr val="692AA2"/>
                </a:solidFill>
                <a:sym typeface="Symbol" pitchFamily="18" charset="2"/>
              </a:rPr>
              <a:t>2</a:t>
            </a:r>
            <a:r>
              <a:rPr lang="en-US" altLang="zh-CN" sz="2400" dirty="0" smtClean="0">
                <a:solidFill>
                  <a:srgbClr val="692AA2"/>
                </a:solidFill>
                <a:sym typeface="Symbol" pitchFamily="18" charset="2"/>
              </a:rPr>
              <a:t>,K</a:t>
            </a:r>
            <a:r>
              <a:rPr lang="en-US" altLang="zh-CN" sz="2400" baseline="-25000" dirty="0" smtClean="0">
                <a:solidFill>
                  <a:srgbClr val="692AA2"/>
                </a:solidFill>
                <a:sym typeface="Symbol" pitchFamily="18" charset="2"/>
              </a:rPr>
              <a:t>3</a:t>
            </a:r>
            <a:r>
              <a:rPr lang="en-US" altLang="zh-CN" sz="2400" dirty="0" smtClean="0">
                <a:solidFill>
                  <a:srgbClr val="692AA2"/>
                </a:solidFill>
                <a:sym typeface="Symbol" pitchFamily="18" charset="2"/>
              </a:rPr>
              <a:t>)=R</a:t>
            </a:r>
            <a:r>
              <a:rPr lang="en-US" altLang="zh-CN" sz="2400" baseline="-25000" dirty="0" smtClean="0">
                <a:solidFill>
                  <a:srgbClr val="692AA2"/>
                </a:solidFill>
                <a:sym typeface="Symbol" pitchFamily="18" charset="2"/>
              </a:rPr>
              <a:t>1</a:t>
            </a:r>
            <a:r>
              <a:rPr lang="en-US" altLang="zh-CN" sz="2400" dirty="0" smtClean="0">
                <a:solidFill>
                  <a:srgbClr val="692AA2"/>
                </a:solidFill>
                <a:sym typeface="Symbol" pitchFamily="18" charset="2"/>
              </a:rPr>
              <a:t> f(R</a:t>
            </a:r>
            <a:r>
              <a:rPr lang="en-US" altLang="zh-CN" sz="2400" baseline="-25000" dirty="0" smtClean="0">
                <a:solidFill>
                  <a:srgbClr val="692AA2"/>
                </a:solidFill>
                <a:sym typeface="Symbol" pitchFamily="18" charset="2"/>
              </a:rPr>
              <a:t>2</a:t>
            </a:r>
            <a:r>
              <a:rPr lang="en-US" altLang="zh-CN" sz="2400" dirty="0" smtClean="0">
                <a:solidFill>
                  <a:srgbClr val="692AA2"/>
                </a:solidFill>
                <a:sym typeface="Symbol" pitchFamily="18" charset="2"/>
              </a:rPr>
              <a:t>,K</a:t>
            </a:r>
            <a:r>
              <a:rPr lang="en-US" altLang="zh-CN" sz="2400" baseline="-25000" dirty="0" smtClean="0">
                <a:solidFill>
                  <a:srgbClr val="692AA2"/>
                </a:solidFill>
                <a:sym typeface="Symbol" pitchFamily="18" charset="2"/>
              </a:rPr>
              <a:t>3</a:t>
            </a:r>
            <a:r>
              <a:rPr lang="en-US" altLang="zh-CN" sz="2400" dirty="0" smtClean="0">
                <a:solidFill>
                  <a:srgbClr val="692AA2"/>
                </a:solidFill>
                <a:sym typeface="Symbol" pitchFamily="18" charset="2"/>
              </a:rPr>
              <a:t>)=L</a:t>
            </a:r>
            <a:r>
              <a:rPr lang="en-US" altLang="zh-CN" sz="2400" baseline="-25000" dirty="0" smtClean="0">
                <a:solidFill>
                  <a:srgbClr val="692AA2"/>
                </a:solidFill>
                <a:sym typeface="Symbol" pitchFamily="18" charset="2"/>
              </a:rPr>
              <a:t>0</a:t>
            </a:r>
            <a:r>
              <a:rPr lang="en-US" altLang="zh-CN" sz="2400" dirty="0" smtClean="0">
                <a:solidFill>
                  <a:srgbClr val="692AA2"/>
                </a:solidFill>
                <a:sym typeface="Symbol" pitchFamily="18" charset="2"/>
              </a:rPr>
              <a:t> f(R</a:t>
            </a:r>
            <a:r>
              <a:rPr lang="en-US" altLang="zh-CN" sz="2400" baseline="-25000" dirty="0" smtClean="0">
                <a:solidFill>
                  <a:srgbClr val="692AA2"/>
                </a:solidFill>
                <a:sym typeface="Symbol" pitchFamily="18" charset="2"/>
              </a:rPr>
              <a:t>0</a:t>
            </a:r>
            <a:r>
              <a:rPr lang="en-US" altLang="zh-CN" sz="2400" dirty="0" smtClean="0">
                <a:solidFill>
                  <a:srgbClr val="692AA2"/>
                </a:solidFill>
                <a:sym typeface="Symbol" pitchFamily="18" charset="2"/>
              </a:rPr>
              <a:t>,K</a:t>
            </a:r>
            <a:r>
              <a:rPr lang="en-US" altLang="zh-CN" sz="2400" baseline="-25000" dirty="0" smtClean="0">
                <a:solidFill>
                  <a:srgbClr val="692AA2"/>
                </a:solidFill>
                <a:sym typeface="Symbol" pitchFamily="18" charset="2"/>
              </a:rPr>
              <a:t>1</a:t>
            </a:r>
            <a:r>
              <a:rPr lang="en-US" altLang="zh-CN" sz="2400" dirty="0" smtClean="0">
                <a:solidFill>
                  <a:srgbClr val="692AA2"/>
                </a:solidFill>
                <a:sym typeface="Symbol" pitchFamily="18" charset="2"/>
              </a:rPr>
              <a:t>) f(R</a:t>
            </a:r>
            <a:r>
              <a:rPr lang="en-US" altLang="zh-CN" sz="2400" baseline="-25000" dirty="0" smtClean="0">
                <a:solidFill>
                  <a:srgbClr val="692AA2"/>
                </a:solidFill>
                <a:sym typeface="Symbol" pitchFamily="18" charset="2"/>
              </a:rPr>
              <a:t>2</a:t>
            </a:r>
            <a:r>
              <a:rPr lang="en-US" altLang="zh-CN" sz="2400" dirty="0" smtClean="0">
                <a:solidFill>
                  <a:srgbClr val="692AA2"/>
                </a:solidFill>
                <a:sym typeface="Symbol" pitchFamily="18" charset="2"/>
              </a:rPr>
              <a:t>,K</a:t>
            </a:r>
            <a:r>
              <a:rPr lang="en-US" altLang="zh-CN" sz="2400" baseline="-25000" dirty="0" smtClean="0">
                <a:solidFill>
                  <a:srgbClr val="692AA2"/>
                </a:solidFill>
                <a:sym typeface="Symbol" pitchFamily="18" charset="2"/>
              </a:rPr>
              <a:t>3</a:t>
            </a:r>
            <a:r>
              <a:rPr lang="en-US" altLang="zh-CN" sz="2400" dirty="0" smtClean="0">
                <a:solidFill>
                  <a:srgbClr val="692AA2"/>
                </a:solidFill>
                <a:sym typeface="Symbol" pitchFamily="18" charset="2"/>
              </a:rPr>
              <a:t>)</a:t>
            </a:r>
            <a:r>
              <a:rPr lang="en-US" altLang="zh-CN" sz="2400" dirty="0" smtClean="0">
                <a:sym typeface="Symbol" pitchFamily="18" charset="2"/>
              </a:rPr>
              <a:t/>
            </a:r>
            <a:br>
              <a:rPr lang="en-US" altLang="zh-CN" sz="2400" dirty="0" smtClean="0">
                <a:sym typeface="Symbol" pitchFamily="18" charset="2"/>
              </a:rPr>
            </a:br>
            <a:endParaRPr lang="en-US" altLang="zh-CN" sz="2400" dirty="0" smtClean="0">
              <a:sym typeface="Symbol" pitchFamily="18" charset="2"/>
            </a:endParaRPr>
          </a:p>
          <a:p>
            <a:pPr>
              <a:lnSpc>
                <a:spcPct val="90000"/>
              </a:lnSpc>
            </a:pPr>
            <a:r>
              <a:rPr lang="en-US" altLang="zh-CN" sz="2400" dirty="0" smtClean="0">
                <a:sym typeface="Symbol" pitchFamily="18" charset="2"/>
              </a:rPr>
              <a:t>R</a:t>
            </a:r>
            <a:r>
              <a:rPr lang="en-US" altLang="zh-CN" sz="2400" baseline="-25000" dirty="0" smtClean="0">
                <a:sym typeface="Symbol" pitchFamily="18" charset="2"/>
              </a:rPr>
              <a:t>3</a:t>
            </a:r>
            <a:r>
              <a:rPr lang="en-US" altLang="zh-CN" sz="2400" baseline="30000" dirty="0" smtClean="0">
                <a:sym typeface="Symbol" pitchFamily="18" charset="2"/>
              </a:rPr>
              <a:t>*</a:t>
            </a:r>
            <a:r>
              <a:rPr lang="zh-CN" altLang="en-US" sz="2400" dirty="0" smtClean="0">
                <a:sym typeface="Symbol" pitchFamily="18" charset="2"/>
              </a:rPr>
              <a:t>可用类似的方法得到：</a:t>
            </a:r>
            <a:br>
              <a:rPr lang="zh-CN" altLang="en-US" sz="2400" dirty="0" smtClean="0">
                <a:sym typeface="Symbol" pitchFamily="18" charset="2"/>
              </a:rPr>
            </a:br>
            <a:r>
              <a:rPr lang="zh-CN" altLang="en-US" sz="2400" dirty="0" smtClean="0">
                <a:sym typeface="Symbol" pitchFamily="18" charset="2"/>
              </a:rPr>
              <a:t>      </a:t>
            </a:r>
            <a:r>
              <a:rPr lang="en-US" altLang="zh-CN" sz="2400" dirty="0" smtClean="0">
                <a:sym typeface="Symbol" pitchFamily="18" charset="2"/>
              </a:rPr>
              <a:t>R</a:t>
            </a:r>
            <a:r>
              <a:rPr lang="en-US" altLang="zh-CN" sz="2400" baseline="-25000" dirty="0" smtClean="0">
                <a:sym typeface="Symbol" pitchFamily="18" charset="2"/>
              </a:rPr>
              <a:t>3</a:t>
            </a:r>
            <a:r>
              <a:rPr lang="en-US" altLang="zh-CN" sz="2400" baseline="30000" dirty="0" smtClean="0">
                <a:sym typeface="Symbol" pitchFamily="18" charset="2"/>
              </a:rPr>
              <a:t>*</a:t>
            </a:r>
            <a:r>
              <a:rPr lang="en-US" altLang="zh-CN" sz="2400" dirty="0" smtClean="0">
                <a:sym typeface="Symbol" pitchFamily="18" charset="2"/>
              </a:rPr>
              <a:t>=L</a:t>
            </a:r>
            <a:r>
              <a:rPr lang="en-US" altLang="zh-CN" sz="2400" baseline="-25000" dirty="0" smtClean="0">
                <a:sym typeface="Symbol" pitchFamily="18" charset="2"/>
              </a:rPr>
              <a:t>0</a:t>
            </a:r>
            <a:r>
              <a:rPr lang="en-US" altLang="zh-CN" sz="2400" baseline="30000" dirty="0" smtClean="0">
                <a:sym typeface="Symbol" pitchFamily="18" charset="2"/>
              </a:rPr>
              <a:t>*</a:t>
            </a:r>
            <a:r>
              <a:rPr lang="en-US" altLang="zh-CN" sz="2400" dirty="0" smtClean="0">
                <a:sym typeface="Symbol" pitchFamily="18" charset="2"/>
              </a:rPr>
              <a:t> f(R</a:t>
            </a:r>
            <a:r>
              <a:rPr lang="en-US" altLang="zh-CN" sz="2400" baseline="-25000" dirty="0" smtClean="0">
                <a:sym typeface="Symbol" pitchFamily="18" charset="2"/>
              </a:rPr>
              <a:t>0</a:t>
            </a:r>
            <a:r>
              <a:rPr lang="en-US" altLang="zh-CN" sz="2400" baseline="30000" dirty="0" smtClean="0">
                <a:sym typeface="Symbol" pitchFamily="18" charset="2"/>
              </a:rPr>
              <a:t>*</a:t>
            </a:r>
            <a:r>
              <a:rPr lang="en-US" altLang="zh-CN" sz="2400" dirty="0" smtClean="0">
                <a:sym typeface="Symbol" pitchFamily="18" charset="2"/>
              </a:rPr>
              <a:t>,K</a:t>
            </a:r>
            <a:r>
              <a:rPr lang="en-US" altLang="zh-CN" sz="2400" baseline="-25000" dirty="0" smtClean="0">
                <a:sym typeface="Symbol" pitchFamily="18" charset="2"/>
              </a:rPr>
              <a:t>1</a:t>
            </a:r>
            <a:r>
              <a:rPr lang="en-US" altLang="zh-CN" sz="2400" dirty="0" smtClean="0">
                <a:sym typeface="Symbol" pitchFamily="18" charset="2"/>
              </a:rPr>
              <a:t>) f(R</a:t>
            </a:r>
            <a:r>
              <a:rPr lang="en-US" altLang="zh-CN" sz="2400" baseline="-25000" dirty="0" smtClean="0">
                <a:sym typeface="Symbol" pitchFamily="18" charset="2"/>
              </a:rPr>
              <a:t>2</a:t>
            </a:r>
            <a:r>
              <a:rPr lang="en-US" altLang="zh-CN" sz="2400" baseline="30000" dirty="0" smtClean="0">
                <a:sym typeface="Symbol" pitchFamily="18" charset="2"/>
              </a:rPr>
              <a:t>*</a:t>
            </a:r>
            <a:r>
              <a:rPr lang="en-US" altLang="zh-CN" sz="2400" dirty="0" smtClean="0">
                <a:sym typeface="Symbol" pitchFamily="18" charset="2"/>
              </a:rPr>
              <a:t>,K</a:t>
            </a:r>
            <a:r>
              <a:rPr lang="en-US" altLang="zh-CN" sz="2400" baseline="-25000" dirty="0" smtClean="0">
                <a:sym typeface="Symbol" pitchFamily="18" charset="2"/>
              </a:rPr>
              <a:t>3</a:t>
            </a:r>
            <a:r>
              <a:rPr lang="en-US" altLang="zh-CN" sz="2400" dirty="0" smtClean="0">
                <a:sym typeface="Symbol" pitchFamily="18" charset="2"/>
              </a:rPr>
              <a:t>), </a:t>
            </a:r>
            <a:r>
              <a:rPr lang="zh-CN" altLang="en-US" sz="2400" dirty="0" smtClean="0">
                <a:sym typeface="Symbol" pitchFamily="18" charset="2"/>
              </a:rPr>
              <a:t>于是有：</a:t>
            </a:r>
            <a:br>
              <a:rPr lang="zh-CN" altLang="en-US" sz="2400" dirty="0" smtClean="0">
                <a:sym typeface="Symbol" pitchFamily="18" charset="2"/>
              </a:rPr>
            </a:br>
            <a:r>
              <a:rPr lang="zh-CN" altLang="en-US" sz="2400" dirty="0" smtClean="0">
                <a:sym typeface="Symbol" pitchFamily="18" charset="2"/>
              </a:rPr>
              <a:t> </a:t>
            </a:r>
            <a:r>
              <a:rPr lang="en-US" altLang="zh-CN" sz="2400" dirty="0" smtClean="0">
                <a:solidFill>
                  <a:srgbClr val="692AA2"/>
                </a:solidFill>
                <a:sym typeface="Symbol" pitchFamily="18" charset="2"/>
              </a:rPr>
              <a:t>R</a:t>
            </a:r>
            <a:r>
              <a:rPr lang="en-US" altLang="zh-CN" sz="2400" baseline="-25000" dirty="0" smtClean="0">
                <a:solidFill>
                  <a:srgbClr val="692AA2"/>
                </a:solidFill>
                <a:sym typeface="Symbol" pitchFamily="18" charset="2"/>
              </a:rPr>
              <a:t>3</a:t>
            </a:r>
            <a:r>
              <a:rPr lang="en-US" altLang="zh-CN" sz="2400" dirty="0" smtClean="0">
                <a:solidFill>
                  <a:srgbClr val="692AA2"/>
                </a:solidFill>
                <a:sym typeface="Symbol" pitchFamily="18" charset="2"/>
              </a:rPr>
              <a:t>´=L</a:t>
            </a:r>
            <a:r>
              <a:rPr lang="en-US" altLang="zh-CN" sz="2400" baseline="-25000" dirty="0" smtClean="0">
                <a:solidFill>
                  <a:srgbClr val="692AA2"/>
                </a:solidFill>
                <a:sym typeface="Symbol" pitchFamily="18" charset="2"/>
              </a:rPr>
              <a:t>0</a:t>
            </a:r>
            <a:r>
              <a:rPr lang="en-US" altLang="zh-CN" sz="2400" dirty="0" smtClean="0">
                <a:solidFill>
                  <a:srgbClr val="692AA2"/>
                </a:solidFill>
                <a:sym typeface="Symbol" pitchFamily="18" charset="2"/>
              </a:rPr>
              <a:t>´ f(R</a:t>
            </a:r>
            <a:r>
              <a:rPr lang="en-US" altLang="zh-CN" sz="2400" baseline="-25000" dirty="0" smtClean="0">
                <a:solidFill>
                  <a:srgbClr val="692AA2"/>
                </a:solidFill>
                <a:sym typeface="Symbol" pitchFamily="18" charset="2"/>
              </a:rPr>
              <a:t>1</a:t>
            </a:r>
            <a:r>
              <a:rPr lang="en-US" altLang="zh-CN" sz="2400" dirty="0" smtClean="0">
                <a:solidFill>
                  <a:srgbClr val="692AA2"/>
                </a:solidFill>
                <a:sym typeface="Symbol" pitchFamily="18" charset="2"/>
              </a:rPr>
              <a:t>,K1) f(R</a:t>
            </a:r>
            <a:r>
              <a:rPr lang="en-US" altLang="zh-CN" sz="2400" baseline="-25000" dirty="0" smtClean="0">
                <a:solidFill>
                  <a:srgbClr val="692AA2"/>
                </a:solidFill>
                <a:sym typeface="Symbol" pitchFamily="18" charset="2"/>
              </a:rPr>
              <a:t>0</a:t>
            </a:r>
            <a:r>
              <a:rPr lang="en-US" altLang="zh-CN" sz="2400" baseline="30000" dirty="0" smtClean="0">
                <a:solidFill>
                  <a:srgbClr val="692AA2"/>
                </a:solidFill>
                <a:sym typeface="Symbol" pitchFamily="18" charset="2"/>
              </a:rPr>
              <a:t>*</a:t>
            </a:r>
            <a:r>
              <a:rPr lang="en-US" altLang="zh-CN" sz="2400" dirty="0" smtClean="0">
                <a:solidFill>
                  <a:srgbClr val="692AA2"/>
                </a:solidFill>
                <a:sym typeface="Symbol" pitchFamily="18" charset="2"/>
              </a:rPr>
              <a:t>,K</a:t>
            </a:r>
            <a:r>
              <a:rPr lang="en-US" altLang="zh-CN" sz="2400" baseline="-25000" dirty="0" smtClean="0">
                <a:solidFill>
                  <a:srgbClr val="692AA2"/>
                </a:solidFill>
                <a:sym typeface="Symbol" pitchFamily="18" charset="2"/>
              </a:rPr>
              <a:t>1</a:t>
            </a:r>
            <a:r>
              <a:rPr lang="en-US" altLang="zh-CN" sz="2400" dirty="0" smtClean="0">
                <a:solidFill>
                  <a:srgbClr val="692AA2"/>
                </a:solidFill>
                <a:sym typeface="Symbol" pitchFamily="18" charset="2"/>
              </a:rPr>
              <a:t>) f(R</a:t>
            </a:r>
            <a:r>
              <a:rPr lang="en-US" altLang="zh-CN" sz="2400" baseline="-25000" dirty="0" smtClean="0">
                <a:solidFill>
                  <a:srgbClr val="692AA2"/>
                </a:solidFill>
                <a:sym typeface="Symbol" pitchFamily="18" charset="2"/>
              </a:rPr>
              <a:t>2</a:t>
            </a:r>
            <a:r>
              <a:rPr lang="en-US" altLang="zh-CN" sz="2400" dirty="0" smtClean="0">
                <a:solidFill>
                  <a:srgbClr val="692AA2"/>
                </a:solidFill>
                <a:sym typeface="Symbol" pitchFamily="18" charset="2"/>
              </a:rPr>
              <a:t>,K</a:t>
            </a:r>
            <a:r>
              <a:rPr lang="en-US" altLang="zh-CN" sz="2400" baseline="-25000" dirty="0" smtClean="0">
                <a:solidFill>
                  <a:srgbClr val="692AA2"/>
                </a:solidFill>
                <a:sym typeface="Symbol" pitchFamily="18" charset="2"/>
              </a:rPr>
              <a:t>3</a:t>
            </a:r>
            <a:r>
              <a:rPr lang="en-US" altLang="zh-CN" sz="2400" dirty="0" smtClean="0">
                <a:solidFill>
                  <a:srgbClr val="692AA2"/>
                </a:solidFill>
                <a:sym typeface="Symbol" pitchFamily="18" charset="2"/>
              </a:rPr>
              <a:t>) f(R</a:t>
            </a:r>
            <a:r>
              <a:rPr lang="en-US" altLang="zh-CN" sz="2400" baseline="-25000" dirty="0" smtClean="0">
                <a:solidFill>
                  <a:srgbClr val="692AA2"/>
                </a:solidFill>
                <a:sym typeface="Symbol" pitchFamily="18" charset="2"/>
              </a:rPr>
              <a:t>2</a:t>
            </a:r>
            <a:r>
              <a:rPr lang="en-US" altLang="zh-CN" sz="2400" baseline="30000" dirty="0" smtClean="0">
                <a:solidFill>
                  <a:srgbClr val="692AA2"/>
                </a:solidFill>
                <a:sym typeface="Symbol" pitchFamily="18" charset="2"/>
              </a:rPr>
              <a:t>*</a:t>
            </a:r>
            <a:r>
              <a:rPr lang="en-US" altLang="zh-CN" sz="2400" dirty="0" smtClean="0">
                <a:solidFill>
                  <a:srgbClr val="692AA2"/>
                </a:solidFill>
                <a:sym typeface="Symbol" pitchFamily="18" charset="2"/>
              </a:rPr>
              <a:t>,K</a:t>
            </a:r>
            <a:r>
              <a:rPr lang="en-US" altLang="zh-CN" sz="2400" baseline="-25000" dirty="0" smtClean="0">
                <a:solidFill>
                  <a:srgbClr val="692AA2"/>
                </a:solidFill>
                <a:sym typeface="Symbol" pitchFamily="18" charset="2"/>
              </a:rPr>
              <a:t>3</a:t>
            </a:r>
            <a:r>
              <a:rPr lang="en-US" altLang="zh-CN" sz="2400" dirty="0" smtClean="0">
                <a:solidFill>
                  <a:srgbClr val="692AA2"/>
                </a:solidFill>
                <a:sym typeface="Symbol" pitchFamily="18" charset="2"/>
              </a:rPr>
              <a:t>)  </a:t>
            </a:r>
            <a:br>
              <a:rPr lang="en-US" altLang="zh-CN" sz="2400" dirty="0" smtClean="0">
                <a:solidFill>
                  <a:srgbClr val="692AA2"/>
                </a:solidFill>
                <a:sym typeface="Symbol" pitchFamily="18" charset="2"/>
              </a:rPr>
            </a:br>
            <a:endParaRPr lang="en-US" altLang="zh-CN" sz="2400" dirty="0" smtClean="0">
              <a:solidFill>
                <a:srgbClr val="692AA2"/>
              </a:solidFill>
              <a:sym typeface="Symbol" pitchFamily="18" charset="2"/>
            </a:endParaRPr>
          </a:p>
          <a:p>
            <a:pPr>
              <a:lnSpc>
                <a:spcPct val="90000"/>
              </a:lnSpc>
            </a:pPr>
            <a:r>
              <a:rPr lang="zh-CN" altLang="en-US" sz="2400" dirty="0" smtClean="0">
                <a:sym typeface="Symbol" pitchFamily="18" charset="2"/>
              </a:rPr>
              <a:t>假设选择了明文，使</a:t>
            </a:r>
            <a:r>
              <a:rPr lang="en-US" altLang="zh-CN" sz="2400" dirty="0" smtClean="0">
                <a:sym typeface="Symbol" pitchFamily="18" charset="2"/>
              </a:rPr>
              <a:t>R</a:t>
            </a:r>
            <a:r>
              <a:rPr lang="en-US" altLang="zh-CN" sz="2400" baseline="-25000" dirty="0" smtClean="0">
                <a:sym typeface="Symbol" pitchFamily="18" charset="2"/>
              </a:rPr>
              <a:t>0</a:t>
            </a:r>
            <a:r>
              <a:rPr lang="en-US" altLang="zh-CN" sz="2400" dirty="0" smtClean="0">
                <a:sym typeface="Symbol" pitchFamily="18" charset="2"/>
              </a:rPr>
              <a:t>=R</a:t>
            </a:r>
            <a:r>
              <a:rPr lang="en-US" altLang="zh-CN" sz="2400" baseline="-25000" dirty="0" smtClean="0">
                <a:sym typeface="Symbol" pitchFamily="18" charset="2"/>
              </a:rPr>
              <a:t>0</a:t>
            </a:r>
            <a:r>
              <a:rPr lang="en-US" altLang="zh-CN" sz="2400" baseline="30000" dirty="0" smtClean="0">
                <a:sym typeface="Symbol" pitchFamily="18" charset="2"/>
              </a:rPr>
              <a:t>*</a:t>
            </a:r>
            <a:r>
              <a:rPr lang="en-US" altLang="zh-CN" sz="2400" dirty="0" smtClean="0">
                <a:sym typeface="Symbol" pitchFamily="18" charset="2"/>
              </a:rPr>
              <a:t>,</a:t>
            </a:r>
            <a:r>
              <a:rPr lang="zh-CN" altLang="en-US" sz="2400" dirty="0" smtClean="0">
                <a:sym typeface="Symbol" pitchFamily="18" charset="2"/>
              </a:rPr>
              <a:t>此时</a:t>
            </a:r>
            <a:r>
              <a:rPr lang="en-US" altLang="zh-CN" sz="2400" dirty="0" smtClean="0">
                <a:sym typeface="Symbol" pitchFamily="18" charset="2"/>
              </a:rPr>
              <a:t>R</a:t>
            </a:r>
            <a:r>
              <a:rPr lang="en-US" altLang="zh-CN" sz="2400" baseline="-25000" dirty="0" smtClean="0">
                <a:sym typeface="Symbol" pitchFamily="18" charset="2"/>
              </a:rPr>
              <a:t>0</a:t>
            </a:r>
            <a:r>
              <a:rPr lang="en-US" altLang="zh-CN" sz="2400" dirty="0" smtClean="0">
                <a:sym typeface="Symbol" pitchFamily="18" charset="2"/>
              </a:rPr>
              <a:t>´=00</a:t>
            </a:r>
            <a:r>
              <a:rPr lang="en-US" altLang="zh-CN" sz="2400" dirty="0" smtClean="0">
                <a:latin typeface="Arial Black"/>
                <a:sym typeface="Symbol" pitchFamily="18" charset="2"/>
              </a:rPr>
              <a:t>…</a:t>
            </a:r>
            <a:r>
              <a:rPr lang="en-US" altLang="zh-CN" sz="2400" dirty="0" smtClean="0">
                <a:sym typeface="Symbol" pitchFamily="18" charset="2"/>
              </a:rPr>
              <a:t>0</a:t>
            </a:r>
            <a:br>
              <a:rPr lang="en-US" altLang="zh-CN" sz="2400" dirty="0" smtClean="0">
                <a:sym typeface="Symbol" pitchFamily="18" charset="2"/>
              </a:rPr>
            </a:br>
            <a:r>
              <a:rPr lang="zh-CN" altLang="en-US" sz="2400" dirty="0" smtClean="0">
                <a:sym typeface="Symbol" pitchFamily="18" charset="2"/>
              </a:rPr>
              <a:t>且</a:t>
            </a:r>
            <a:r>
              <a:rPr lang="en-US" altLang="zh-CN" sz="2400" dirty="0" smtClean="0">
                <a:sym typeface="Symbol" pitchFamily="18" charset="2"/>
              </a:rPr>
              <a:t>f(R</a:t>
            </a:r>
            <a:r>
              <a:rPr lang="en-US" altLang="zh-CN" sz="2400" baseline="-25000" dirty="0" smtClean="0">
                <a:sym typeface="Symbol" pitchFamily="18" charset="2"/>
              </a:rPr>
              <a:t>0</a:t>
            </a:r>
            <a:r>
              <a:rPr lang="en-US" altLang="zh-CN" sz="2400" dirty="0" smtClean="0">
                <a:sym typeface="Symbol" pitchFamily="18" charset="2"/>
              </a:rPr>
              <a:t>,K)=f(R</a:t>
            </a:r>
            <a:r>
              <a:rPr lang="en-US" altLang="zh-CN" sz="2400" baseline="-25000" dirty="0" smtClean="0">
                <a:sym typeface="Symbol" pitchFamily="18" charset="2"/>
              </a:rPr>
              <a:t>0</a:t>
            </a:r>
            <a:r>
              <a:rPr lang="en-US" altLang="zh-CN" sz="2400" baseline="30000" dirty="0" smtClean="0">
                <a:sym typeface="Symbol" pitchFamily="18" charset="2"/>
              </a:rPr>
              <a:t>*</a:t>
            </a:r>
            <a:r>
              <a:rPr lang="en-US" altLang="zh-CN" sz="2400" dirty="0" smtClean="0">
                <a:sym typeface="Symbol" pitchFamily="18" charset="2"/>
              </a:rPr>
              <a:t>,K)，</a:t>
            </a:r>
            <a:r>
              <a:rPr lang="zh-CN" altLang="en-US" sz="2400" dirty="0" smtClean="0">
                <a:sym typeface="Symbol" pitchFamily="18" charset="2"/>
              </a:rPr>
              <a:t>所以</a:t>
            </a:r>
            <a:r>
              <a:rPr lang="zh-CN" altLang="en-US" sz="2400" dirty="0" smtClean="0">
                <a:solidFill>
                  <a:schemeClr val="accent2"/>
                </a:solidFill>
                <a:sym typeface="Symbol" pitchFamily="18" charset="2"/>
              </a:rPr>
              <a:t/>
            </a:r>
            <a:br>
              <a:rPr lang="zh-CN" altLang="en-US" sz="2400" dirty="0" smtClean="0">
                <a:solidFill>
                  <a:schemeClr val="accent2"/>
                </a:solidFill>
                <a:sym typeface="Symbol" pitchFamily="18" charset="2"/>
              </a:rPr>
            </a:br>
            <a:r>
              <a:rPr lang="zh-CN" altLang="en-US" sz="2400" dirty="0" smtClean="0">
                <a:solidFill>
                  <a:schemeClr val="accent2"/>
                </a:solidFill>
                <a:sym typeface="Symbol" pitchFamily="18" charset="2"/>
              </a:rPr>
              <a:t>        </a:t>
            </a:r>
            <a:r>
              <a:rPr lang="en-US" altLang="zh-CN" sz="2400" dirty="0" smtClean="0">
                <a:solidFill>
                  <a:srgbClr val="692AA2"/>
                </a:solidFill>
                <a:sym typeface="Symbol" pitchFamily="18" charset="2"/>
              </a:rPr>
              <a:t>R</a:t>
            </a:r>
            <a:r>
              <a:rPr lang="en-US" altLang="zh-CN" sz="2400" baseline="-25000" dirty="0" smtClean="0">
                <a:solidFill>
                  <a:srgbClr val="692AA2"/>
                </a:solidFill>
                <a:sym typeface="Symbol" pitchFamily="18" charset="2"/>
              </a:rPr>
              <a:t>3</a:t>
            </a:r>
            <a:r>
              <a:rPr lang="en-US" altLang="zh-CN" sz="2400" dirty="0" smtClean="0">
                <a:solidFill>
                  <a:srgbClr val="692AA2"/>
                </a:solidFill>
                <a:sym typeface="Symbol" pitchFamily="18" charset="2"/>
              </a:rPr>
              <a:t>´=L</a:t>
            </a:r>
            <a:r>
              <a:rPr lang="en-US" altLang="zh-CN" sz="2400" baseline="-25000" dirty="0" smtClean="0">
                <a:solidFill>
                  <a:srgbClr val="692AA2"/>
                </a:solidFill>
                <a:sym typeface="Symbol" pitchFamily="18" charset="2"/>
              </a:rPr>
              <a:t>0</a:t>
            </a:r>
            <a:r>
              <a:rPr lang="en-US" altLang="zh-CN" sz="2400" dirty="0" smtClean="0">
                <a:solidFill>
                  <a:srgbClr val="692AA2"/>
                </a:solidFill>
                <a:sym typeface="Symbol" pitchFamily="18" charset="2"/>
              </a:rPr>
              <a:t>´ f(R</a:t>
            </a:r>
            <a:r>
              <a:rPr lang="en-US" altLang="zh-CN" sz="2400" baseline="-25000" dirty="0" smtClean="0">
                <a:solidFill>
                  <a:srgbClr val="692AA2"/>
                </a:solidFill>
                <a:sym typeface="Symbol" pitchFamily="18" charset="2"/>
              </a:rPr>
              <a:t>2</a:t>
            </a:r>
            <a:r>
              <a:rPr lang="en-US" altLang="zh-CN" sz="2400" dirty="0" smtClean="0">
                <a:solidFill>
                  <a:srgbClr val="692AA2"/>
                </a:solidFill>
                <a:sym typeface="Symbol" pitchFamily="18" charset="2"/>
              </a:rPr>
              <a:t>,K</a:t>
            </a:r>
            <a:r>
              <a:rPr lang="en-US" altLang="zh-CN" sz="2400" baseline="-25000" dirty="0" smtClean="0">
                <a:solidFill>
                  <a:srgbClr val="692AA2"/>
                </a:solidFill>
                <a:sym typeface="Symbol" pitchFamily="18" charset="2"/>
              </a:rPr>
              <a:t>3</a:t>
            </a:r>
            <a:r>
              <a:rPr lang="en-US" altLang="zh-CN" sz="2400" dirty="0" smtClean="0">
                <a:solidFill>
                  <a:srgbClr val="692AA2"/>
                </a:solidFill>
                <a:sym typeface="Symbol" pitchFamily="18" charset="2"/>
              </a:rPr>
              <a:t>) f(R</a:t>
            </a:r>
            <a:r>
              <a:rPr lang="en-US" altLang="zh-CN" sz="2400" baseline="-25000" dirty="0" smtClean="0">
                <a:solidFill>
                  <a:srgbClr val="692AA2"/>
                </a:solidFill>
                <a:sym typeface="Symbol" pitchFamily="18" charset="2"/>
              </a:rPr>
              <a:t>2</a:t>
            </a:r>
            <a:r>
              <a:rPr lang="en-US" altLang="zh-CN" sz="2400" baseline="30000" dirty="0" smtClean="0">
                <a:solidFill>
                  <a:srgbClr val="692AA2"/>
                </a:solidFill>
                <a:sym typeface="Symbol" pitchFamily="18" charset="2"/>
              </a:rPr>
              <a:t>*</a:t>
            </a:r>
            <a:r>
              <a:rPr lang="en-US" altLang="zh-CN" sz="2400" dirty="0" smtClean="0">
                <a:solidFill>
                  <a:srgbClr val="692AA2"/>
                </a:solidFill>
                <a:sym typeface="Symbol" pitchFamily="18" charset="2"/>
              </a:rPr>
              <a:t>,K</a:t>
            </a:r>
            <a:r>
              <a:rPr lang="en-US" altLang="zh-CN" sz="2400" baseline="-25000" dirty="0" smtClean="0">
                <a:solidFill>
                  <a:srgbClr val="692AA2"/>
                </a:solidFill>
                <a:sym typeface="Symbol" pitchFamily="18" charset="2"/>
              </a:rPr>
              <a:t>3</a:t>
            </a:r>
            <a:r>
              <a:rPr lang="en-US" altLang="zh-CN" sz="2400" dirty="0" smtClean="0">
                <a:solidFill>
                  <a:srgbClr val="692AA2"/>
                </a:solidFill>
                <a:sym typeface="Symbol" pitchFamily="18" charset="2"/>
              </a:rPr>
              <a:t>)</a:t>
            </a:r>
            <a:r>
              <a:rPr lang="en-US" altLang="zh-CN" sz="2400" dirty="0" smtClean="0">
                <a:sym typeface="Symbol" pitchFamily="18" charset="2"/>
              </a:rPr>
              <a:t/>
            </a:r>
            <a:br>
              <a:rPr lang="en-US" altLang="zh-CN" sz="2400" dirty="0" smtClean="0">
                <a:sym typeface="Symbol" pitchFamily="18" charset="2"/>
              </a:rPr>
            </a:br>
            <a:r>
              <a:rPr lang="zh-CN" altLang="en-US" sz="2400" dirty="0" smtClean="0"/>
              <a:t>由于</a:t>
            </a:r>
            <a:r>
              <a:rPr lang="en-US" altLang="zh-CN" sz="2400" dirty="0" smtClean="0"/>
              <a:t>R</a:t>
            </a:r>
            <a:r>
              <a:rPr lang="en-US" altLang="zh-CN" sz="2400" baseline="-25000" dirty="0" smtClean="0"/>
              <a:t>3</a:t>
            </a:r>
            <a:r>
              <a:rPr lang="en-US" altLang="zh-CN" sz="2400" dirty="0" smtClean="0"/>
              <a:t>´</a:t>
            </a:r>
            <a:r>
              <a:rPr lang="zh-CN" altLang="en-US" sz="2400" dirty="0" smtClean="0"/>
              <a:t>可从两个密文</a:t>
            </a:r>
            <a:r>
              <a:rPr lang="en-US" altLang="zh-CN" sz="2400" dirty="0" smtClean="0"/>
              <a:t>R</a:t>
            </a:r>
            <a:r>
              <a:rPr lang="en-US" altLang="zh-CN" sz="2400" baseline="-25000" dirty="0" smtClean="0"/>
              <a:t>3</a:t>
            </a:r>
            <a:r>
              <a:rPr lang="en-US" altLang="zh-CN" sz="2400" dirty="0" smtClean="0"/>
              <a:t>,R</a:t>
            </a:r>
            <a:r>
              <a:rPr lang="en-US" altLang="zh-CN" sz="2400" baseline="-25000" dirty="0" smtClean="0"/>
              <a:t>3</a:t>
            </a:r>
            <a:r>
              <a:rPr lang="en-US" altLang="zh-CN" sz="2400" baseline="30000" dirty="0" smtClean="0"/>
              <a:t>*</a:t>
            </a:r>
            <a:r>
              <a:rPr lang="zh-CN" altLang="en-US" sz="2400" dirty="0" smtClean="0"/>
              <a:t>计算出，可知</a:t>
            </a:r>
            <a:r>
              <a:rPr lang="en-US" altLang="zh-CN" sz="2400" dirty="0" smtClean="0"/>
              <a:t>R</a:t>
            </a:r>
            <a:r>
              <a:rPr lang="en-US" altLang="zh-CN" sz="2400" baseline="-25000" dirty="0" smtClean="0"/>
              <a:t>3</a:t>
            </a:r>
            <a:r>
              <a:rPr lang="en-US" altLang="zh-CN" sz="2400" dirty="0" smtClean="0"/>
              <a:t>´</a:t>
            </a:r>
            <a:r>
              <a:rPr lang="zh-CN" altLang="en-US" sz="2400" dirty="0" smtClean="0"/>
              <a:t>和</a:t>
            </a:r>
            <a:r>
              <a:rPr lang="en-US" altLang="zh-CN" sz="2400" dirty="0" smtClean="0"/>
              <a:t>L</a:t>
            </a:r>
            <a:r>
              <a:rPr lang="en-US" altLang="zh-CN" sz="2400" baseline="-25000" dirty="0" smtClean="0"/>
              <a:t>0</a:t>
            </a:r>
            <a:r>
              <a:rPr lang="en-US" altLang="zh-CN" sz="2400" dirty="0" smtClean="0"/>
              <a:t>´</a:t>
            </a:r>
            <a:r>
              <a:rPr lang="zh-CN" altLang="en-US" sz="2400" dirty="0" smtClean="0"/>
              <a:t>已知。有:</a:t>
            </a:r>
            <a:r>
              <a:rPr lang="zh-CN" altLang="en-US" sz="2400" dirty="0" smtClean="0">
                <a:solidFill>
                  <a:schemeClr val="accent2"/>
                </a:solidFill>
              </a:rPr>
              <a:t/>
            </a:r>
            <a:br>
              <a:rPr lang="zh-CN" altLang="en-US" sz="2400" dirty="0" smtClean="0">
                <a:solidFill>
                  <a:schemeClr val="accent2"/>
                </a:solidFill>
              </a:rPr>
            </a:br>
            <a:r>
              <a:rPr lang="zh-CN" altLang="en-US" sz="2400" dirty="0" smtClean="0">
                <a:solidFill>
                  <a:schemeClr val="accent2"/>
                </a:solidFill>
              </a:rPr>
              <a:t>        </a:t>
            </a:r>
            <a:r>
              <a:rPr lang="en-US" altLang="zh-CN" sz="2400" dirty="0" smtClean="0">
                <a:solidFill>
                  <a:srgbClr val="692AA2"/>
                </a:solidFill>
              </a:rPr>
              <a:t>F(R</a:t>
            </a:r>
            <a:r>
              <a:rPr lang="en-US" altLang="zh-CN" sz="2400" baseline="-25000" dirty="0" smtClean="0">
                <a:solidFill>
                  <a:srgbClr val="692AA2"/>
                </a:solidFill>
              </a:rPr>
              <a:t>2</a:t>
            </a:r>
            <a:r>
              <a:rPr lang="en-US" altLang="zh-CN" sz="2400" dirty="0" smtClean="0">
                <a:solidFill>
                  <a:srgbClr val="692AA2"/>
                </a:solidFill>
              </a:rPr>
              <a:t>,K</a:t>
            </a:r>
            <a:r>
              <a:rPr lang="en-US" altLang="zh-CN" sz="2400" baseline="-25000" dirty="0" smtClean="0">
                <a:solidFill>
                  <a:srgbClr val="692AA2"/>
                </a:solidFill>
              </a:rPr>
              <a:t>3</a:t>
            </a:r>
            <a:r>
              <a:rPr lang="en-US" altLang="zh-CN" sz="2400" dirty="0" smtClean="0">
                <a:solidFill>
                  <a:srgbClr val="692AA2"/>
                </a:solidFill>
              </a:rPr>
              <a:t>) </a:t>
            </a:r>
            <a:r>
              <a:rPr lang="en-US" altLang="zh-CN" sz="2400" dirty="0" smtClean="0">
                <a:solidFill>
                  <a:srgbClr val="692AA2"/>
                </a:solidFill>
                <a:sym typeface="Symbol" pitchFamily="18" charset="2"/>
              </a:rPr>
              <a:t>f(R</a:t>
            </a:r>
            <a:r>
              <a:rPr lang="en-US" altLang="zh-CN" sz="2400" baseline="-25000" dirty="0" smtClean="0">
                <a:solidFill>
                  <a:srgbClr val="692AA2"/>
                </a:solidFill>
                <a:sym typeface="Symbol" pitchFamily="18" charset="2"/>
              </a:rPr>
              <a:t>2</a:t>
            </a:r>
            <a:r>
              <a:rPr lang="en-US" altLang="zh-CN" sz="2400" baseline="30000" dirty="0" smtClean="0">
                <a:solidFill>
                  <a:srgbClr val="692AA2"/>
                </a:solidFill>
                <a:sym typeface="Symbol" pitchFamily="18" charset="2"/>
              </a:rPr>
              <a:t>*</a:t>
            </a:r>
            <a:r>
              <a:rPr lang="en-US" altLang="zh-CN" sz="2400" dirty="0" smtClean="0">
                <a:solidFill>
                  <a:srgbClr val="692AA2"/>
                </a:solidFill>
                <a:sym typeface="Symbol" pitchFamily="18" charset="2"/>
              </a:rPr>
              <a:t>,K</a:t>
            </a:r>
            <a:r>
              <a:rPr lang="en-US" altLang="zh-CN" sz="2400" baseline="-25000" dirty="0" smtClean="0">
                <a:solidFill>
                  <a:srgbClr val="692AA2"/>
                </a:solidFill>
                <a:sym typeface="Symbol" pitchFamily="18" charset="2"/>
              </a:rPr>
              <a:t>3</a:t>
            </a:r>
            <a:r>
              <a:rPr lang="en-US" altLang="zh-CN" sz="2400" dirty="0" smtClean="0">
                <a:solidFill>
                  <a:srgbClr val="692AA2"/>
                </a:solidFill>
                <a:sym typeface="Symbol" pitchFamily="18" charset="2"/>
              </a:rPr>
              <a:t>)=R</a:t>
            </a:r>
            <a:r>
              <a:rPr lang="en-US" altLang="zh-CN" sz="2400" baseline="-25000" dirty="0" smtClean="0">
                <a:solidFill>
                  <a:srgbClr val="692AA2"/>
                </a:solidFill>
                <a:sym typeface="Symbol" pitchFamily="18" charset="2"/>
              </a:rPr>
              <a:t>3</a:t>
            </a:r>
            <a:r>
              <a:rPr lang="en-US" altLang="zh-CN" sz="2400" dirty="0" smtClean="0">
                <a:solidFill>
                  <a:srgbClr val="692AA2"/>
                </a:solidFill>
                <a:sym typeface="Symbol" pitchFamily="18" charset="2"/>
              </a:rPr>
              <a:t>´ L</a:t>
            </a:r>
            <a:r>
              <a:rPr lang="en-US" altLang="zh-CN" sz="2400" baseline="-25000" dirty="0" smtClean="0">
                <a:solidFill>
                  <a:srgbClr val="692AA2"/>
                </a:solidFill>
                <a:sym typeface="Symbol" pitchFamily="18" charset="2"/>
              </a:rPr>
              <a:t>0</a:t>
            </a:r>
            <a:r>
              <a:rPr lang="en-US" altLang="zh-CN" sz="2400" dirty="0" smtClean="0">
                <a:solidFill>
                  <a:srgbClr val="692AA2"/>
                </a:solidFill>
                <a:sym typeface="Symbol" pitchFamily="18" charset="2"/>
              </a:rPr>
              <a:t>´</a:t>
            </a:r>
            <a:endParaRPr lang="zh-CN" altLang="en-US" sz="2400" dirty="0" smtClean="0">
              <a:solidFill>
                <a:srgbClr val="692AA2"/>
              </a:solidFill>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body" idx="1"/>
          </p:nvPr>
        </p:nvSpPr>
        <p:spPr>
          <a:xfrm>
            <a:off x="304800" y="1447800"/>
            <a:ext cx="8534400" cy="5105400"/>
          </a:xfrm>
        </p:spPr>
        <p:txBody>
          <a:bodyPr/>
          <a:lstStyle/>
          <a:p>
            <a:r>
              <a:rPr lang="zh-CN" altLang="en-US" sz="2400" dirty="0" smtClean="0">
                <a:sym typeface="Symbol" pitchFamily="18" charset="2"/>
              </a:rPr>
              <a:t>知</a:t>
            </a:r>
            <a:r>
              <a:rPr lang="en-US" altLang="zh-CN" sz="2400" dirty="0" smtClean="0">
                <a:sym typeface="Symbol" pitchFamily="18" charset="2"/>
              </a:rPr>
              <a:t>f(R</a:t>
            </a:r>
            <a:r>
              <a:rPr lang="en-US" altLang="zh-CN" sz="2400" baseline="-25000" dirty="0" smtClean="0">
                <a:sym typeface="Symbol" pitchFamily="18" charset="2"/>
              </a:rPr>
              <a:t>2</a:t>
            </a:r>
            <a:r>
              <a:rPr lang="en-US" altLang="zh-CN" sz="2400" dirty="0" smtClean="0">
                <a:sym typeface="Symbol" pitchFamily="18" charset="2"/>
              </a:rPr>
              <a:t>,K</a:t>
            </a:r>
            <a:r>
              <a:rPr lang="en-US" altLang="zh-CN" sz="2400" baseline="-25000" dirty="0" smtClean="0">
                <a:sym typeface="Symbol" pitchFamily="18" charset="2"/>
              </a:rPr>
              <a:t>3</a:t>
            </a:r>
            <a:r>
              <a:rPr lang="en-US" altLang="zh-CN" sz="2400" dirty="0" smtClean="0">
                <a:sym typeface="Symbol" pitchFamily="18" charset="2"/>
              </a:rPr>
              <a:t>)=P(C) </a:t>
            </a:r>
            <a:r>
              <a:rPr lang="zh-CN" altLang="en-US" sz="2400" dirty="0" smtClean="0">
                <a:sym typeface="Symbol" pitchFamily="18" charset="2"/>
              </a:rPr>
              <a:t>和</a:t>
            </a:r>
            <a:r>
              <a:rPr lang="en-US" altLang="zh-CN" sz="2400" dirty="0" smtClean="0">
                <a:sym typeface="Symbol" pitchFamily="18" charset="2"/>
              </a:rPr>
              <a:t>f(R</a:t>
            </a:r>
            <a:r>
              <a:rPr lang="en-US" altLang="zh-CN" sz="2400" baseline="-25000" dirty="0" smtClean="0">
                <a:sym typeface="Symbol" pitchFamily="18" charset="2"/>
              </a:rPr>
              <a:t>2</a:t>
            </a:r>
            <a:r>
              <a:rPr lang="en-US" altLang="zh-CN" sz="2400" baseline="30000" dirty="0" smtClean="0">
                <a:sym typeface="Symbol" pitchFamily="18" charset="2"/>
              </a:rPr>
              <a:t>*</a:t>
            </a:r>
            <a:r>
              <a:rPr lang="en-US" altLang="zh-CN" sz="2400" dirty="0" smtClean="0">
                <a:sym typeface="Symbol" pitchFamily="18" charset="2"/>
              </a:rPr>
              <a:t>,K</a:t>
            </a:r>
            <a:r>
              <a:rPr lang="en-US" altLang="zh-CN" sz="2400" baseline="-25000" dirty="0" smtClean="0">
                <a:sym typeface="Symbol" pitchFamily="18" charset="2"/>
              </a:rPr>
              <a:t>3</a:t>
            </a:r>
            <a:r>
              <a:rPr lang="en-US" altLang="zh-CN" sz="2400" dirty="0" smtClean="0">
                <a:sym typeface="Symbol" pitchFamily="18" charset="2"/>
              </a:rPr>
              <a:t>)=P(C</a:t>
            </a:r>
            <a:r>
              <a:rPr lang="en-US" altLang="zh-CN" sz="2400" baseline="30000" dirty="0" smtClean="0">
                <a:sym typeface="Symbol" pitchFamily="18" charset="2"/>
              </a:rPr>
              <a:t>*</a:t>
            </a:r>
            <a:r>
              <a:rPr lang="en-US" altLang="zh-CN" sz="2400" dirty="0" smtClean="0">
                <a:sym typeface="Symbol" pitchFamily="18" charset="2"/>
              </a:rPr>
              <a:t>),</a:t>
            </a:r>
            <a:r>
              <a:rPr lang="zh-CN" altLang="en-US" sz="2400" dirty="0" smtClean="0">
                <a:sym typeface="Symbol" pitchFamily="18" charset="2"/>
              </a:rPr>
              <a:t>其中</a:t>
            </a:r>
            <a:br>
              <a:rPr lang="zh-CN" altLang="en-US" sz="2400" dirty="0" smtClean="0">
                <a:sym typeface="Symbol" pitchFamily="18" charset="2"/>
              </a:rPr>
            </a:br>
            <a:r>
              <a:rPr lang="en-US" altLang="zh-CN" sz="2400" dirty="0" smtClean="0">
                <a:sym typeface="Symbol" pitchFamily="18" charset="2"/>
              </a:rPr>
              <a:t>C</a:t>
            </a:r>
            <a:r>
              <a:rPr lang="zh-CN" altLang="en-US" sz="2400" dirty="0" smtClean="0">
                <a:sym typeface="Symbol" pitchFamily="18" charset="2"/>
              </a:rPr>
              <a:t>和</a:t>
            </a:r>
            <a:r>
              <a:rPr lang="en-US" altLang="zh-CN" sz="2400" dirty="0" smtClean="0">
                <a:sym typeface="Symbol" pitchFamily="18" charset="2"/>
              </a:rPr>
              <a:t>C</a:t>
            </a:r>
            <a:r>
              <a:rPr lang="en-US" altLang="zh-CN" sz="2400" baseline="30000" dirty="0" smtClean="0">
                <a:sym typeface="Symbol" pitchFamily="18" charset="2"/>
              </a:rPr>
              <a:t>*</a:t>
            </a:r>
            <a:r>
              <a:rPr lang="zh-CN" altLang="en-US" sz="2400" dirty="0" smtClean="0">
                <a:sym typeface="Symbol" pitchFamily="18" charset="2"/>
              </a:rPr>
              <a:t>分别表示8个</a:t>
            </a:r>
            <a:r>
              <a:rPr lang="en-US" altLang="zh-CN" sz="2400" dirty="0" smtClean="0">
                <a:sym typeface="Symbol" pitchFamily="18" charset="2"/>
              </a:rPr>
              <a:t>S</a:t>
            </a:r>
            <a:r>
              <a:rPr lang="zh-CN" altLang="en-US" sz="2400" dirty="0" smtClean="0">
                <a:sym typeface="Symbol" pitchFamily="18" charset="2"/>
              </a:rPr>
              <a:t>盒的两个输出。而</a:t>
            </a:r>
            <a:r>
              <a:rPr lang="en-US" altLang="zh-CN" sz="2400" dirty="0" smtClean="0">
                <a:sym typeface="Symbol" pitchFamily="18" charset="2"/>
              </a:rPr>
              <a:t>P</a:t>
            </a:r>
            <a:r>
              <a:rPr lang="zh-CN" altLang="en-US" sz="2400" dirty="0" smtClean="0">
                <a:sym typeface="Symbol" pitchFamily="18" charset="2"/>
              </a:rPr>
              <a:t>是固定的，为公开已知的置换，因此</a:t>
            </a:r>
            <a:br>
              <a:rPr lang="zh-CN" altLang="en-US" sz="2400" dirty="0" smtClean="0">
                <a:sym typeface="Symbol" pitchFamily="18" charset="2"/>
              </a:rPr>
            </a:br>
            <a:r>
              <a:rPr lang="zh-CN" altLang="en-US" sz="2400" dirty="0" smtClean="0">
                <a:sym typeface="Symbol" pitchFamily="18" charset="2"/>
              </a:rPr>
              <a:t>       </a:t>
            </a:r>
            <a:r>
              <a:rPr lang="en-US" altLang="zh-CN" sz="2400" dirty="0" smtClean="0">
                <a:sym typeface="Symbol" pitchFamily="18" charset="2"/>
              </a:rPr>
              <a:t>P(C) =P(C</a:t>
            </a:r>
            <a:r>
              <a:rPr lang="en-US" altLang="zh-CN" sz="2400" baseline="30000" dirty="0" smtClean="0">
                <a:sym typeface="Symbol" pitchFamily="18" charset="2"/>
              </a:rPr>
              <a:t>*</a:t>
            </a:r>
            <a:r>
              <a:rPr lang="en-US" altLang="zh-CN" sz="2400" dirty="0" smtClean="0">
                <a:sym typeface="Symbol" pitchFamily="18" charset="2"/>
              </a:rPr>
              <a:t>)=R</a:t>
            </a:r>
            <a:r>
              <a:rPr lang="en-US" altLang="zh-CN" sz="2400" baseline="-25000" dirty="0" smtClean="0">
                <a:sym typeface="Symbol" pitchFamily="18" charset="2"/>
              </a:rPr>
              <a:t>3</a:t>
            </a:r>
            <a:r>
              <a:rPr lang="en-US" altLang="zh-CN" sz="2400" dirty="0" smtClean="0">
                <a:sym typeface="Symbol" pitchFamily="18" charset="2"/>
              </a:rPr>
              <a:t>´ L</a:t>
            </a:r>
            <a:r>
              <a:rPr lang="en-US" altLang="zh-CN" sz="2400" baseline="-25000" dirty="0" smtClean="0">
                <a:sym typeface="Symbol" pitchFamily="18" charset="2"/>
              </a:rPr>
              <a:t>0</a:t>
            </a:r>
            <a:r>
              <a:rPr lang="en-US" altLang="zh-CN" sz="2400" dirty="0" smtClean="0">
                <a:sym typeface="Symbol" pitchFamily="18" charset="2"/>
              </a:rPr>
              <a:t>´,</a:t>
            </a:r>
            <a:r>
              <a:rPr lang="zh-CN" altLang="en-US" sz="2400" dirty="0" smtClean="0">
                <a:sym typeface="Symbol" pitchFamily="18" charset="2"/>
              </a:rPr>
              <a:t>由此可知</a:t>
            </a:r>
            <a:br>
              <a:rPr lang="zh-CN" altLang="en-US" sz="2400" dirty="0" smtClean="0">
                <a:sym typeface="Symbol" pitchFamily="18" charset="2"/>
              </a:rPr>
            </a:br>
            <a:r>
              <a:rPr lang="zh-CN" altLang="en-US" sz="2400" dirty="0" smtClean="0">
                <a:sym typeface="Symbol" pitchFamily="18" charset="2"/>
              </a:rPr>
              <a:t>       </a:t>
            </a:r>
            <a:r>
              <a:rPr lang="en-US" altLang="zh-CN" sz="2400" dirty="0" smtClean="0">
                <a:sym typeface="Symbol" pitchFamily="18" charset="2"/>
              </a:rPr>
              <a:t>C´=C C</a:t>
            </a:r>
            <a:r>
              <a:rPr lang="en-US" altLang="zh-CN" sz="2400" baseline="30000" dirty="0" smtClean="0">
                <a:sym typeface="Symbol" pitchFamily="18" charset="2"/>
              </a:rPr>
              <a:t>*</a:t>
            </a:r>
            <a:r>
              <a:rPr lang="en-US" altLang="zh-CN" sz="2400" dirty="0" smtClean="0">
                <a:sym typeface="Symbol" pitchFamily="18" charset="2"/>
              </a:rPr>
              <a:t>=P</a:t>
            </a:r>
            <a:r>
              <a:rPr lang="en-US" altLang="zh-CN" sz="2400" baseline="30000" dirty="0" smtClean="0">
                <a:sym typeface="Symbol" pitchFamily="18" charset="2"/>
              </a:rPr>
              <a:t>-1</a:t>
            </a:r>
            <a:r>
              <a:rPr lang="en-US" altLang="zh-CN" sz="2400" dirty="0" smtClean="0">
                <a:sym typeface="Symbol" pitchFamily="18" charset="2"/>
              </a:rPr>
              <a:t>(R</a:t>
            </a:r>
            <a:r>
              <a:rPr lang="en-US" altLang="zh-CN" sz="2400" baseline="-25000" dirty="0" smtClean="0">
                <a:sym typeface="Symbol" pitchFamily="18" charset="2"/>
              </a:rPr>
              <a:t>3</a:t>
            </a:r>
            <a:r>
              <a:rPr lang="en-US" altLang="zh-CN" sz="2400" dirty="0" smtClean="0">
                <a:sym typeface="Symbol" pitchFamily="18" charset="2"/>
              </a:rPr>
              <a:t>´ L</a:t>
            </a:r>
            <a:r>
              <a:rPr lang="en-US" altLang="zh-CN" sz="2400" baseline="-25000" dirty="0" smtClean="0">
                <a:sym typeface="Symbol" pitchFamily="18" charset="2"/>
              </a:rPr>
              <a:t>0</a:t>
            </a:r>
            <a:r>
              <a:rPr lang="en-US" altLang="zh-CN" sz="2400" dirty="0" smtClean="0">
                <a:sym typeface="Symbol" pitchFamily="18" charset="2"/>
              </a:rPr>
              <a:t>´)</a:t>
            </a:r>
            <a:r>
              <a:rPr lang="en-US" altLang="zh-CN" sz="2400" dirty="0" smtClean="0">
                <a:latin typeface="Arial Black"/>
                <a:sym typeface="Symbol" pitchFamily="18" charset="2"/>
              </a:rPr>
              <a:t>…</a:t>
            </a:r>
            <a:r>
              <a:rPr lang="en-US" altLang="zh-CN" sz="2400" dirty="0" smtClean="0">
                <a:sym typeface="Symbol" pitchFamily="18" charset="2"/>
              </a:rPr>
              <a:t>.</a:t>
            </a:r>
            <a:r>
              <a:rPr lang="zh-CN" altLang="en-US" sz="2400" dirty="0" smtClean="0">
                <a:sym typeface="Symbol" pitchFamily="18" charset="2"/>
              </a:rPr>
              <a:t>为3轮中8个</a:t>
            </a:r>
            <a:r>
              <a:rPr lang="en-US" altLang="zh-CN" sz="2400" dirty="0" smtClean="0">
                <a:sym typeface="Symbol" pitchFamily="18" charset="2"/>
              </a:rPr>
              <a:t>S</a:t>
            </a:r>
            <a:r>
              <a:rPr lang="zh-CN" altLang="en-US" sz="2400" dirty="0" smtClean="0">
                <a:sym typeface="Symbol" pitchFamily="18" charset="2"/>
              </a:rPr>
              <a:t>盒的两个输出异或。</a:t>
            </a:r>
          </a:p>
          <a:p>
            <a:r>
              <a:rPr lang="zh-CN" altLang="en-US" sz="2400" dirty="0" smtClean="0"/>
              <a:t>另外，</a:t>
            </a:r>
            <a:r>
              <a:rPr lang="en-US" altLang="zh-CN" sz="2400" dirty="0" smtClean="0"/>
              <a:t>R</a:t>
            </a:r>
            <a:r>
              <a:rPr lang="en-US" altLang="zh-CN" sz="2400" baseline="-25000" dirty="0" smtClean="0"/>
              <a:t>2</a:t>
            </a:r>
            <a:r>
              <a:rPr lang="en-US" altLang="zh-CN" sz="2400" dirty="0" smtClean="0"/>
              <a:t>=L</a:t>
            </a:r>
            <a:r>
              <a:rPr lang="en-US" altLang="zh-CN" sz="2400" baseline="-25000" dirty="0" smtClean="0"/>
              <a:t>3</a:t>
            </a:r>
            <a:r>
              <a:rPr lang="zh-CN" altLang="en-US" sz="2400" dirty="0" smtClean="0"/>
              <a:t>和</a:t>
            </a:r>
            <a:r>
              <a:rPr lang="en-US" altLang="zh-CN" sz="2400" dirty="0" smtClean="0"/>
              <a:t>R</a:t>
            </a:r>
            <a:r>
              <a:rPr lang="en-US" altLang="zh-CN" sz="2400" baseline="-25000" dirty="0" smtClean="0"/>
              <a:t>2</a:t>
            </a:r>
            <a:r>
              <a:rPr lang="en-US" altLang="zh-CN" sz="2400" baseline="30000" dirty="0" smtClean="0"/>
              <a:t>*</a:t>
            </a:r>
            <a:r>
              <a:rPr lang="en-US" altLang="zh-CN" sz="2400" dirty="0" smtClean="0"/>
              <a:t>=L</a:t>
            </a:r>
            <a:r>
              <a:rPr lang="en-US" altLang="zh-CN" sz="2400" baseline="-25000" dirty="0" smtClean="0"/>
              <a:t>3</a:t>
            </a:r>
            <a:r>
              <a:rPr lang="en-US" altLang="zh-CN" sz="2400" baseline="30000" dirty="0" smtClean="0"/>
              <a:t>*</a:t>
            </a:r>
            <a:r>
              <a:rPr lang="zh-CN" altLang="en-US" sz="2400" dirty="0" smtClean="0"/>
              <a:t>是已知的</a:t>
            </a:r>
            <a:r>
              <a:rPr lang="en-US" altLang="zh-CN" sz="2400" dirty="0" smtClean="0"/>
              <a:t>(</a:t>
            </a:r>
            <a:r>
              <a:rPr lang="zh-CN" altLang="en-US" sz="2400" dirty="0" smtClean="0"/>
              <a:t>它们是密文的一部分</a:t>
            </a:r>
            <a:r>
              <a:rPr lang="en-US" altLang="zh-CN" sz="2400" dirty="0" smtClean="0"/>
              <a:t>)</a:t>
            </a:r>
            <a:r>
              <a:rPr lang="zh-CN" altLang="en-US" sz="2400" dirty="0" smtClean="0"/>
              <a:t>，因此，可用公开已知的扩展函数</a:t>
            </a:r>
            <a:r>
              <a:rPr lang="en-US" altLang="zh-CN" sz="2400" dirty="0" smtClean="0"/>
              <a:t>E</a:t>
            </a:r>
            <a:r>
              <a:rPr lang="zh-CN" altLang="en-US" sz="2400" dirty="0" smtClean="0"/>
              <a:t>计算</a:t>
            </a:r>
            <a:br>
              <a:rPr lang="zh-CN" altLang="en-US" sz="2400" dirty="0" smtClean="0"/>
            </a:br>
            <a:r>
              <a:rPr lang="en-US" altLang="zh-CN" sz="2400" dirty="0" smtClean="0"/>
              <a:t>E=E(L</a:t>
            </a:r>
            <a:r>
              <a:rPr lang="en-US" altLang="zh-CN" sz="2400" baseline="-25000" dirty="0" smtClean="0"/>
              <a:t>3</a:t>
            </a:r>
            <a:r>
              <a:rPr lang="en-US" altLang="zh-CN" sz="2400" dirty="0" smtClean="0"/>
              <a:t>)</a:t>
            </a:r>
            <a:r>
              <a:rPr lang="zh-CN" altLang="en-US" sz="2400" dirty="0" smtClean="0"/>
              <a:t>和</a:t>
            </a:r>
            <a:r>
              <a:rPr lang="en-US" altLang="zh-CN" sz="2400" dirty="0" smtClean="0"/>
              <a:t>E</a:t>
            </a:r>
            <a:r>
              <a:rPr lang="en-US" altLang="zh-CN" sz="2400" baseline="30000" dirty="0" smtClean="0"/>
              <a:t>*</a:t>
            </a:r>
            <a:r>
              <a:rPr lang="en-US" altLang="zh-CN" sz="2400" dirty="0" smtClean="0"/>
              <a:t>=E(L</a:t>
            </a:r>
            <a:r>
              <a:rPr lang="en-US" altLang="zh-CN" sz="2400" baseline="-25000" dirty="0" smtClean="0"/>
              <a:t>3</a:t>
            </a:r>
            <a:r>
              <a:rPr lang="en-US" altLang="zh-CN" sz="2400" baseline="30000" dirty="0" smtClean="0"/>
              <a:t>*</a:t>
            </a:r>
            <a:r>
              <a:rPr lang="en-US" altLang="zh-CN" sz="2400" dirty="0" smtClean="0"/>
              <a:t>)</a:t>
            </a:r>
            <a:br>
              <a:rPr lang="en-US" altLang="zh-CN" sz="2400" dirty="0" smtClean="0"/>
            </a:br>
            <a:r>
              <a:rPr lang="zh-CN" altLang="en-US" sz="2400" dirty="0" smtClean="0"/>
              <a:t>对第三轮说来，它们是</a:t>
            </a:r>
            <a:r>
              <a:rPr lang="en-US" altLang="zh-CN" sz="2400" dirty="0" smtClean="0"/>
              <a:t>S</a:t>
            </a:r>
            <a:r>
              <a:rPr lang="zh-CN" altLang="en-US" sz="2400" dirty="0" smtClean="0"/>
              <a:t>盒的输入。于是可由</a:t>
            </a:r>
            <a:r>
              <a:rPr lang="en-US" altLang="zh-CN" sz="2400" dirty="0" smtClean="0"/>
              <a:t>E，E</a:t>
            </a:r>
            <a:r>
              <a:rPr lang="en-US" altLang="zh-CN" sz="2400" baseline="30000" dirty="0" smtClean="0"/>
              <a:t>*</a:t>
            </a:r>
            <a:r>
              <a:rPr lang="zh-CN" altLang="en-US" sz="2400" dirty="0" smtClean="0"/>
              <a:t>和</a:t>
            </a:r>
            <a:r>
              <a:rPr lang="en-US" altLang="zh-CN" sz="2400" dirty="0" smtClean="0"/>
              <a:t>C</a:t>
            </a:r>
            <a:r>
              <a:rPr lang="en-US" altLang="zh-CN" sz="2400" dirty="0" smtClean="0">
                <a:sym typeface="Symbol" pitchFamily="18" charset="2"/>
              </a:rPr>
              <a:t></a:t>
            </a:r>
            <a:r>
              <a:rPr lang="en-US" altLang="zh-CN" sz="2400" dirty="0" smtClean="0"/>
              <a:t>。</a:t>
            </a:r>
            <a:r>
              <a:rPr lang="zh-CN" altLang="en-US" sz="2400" dirty="0" smtClean="0"/>
              <a:t>象前面的例子那样对</a:t>
            </a:r>
            <a:r>
              <a:rPr lang="en-US" altLang="zh-CN" sz="2400" dirty="0" smtClean="0"/>
              <a:t>J</a:t>
            </a:r>
            <a:r>
              <a:rPr lang="en-US" altLang="zh-CN" sz="2400" baseline="-25000" dirty="0" smtClean="0"/>
              <a:t>1</a:t>
            </a:r>
            <a:r>
              <a:rPr lang="en-US" altLang="zh-CN" sz="2400" dirty="0" smtClean="0"/>
              <a:t>，J</a:t>
            </a:r>
            <a:r>
              <a:rPr lang="en-US" altLang="zh-CN" sz="2400" baseline="-25000" dirty="0" smtClean="0"/>
              <a:t>2</a:t>
            </a:r>
            <a:r>
              <a:rPr lang="en-US" altLang="zh-CN" sz="2400" dirty="0" smtClean="0"/>
              <a:t>，J</a:t>
            </a:r>
            <a:r>
              <a:rPr lang="en-US" altLang="zh-CN" sz="2400" baseline="-25000" dirty="0" smtClean="0"/>
              <a:t>3</a:t>
            </a:r>
            <a:r>
              <a:rPr lang="en-US" altLang="zh-CN" sz="2400" dirty="0" smtClean="0"/>
              <a:t>，J</a:t>
            </a:r>
            <a:r>
              <a:rPr lang="en-US" altLang="zh-CN" sz="2400" baseline="-25000" dirty="0" smtClean="0"/>
              <a:t>4</a:t>
            </a:r>
            <a:r>
              <a:rPr lang="en-US" altLang="zh-CN" sz="2400" dirty="0" smtClean="0"/>
              <a:t>，J</a:t>
            </a:r>
            <a:r>
              <a:rPr lang="en-US" altLang="zh-CN" sz="2400" baseline="-25000" dirty="0" smtClean="0"/>
              <a:t>5</a:t>
            </a:r>
            <a:r>
              <a:rPr lang="en-US" altLang="zh-CN" sz="2400" dirty="0" smtClean="0"/>
              <a:t>，J</a:t>
            </a:r>
            <a:r>
              <a:rPr lang="en-US" altLang="zh-CN" sz="2400" baseline="-25000" dirty="0" smtClean="0"/>
              <a:t>6</a:t>
            </a:r>
            <a:r>
              <a:rPr lang="en-US" altLang="zh-CN" sz="2400" dirty="0" smtClean="0"/>
              <a:t>，J</a:t>
            </a:r>
            <a:r>
              <a:rPr lang="en-US" altLang="zh-CN" sz="2400" baseline="-25000" dirty="0" smtClean="0"/>
              <a:t>7</a:t>
            </a:r>
            <a:r>
              <a:rPr lang="en-US" altLang="zh-CN" sz="2400" dirty="0" smtClean="0"/>
              <a:t>，J</a:t>
            </a:r>
            <a:r>
              <a:rPr lang="en-US" altLang="zh-CN" sz="2400" baseline="-25000" dirty="0" smtClean="0"/>
              <a:t>8</a:t>
            </a:r>
            <a:r>
              <a:rPr lang="zh-CN" altLang="en-US" sz="2400" dirty="0" smtClean="0"/>
              <a:t>中密钥比特可能值，着手构造集合</a:t>
            </a:r>
            <a:r>
              <a:rPr lang="en-US" altLang="zh-CN" sz="2400" dirty="0" smtClean="0"/>
              <a:t>Test</a:t>
            </a:r>
            <a:r>
              <a:rPr lang="en-US" altLang="zh-CN" sz="2400" baseline="-25000" dirty="0" smtClean="0"/>
              <a:t>1</a:t>
            </a:r>
            <a:r>
              <a:rPr lang="en-US" altLang="zh-CN" sz="2400" dirty="0" smtClean="0"/>
              <a:t>,Test</a:t>
            </a:r>
            <a:r>
              <a:rPr lang="en-US" altLang="zh-CN" sz="2400" baseline="-25000" dirty="0" smtClean="0"/>
              <a:t>2</a:t>
            </a:r>
            <a:r>
              <a:rPr lang="en-US" altLang="zh-CN" sz="2400" dirty="0" smtClean="0"/>
              <a:t>,</a:t>
            </a:r>
            <a:r>
              <a:rPr lang="en-US" altLang="zh-CN" sz="2400" dirty="0" smtClean="0">
                <a:latin typeface="Arial Black"/>
              </a:rPr>
              <a:t>…</a:t>
            </a:r>
            <a:r>
              <a:rPr lang="en-US" altLang="zh-CN" sz="2400" dirty="0" smtClean="0"/>
              <a:t>, Test</a:t>
            </a:r>
            <a:r>
              <a:rPr lang="en-US" altLang="zh-CN" sz="2400" baseline="-25000" dirty="0" smtClean="0"/>
              <a:t>8</a:t>
            </a:r>
            <a:r>
              <a:rPr lang="en-US" altLang="zh-CN" sz="2400" dirty="0" smtClean="0"/>
              <a:t>。</a:t>
            </a:r>
            <a:r>
              <a:rPr lang="zh-CN" altLang="en-US" sz="2400" dirty="0" smtClean="0"/>
              <a:t>由它们来确定第三轮密钥</a:t>
            </a:r>
            <a:r>
              <a:rPr lang="en-US" altLang="zh-CN" sz="2400" dirty="0" smtClean="0"/>
              <a:t>K</a:t>
            </a:r>
            <a:r>
              <a:rPr lang="en-US" altLang="zh-CN" sz="2400" baseline="-25000" dirty="0" smtClean="0"/>
              <a:t>3</a:t>
            </a:r>
            <a:r>
              <a:rPr lang="zh-CN" altLang="en-US" sz="2400" dirty="0" smtClean="0"/>
              <a:t>中的48</a:t>
            </a:r>
            <a:r>
              <a:rPr lang="en-US" altLang="zh-CN" sz="2400" dirty="0" smtClean="0"/>
              <a:t>bits。56bits</a:t>
            </a:r>
            <a:r>
              <a:rPr lang="zh-CN" altLang="en-US" sz="2400" dirty="0" smtClean="0"/>
              <a:t>密钥中剩下的8比特可通过穷举2</a:t>
            </a:r>
            <a:r>
              <a:rPr lang="zh-CN" altLang="en-US" sz="2400" baseline="30000" dirty="0" smtClean="0"/>
              <a:t>8</a:t>
            </a:r>
            <a:r>
              <a:rPr lang="zh-CN" altLang="en-US" sz="2400" dirty="0" smtClean="0"/>
              <a:t>=256种可能来确定</a:t>
            </a:r>
            <a:r>
              <a:rPr lang="zh-CN" altLang="en-US" dirty="0" smtClean="0"/>
              <a:t>。</a:t>
            </a:r>
            <a:r>
              <a:rPr lang="zh-CN" altLang="en-US" sz="1800" dirty="0" smtClean="0"/>
              <a:t/>
            </a:r>
            <a:br>
              <a:rPr lang="zh-CN" altLang="en-US" sz="1800" dirty="0" smtClean="0"/>
            </a:br>
            <a:endParaRPr lang="zh-CN" altLang="en-US" sz="1800" dirty="0" smtClean="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body" idx="1"/>
          </p:nvPr>
        </p:nvSpPr>
        <p:spPr>
          <a:xfrm>
            <a:off x="304800" y="1371600"/>
            <a:ext cx="8534400" cy="4724400"/>
          </a:xfrm>
        </p:spPr>
        <p:txBody>
          <a:bodyPr/>
          <a:lstStyle/>
          <a:p>
            <a:r>
              <a:rPr lang="zh-CN" altLang="en-US" sz="2400" dirty="0" smtClean="0"/>
              <a:t>3轮</a:t>
            </a:r>
            <a:r>
              <a:rPr lang="en-US" altLang="zh-CN" sz="2400" dirty="0" smtClean="0"/>
              <a:t>DES</a:t>
            </a:r>
            <a:r>
              <a:rPr lang="zh-CN" altLang="en-US" sz="2400" dirty="0" smtClean="0"/>
              <a:t>的差分攻击模式：</a:t>
            </a:r>
            <a:br>
              <a:rPr lang="zh-CN" altLang="en-US" sz="2400" dirty="0" smtClean="0"/>
            </a:br>
            <a:r>
              <a:rPr lang="zh-CN" altLang="en-US" sz="2400" dirty="0" smtClean="0"/>
              <a:t>输入：</a:t>
            </a:r>
            <a:r>
              <a:rPr lang="en-US" altLang="zh-CN" sz="2400" dirty="0" smtClean="0"/>
              <a:t>L</a:t>
            </a:r>
            <a:r>
              <a:rPr lang="en-US" altLang="zh-CN" sz="2400" baseline="-25000" dirty="0" smtClean="0"/>
              <a:t>0</a:t>
            </a:r>
            <a:r>
              <a:rPr lang="en-US" altLang="zh-CN" sz="2400" dirty="0" smtClean="0"/>
              <a:t>R</a:t>
            </a:r>
            <a:r>
              <a:rPr lang="en-US" altLang="zh-CN" sz="2400" baseline="-25000" dirty="0" smtClean="0"/>
              <a:t>0</a:t>
            </a:r>
            <a:r>
              <a:rPr lang="en-US" altLang="zh-CN" sz="2400" dirty="0" smtClean="0"/>
              <a:t>,L</a:t>
            </a:r>
            <a:r>
              <a:rPr lang="en-US" altLang="zh-CN" sz="2400" baseline="-25000" dirty="0" smtClean="0"/>
              <a:t>0</a:t>
            </a:r>
            <a:r>
              <a:rPr lang="en-US" altLang="zh-CN" sz="2400" baseline="30000" dirty="0" smtClean="0"/>
              <a:t>*</a:t>
            </a:r>
            <a:r>
              <a:rPr lang="en-US" altLang="zh-CN" sz="2400" dirty="0" smtClean="0"/>
              <a:t>R</a:t>
            </a:r>
            <a:r>
              <a:rPr lang="en-US" altLang="zh-CN" sz="2400" baseline="-25000" dirty="0" smtClean="0"/>
              <a:t>0</a:t>
            </a:r>
            <a:r>
              <a:rPr lang="en-US" altLang="zh-CN" sz="2400" baseline="30000" dirty="0" smtClean="0"/>
              <a:t>*</a:t>
            </a:r>
            <a:r>
              <a:rPr lang="en-US" altLang="zh-CN" sz="2400" dirty="0" smtClean="0"/>
              <a:t>,L</a:t>
            </a:r>
            <a:r>
              <a:rPr lang="en-US" altLang="zh-CN" sz="2400" baseline="-25000" dirty="0" smtClean="0"/>
              <a:t>3</a:t>
            </a:r>
            <a:r>
              <a:rPr lang="en-US" altLang="zh-CN" sz="2400" dirty="0" smtClean="0"/>
              <a:t>R</a:t>
            </a:r>
            <a:r>
              <a:rPr lang="en-US" altLang="zh-CN" sz="2400" baseline="-25000" dirty="0" smtClean="0"/>
              <a:t>3</a:t>
            </a:r>
            <a:r>
              <a:rPr lang="zh-CN" altLang="en-US" sz="2400" dirty="0" smtClean="0"/>
              <a:t>和</a:t>
            </a:r>
            <a:r>
              <a:rPr lang="en-US" altLang="zh-CN" sz="2400" dirty="0" smtClean="0"/>
              <a:t>L</a:t>
            </a:r>
            <a:r>
              <a:rPr lang="en-US" altLang="zh-CN" sz="2400" baseline="-25000" dirty="0" smtClean="0"/>
              <a:t>3</a:t>
            </a:r>
            <a:r>
              <a:rPr lang="en-US" altLang="zh-CN" sz="2400" baseline="30000" dirty="0" smtClean="0"/>
              <a:t>*</a:t>
            </a:r>
            <a:r>
              <a:rPr lang="en-US" altLang="zh-CN" sz="2400" dirty="0" smtClean="0"/>
              <a:t>R</a:t>
            </a:r>
            <a:r>
              <a:rPr lang="en-US" altLang="zh-CN" sz="2400" baseline="-25000" dirty="0" smtClean="0"/>
              <a:t>3</a:t>
            </a:r>
            <a:r>
              <a:rPr lang="en-US" altLang="zh-CN" sz="2400" baseline="30000" dirty="0" smtClean="0"/>
              <a:t>*</a:t>
            </a:r>
            <a:r>
              <a:rPr lang="en-US" altLang="zh-CN" sz="2400" dirty="0" smtClean="0"/>
              <a:t>，</a:t>
            </a:r>
            <a:r>
              <a:rPr lang="zh-CN" altLang="en-US" sz="2400" dirty="0" smtClean="0"/>
              <a:t>其中</a:t>
            </a:r>
            <a:r>
              <a:rPr lang="en-US" altLang="zh-CN" sz="2400" dirty="0" smtClean="0"/>
              <a:t>R</a:t>
            </a:r>
            <a:r>
              <a:rPr lang="en-US" altLang="zh-CN" sz="2400" baseline="-25000" dirty="0" smtClean="0"/>
              <a:t>0</a:t>
            </a:r>
            <a:r>
              <a:rPr lang="en-US" altLang="zh-CN" sz="2400" dirty="0" smtClean="0"/>
              <a:t>=R</a:t>
            </a:r>
            <a:r>
              <a:rPr lang="en-US" altLang="zh-CN" sz="2400" baseline="-25000" dirty="0" smtClean="0"/>
              <a:t>0</a:t>
            </a:r>
            <a:r>
              <a:rPr lang="en-US" altLang="zh-CN" sz="2400" baseline="30000" dirty="0" smtClean="0"/>
              <a:t>*</a:t>
            </a:r>
            <a:br>
              <a:rPr lang="en-US" altLang="zh-CN" sz="2400" baseline="30000" dirty="0" smtClean="0"/>
            </a:br>
            <a:r>
              <a:rPr lang="en-US" altLang="zh-CN" sz="2400" dirty="0" smtClean="0"/>
              <a:t>1.</a:t>
            </a:r>
            <a:r>
              <a:rPr lang="zh-CN" altLang="en-US" sz="2400" dirty="0" smtClean="0"/>
              <a:t>计算</a:t>
            </a:r>
            <a:r>
              <a:rPr lang="en-US" altLang="zh-CN" sz="2400" dirty="0" smtClean="0"/>
              <a:t>C </a:t>
            </a:r>
            <a:r>
              <a:rPr lang="en-US" altLang="zh-CN" sz="2400" dirty="0" smtClean="0">
                <a:sym typeface="Symbol" pitchFamily="18" charset="2"/>
              </a:rPr>
              <a:t></a:t>
            </a:r>
            <a:r>
              <a:rPr lang="en-US" altLang="zh-CN" sz="2400" dirty="0" smtClean="0"/>
              <a:t> =P</a:t>
            </a:r>
            <a:r>
              <a:rPr lang="en-US" altLang="zh-CN" sz="2400" baseline="30000" dirty="0" smtClean="0"/>
              <a:t>-1</a:t>
            </a:r>
            <a:r>
              <a:rPr lang="en-US" altLang="zh-CN" sz="2400" dirty="0" smtClean="0"/>
              <a:t>(R</a:t>
            </a:r>
            <a:r>
              <a:rPr lang="en-US" altLang="zh-CN" sz="2400" baseline="-25000" dirty="0" smtClean="0"/>
              <a:t>3 </a:t>
            </a:r>
            <a:r>
              <a:rPr lang="en-US" altLang="zh-CN" sz="2400" dirty="0" smtClean="0">
                <a:sym typeface="Symbol" pitchFamily="18" charset="2"/>
              </a:rPr>
              <a:t></a:t>
            </a:r>
            <a:r>
              <a:rPr lang="en-US" altLang="zh-CN" sz="2400" dirty="0" smtClean="0"/>
              <a:t> L</a:t>
            </a:r>
            <a:r>
              <a:rPr lang="en-US" altLang="zh-CN" sz="2400" baseline="-25000" dirty="0" smtClean="0"/>
              <a:t>0 </a:t>
            </a:r>
            <a:r>
              <a:rPr lang="en-US" altLang="zh-CN" sz="2400" dirty="0" smtClean="0">
                <a:sym typeface="Symbol" pitchFamily="18" charset="2"/>
              </a:rPr>
              <a:t></a:t>
            </a:r>
            <a:r>
              <a:rPr lang="en-US" altLang="zh-CN" sz="2400" dirty="0" smtClean="0"/>
              <a:t>)</a:t>
            </a:r>
            <a:br>
              <a:rPr lang="en-US" altLang="zh-CN" sz="2400" dirty="0" smtClean="0"/>
            </a:br>
            <a:r>
              <a:rPr lang="en-US" altLang="zh-CN" sz="2400" dirty="0" smtClean="0"/>
              <a:t>2.</a:t>
            </a:r>
            <a:r>
              <a:rPr lang="zh-CN" altLang="en-US" sz="2400" dirty="0" smtClean="0"/>
              <a:t>计算</a:t>
            </a:r>
            <a:r>
              <a:rPr lang="en-US" altLang="zh-CN" sz="2400" dirty="0" smtClean="0"/>
              <a:t>E=E(L</a:t>
            </a:r>
            <a:r>
              <a:rPr lang="en-US" altLang="zh-CN" sz="2400" baseline="-25000" dirty="0" smtClean="0"/>
              <a:t>3</a:t>
            </a:r>
            <a:r>
              <a:rPr lang="en-US" altLang="zh-CN" sz="2400" dirty="0" smtClean="0"/>
              <a:t>)</a:t>
            </a:r>
            <a:r>
              <a:rPr lang="zh-CN" altLang="en-US" sz="2400" dirty="0" smtClean="0"/>
              <a:t>和</a:t>
            </a:r>
            <a:r>
              <a:rPr lang="en-US" altLang="zh-CN" sz="2400" dirty="0" smtClean="0"/>
              <a:t>E</a:t>
            </a:r>
            <a:r>
              <a:rPr lang="en-US" altLang="zh-CN" sz="2400" baseline="30000" dirty="0" smtClean="0"/>
              <a:t>*</a:t>
            </a:r>
            <a:br>
              <a:rPr lang="en-US" altLang="zh-CN" sz="2400" baseline="30000" dirty="0" smtClean="0"/>
            </a:br>
            <a:r>
              <a:rPr lang="en-US" altLang="zh-CN" sz="2400" dirty="0" smtClean="0"/>
              <a:t>3. For j=1 to 8 do </a:t>
            </a:r>
            <a:r>
              <a:rPr lang="zh-CN" altLang="en-US" sz="2400" dirty="0" smtClean="0"/>
              <a:t>计算</a:t>
            </a:r>
            <a:r>
              <a:rPr lang="en-US" altLang="zh-CN" sz="2400" dirty="0" err="1" smtClean="0"/>
              <a:t>Test</a:t>
            </a:r>
            <a:r>
              <a:rPr lang="en-US" altLang="zh-CN" sz="2400" baseline="-25000" dirty="0" err="1" smtClean="0"/>
              <a:t>j</a:t>
            </a:r>
            <a:r>
              <a:rPr lang="en-US" altLang="zh-CN" sz="2400" dirty="0" smtClean="0"/>
              <a:t>(</a:t>
            </a:r>
            <a:r>
              <a:rPr lang="en-US" altLang="zh-CN" sz="2400" dirty="0" err="1" smtClean="0"/>
              <a:t>E</a:t>
            </a:r>
            <a:r>
              <a:rPr lang="en-US" altLang="zh-CN" sz="2400" baseline="-25000" dirty="0" err="1" smtClean="0"/>
              <a:t>j</a:t>
            </a:r>
            <a:r>
              <a:rPr lang="en-US" altLang="zh-CN" sz="2400" dirty="0" err="1" smtClean="0"/>
              <a:t>,E</a:t>
            </a:r>
            <a:r>
              <a:rPr lang="en-US" altLang="zh-CN" sz="2400" baseline="-25000" dirty="0" err="1" smtClean="0"/>
              <a:t>j</a:t>
            </a:r>
            <a:r>
              <a:rPr lang="en-US" altLang="zh-CN" sz="2400" baseline="30000" dirty="0" smtClean="0"/>
              <a:t>*</a:t>
            </a:r>
            <a:r>
              <a:rPr lang="en-US" altLang="zh-CN" sz="2400" dirty="0" smtClean="0"/>
              <a:t>,</a:t>
            </a:r>
            <a:r>
              <a:rPr lang="en-US" altLang="zh-CN" sz="2400" dirty="0" err="1" smtClean="0"/>
              <a:t>C</a:t>
            </a:r>
            <a:r>
              <a:rPr lang="en-US" altLang="zh-CN" sz="2400" baseline="-25000" dirty="0" err="1" smtClean="0"/>
              <a:t>j</a:t>
            </a:r>
            <a:r>
              <a:rPr lang="en-US" altLang="zh-CN" sz="2400" baseline="-25000" dirty="0" smtClean="0"/>
              <a:t> </a:t>
            </a:r>
            <a:r>
              <a:rPr lang="en-US" altLang="zh-CN" sz="2400" dirty="0" smtClean="0">
                <a:sym typeface="Symbol" pitchFamily="18" charset="2"/>
              </a:rPr>
              <a:t></a:t>
            </a:r>
            <a:r>
              <a:rPr lang="en-US" altLang="zh-CN" sz="2400" dirty="0" smtClean="0"/>
              <a:t>)</a:t>
            </a:r>
            <a:br>
              <a:rPr lang="en-US" altLang="zh-CN" sz="2400" dirty="0" smtClean="0"/>
            </a:br>
            <a:r>
              <a:rPr lang="zh-CN" altLang="en-US" sz="2400" dirty="0" smtClean="0"/>
              <a:t>例子3。我们有如下三组明密文对，并有固定的异或值。用相同的密钥进行加密。为简单用16进制表示.    </a:t>
            </a:r>
          </a:p>
          <a:p>
            <a:pPr>
              <a:buFontTx/>
              <a:buNone/>
            </a:pPr>
            <a:r>
              <a:rPr lang="zh-CN" altLang="en-US" sz="2400" dirty="0" smtClean="0"/>
              <a:t>        明文			密文</a:t>
            </a:r>
          </a:p>
          <a:p>
            <a:pPr>
              <a:buFontTx/>
              <a:buNone/>
            </a:pPr>
            <a:r>
              <a:rPr lang="zh-CN" altLang="en-US" sz="2400" dirty="0" smtClean="0"/>
              <a:t>       748502</a:t>
            </a:r>
            <a:r>
              <a:rPr lang="en-US" altLang="zh-CN" sz="2400" dirty="0" smtClean="0"/>
              <a:t>CD38451097	 03C70306D8A09F10</a:t>
            </a:r>
            <a:br>
              <a:rPr lang="en-US" altLang="zh-CN" sz="2400" dirty="0" smtClean="0"/>
            </a:br>
            <a:r>
              <a:rPr lang="en-US" altLang="zh-CN" sz="2400" dirty="0" smtClean="0"/>
              <a:t>   3874756438451097	 78560A0960E6D4CB</a:t>
            </a:r>
            <a:br>
              <a:rPr lang="en-US" altLang="zh-CN" sz="2400" dirty="0" smtClean="0"/>
            </a:br>
            <a:r>
              <a:rPr lang="en-US" altLang="zh-CN" sz="2400" dirty="0" smtClean="0"/>
              <a:t>   486911026ACDFF31	 45FA28BE5ADC730</a:t>
            </a:r>
            <a:br>
              <a:rPr lang="en-US" altLang="zh-CN" sz="2400" dirty="0" smtClean="0"/>
            </a:br>
            <a:r>
              <a:rPr lang="en-US" altLang="zh-CN" sz="2400" dirty="0" smtClean="0"/>
              <a:t>   375BD31F6ACDFF31	 134F7915AC253457</a:t>
            </a:r>
            <a:br>
              <a:rPr lang="en-US" altLang="zh-CN" sz="2400" dirty="0" smtClean="0"/>
            </a:br>
            <a:r>
              <a:rPr lang="en-US" altLang="zh-CN" sz="2400" dirty="0" smtClean="0"/>
              <a:t>   357418DA013FEC86	 D8A31B2F28BBC5CF</a:t>
            </a:r>
            <a:br>
              <a:rPr lang="en-US" altLang="zh-CN" sz="2400" dirty="0" smtClean="0"/>
            </a:br>
            <a:r>
              <a:rPr lang="en-US" altLang="zh-CN" sz="2400" dirty="0" smtClean="0"/>
              <a:t>   12549847013FEC86	 0F317AC2B23CB944</a:t>
            </a:r>
            <a:endParaRPr lang="zh-CN" altLang="en-US" sz="2400" dirty="0" smtClean="0"/>
          </a:p>
        </p:txBody>
      </p:sp>
      <p:sp>
        <p:nvSpPr>
          <p:cNvPr id="267267" name="Line 3"/>
          <p:cNvSpPr>
            <a:spLocks noChangeShapeType="1"/>
          </p:cNvSpPr>
          <p:nvPr/>
        </p:nvSpPr>
        <p:spPr bwMode="auto">
          <a:xfrm>
            <a:off x="990600" y="6705600"/>
            <a:ext cx="6172200" cy="0"/>
          </a:xfrm>
          <a:prstGeom prst="line">
            <a:avLst/>
          </a:prstGeom>
          <a:noFill/>
          <a:ln w="9525">
            <a:solidFill>
              <a:schemeClr val="tx1"/>
            </a:solidFill>
            <a:round/>
            <a:headEnd/>
            <a:tailEnd/>
          </a:ln>
          <a:effectLst/>
        </p:spPr>
        <p:txBody>
          <a:bodyPr wrap="none" anchor="ctr"/>
          <a:lstStyle/>
          <a:p>
            <a:endParaRPr lang="zh-CN" altLang="en-US"/>
          </a:p>
        </p:txBody>
      </p:sp>
      <p:sp>
        <p:nvSpPr>
          <p:cNvPr id="267268" name="Line 4"/>
          <p:cNvSpPr>
            <a:spLocks noChangeShapeType="1"/>
          </p:cNvSpPr>
          <p:nvPr/>
        </p:nvSpPr>
        <p:spPr bwMode="auto">
          <a:xfrm>
            <a:off x="990600" y="4495800"/>
            <a:ext cx="6248400" cy="0"/>
          </a:xfrm>
          <a:prstGeom prst="line">
            <a:avLst/>
          </a:prstGeom>
          <a:noFill/>
          <a:ln w="9525">
            <a:solidFill>
              <a:schemeClr val="tx1"/>
            </a:solidFill>
            <a:round/>
            <a:headEnd/>
            <a:tailEnd/>
          </a:ln>
          <a:effectLst/>
        </p:spPr>
        <p:txBody>
          <a:bodyPr wrap="none" anchor="ctr"/>
          <a:lstStyle/>
          <a:p>
            <a:endParaRPr lang="zh-CN" altLang="en-US"/>
          </a:p>
        </p:txBody>
      </p:sp>
      <p:sp>
        <p:nvSpPr>
          <p:cNvPr id="267269" name="Line 5"/>
          <p:cNvSpPr>
            <a:spLocks noChangeShapeType="1"/>
          </p:cNvSpPr>
          <p:nvPr/>
        </p:nvSpPr>
        <p:spPr bwMode="auto">
          <a:xfrm>
            <a:off x="990600" y="5257800"/>
            <a:ext cx="6324600" cy="0"/>
          </a:xfrm>
          <a:prstGeom prst="line">
            <a:avLst/>
          </a:prstGeom>
          <a:noFill/>
          <a:ln w="9525">
            <a:solidFill>
              <a:schemeClr val="tx1"/>
            </a:solidFill>
            <a:round/>
            <a:headEnd/>
            <a:tailEnd/>
          </a:ln>
          <a:effectLst/>
        </p:spPr>
        <p:txBody>
          <a:bodyPr wrap="none" anchor="ctr"/>
          <a:lstStyle/>
          <a:p>
            <a:endParaRPr lang="zh-CN" altLang="en-US"/>
          </a:p>
        </p:txBody>
      </p:sp>
      <p:sp>
        <p:nvSpPr>
          <p:cNvPr id="267270" name="Line 6"/>
          <p:cNvSpPr>
            <a:spLocks noChangeShapeType="1"/>
          </p:cNvSpPr>
          <p:nvPr/>
        </p:nvSpPr>
        <p:spPr bwMode="auto">
          <a:xfrm>
            <a:off x="1066800" y="5943600"/>
            <a:ext cx="6248400" cy="0"/>
          </a:xfrm>
          <a:prstGeom prst="line">
            <a:avLst/>
          </a:prstGeom>
          <a:noFill/>
          <a:ln w="9525">
            <a:solidFill>
              <a:schemeClr val="tx1"/>
            </a:solidFill>
            <a:round/>
            <a:headEnd/>
            <a:tailEnd/>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body" idx="1"/>
          </p:nvPr>
        </p:nvSpPr>
        <p:spPr>
          <a:xfrm>
            <a:off x="304800" y="1676400"/>
            <a:ext cx="8458200" cy="4724400"/>
          </a:xfrm>
        </p:spPr>
        <p:txBody>
          <a:bodyPr/>
          <a:lstStyle/>
          <a:p>
            <a:r>
              <a:rPr lang="zh-CN" altLang="en-US" sz="2400" dirty="0" smtClean="0"/>
              <a:t>对第一组，可计算</a:t>
            </a:r>
            <a:r>
              <a:rPr lang="en-US" altLang="zh-CN" sz="2400" dirty="0" smtClean="0"/>
              <a:t>S</a:t>
            </a:r>
            <a:r>
              <a:rPr lang="zh-CN" altLang="en-US" sz="2400" dirty="0" smtClean="0"/>
              <a:t>盒的输入</a:t>
            </a:r>
            <a:r>
              <a:rPr lang="en-US" altLang="zh-CN" sz="2400" dirty="0" smtClean="0"/>
              <a:t>(</a:t>
            </a:r>
            <a:r>
              <a:rPr lang="zh-CN" altLang="en-US" sz="2400" dirty="0" smtClean="0"/>
              <a:t>对第三轮</a:t>
            </a:r>
            <a:r>
              <a:rPr lang="en-US" altLang="zh-CN" sz="2400" dirty="0" smtClean="0"/>
              <a:t>)</a:t>
            </a:r>
            <a:r>
              <a:rPr lang="zh-CN" altLang="en-US" sz="2400" dirty="0" smtClean="0"/>
              <a:t>，它们是                </a:t>
            </a:r>
            <a:r>
              <a:rPr lang="en-US" altLang="zh-CN" sz="2400" dirty="0" smtClean="0"/>
              <a:t>E=E(L</a:t>
            </a:r>
            <a:r>
              <a:rPr lang="en-US" altLang="zh-CN" sz="2400" baseline="-25000" dirty="0" smtClean="0"/>
              <a:t>3</a:t>
            </a:r>
            <a:r>
              <a:rPr lang="en-US" altLang="zh-CN" sz="2400" dirty="0" smtClean="0"/>
              <a:t>)=0000000001111110000011101</a:t>
            </a:r>
            <a:br>
              <a:rPr lang="en-US" altLang="zh-CN" sz="2400" dirty="0" smtClean="0"/>
            </a:br>
            <a:r>
              <a:rPr lang="en-US" altLang="zh-CN" sz="2400" dirty="0" smtClean="0"/>
              <a:t>        00000000110100000001100</a:t>
            </a:r>
            <a:br>
              <a:rPr lang="en-US" altLang="zh-CN" sz="2400" dirty="0" smtClean="0"/>
            </a:br>
            <a:r>
              <a:rPr lang="en-US" altLang="zh-CN" sz="2400" dirty="0" smtClean="0"/>
              <a:t>E</a:t>
            </a:r>
            <a:r>
              <a:rPr lang="en-US" altLang="zh-CN" sz="2400" baseline="30000" dirty="0" smtClean="0"/>
              <a:t>*</a:t>
            </a:r>
            <a:r>
              <a:rPr lang="en-US" altLang="zh-CN" sz="2400" dirty="0" smtClean="0"/>
              <a:t>=E(L</a:t>
            </a:r>
            <a:r>
              <a:rPr lang="en-US" altLang="zh-CN" sz="2400" baseline="-25000" dirty="0" smtClean="0"/>
              <a:t>3</a:t>
            </a:r>
            <a:r>
              <a:rPr lang="en-US" altLang="zh-CN" sz="2400" baseline="30000" dirty="0" smtClean="0"/>
              <a:t>*)</a:t>
            </a:r>
            <a:r>
              <a:rPr lang="en-US" altLang="zh-CN" sz="2400" dirty="0" smtClean="0"/>
              <a:t>=10111111000000101010110000</a:t>
            </a:r>
            <a:br>
              <a:rPr lang="en-US" altLang="zh-CN" sz="2400" dirty="0" smtClean="0"/>
            </a:br>
            <a:r>
              <a:rPr lang="en-US" altLang="zh-CN" sz="2400" dirty="0" smtClean="0"/>
              <a:t>        0001010100000001010010</a:t>
            </a:r>
            <a:br>
              <a:rPr lang="en-US" altLang="zh-CN" sz="2400" dirty="0" smtClean="0"/>
            </a:br>
            <a:r>
              <a:rPr lang="zh-CN" altLang="en-US" sz="2400" dirty="0" smtClean="0"/>
              <a:t>还可算出</a:t>
            </a:r>
            <a:r>
              <a:rPr lang="en-US" altLang="zh-CN" sz="2400" dirty="0" smtClean="0"/>
              <a:t>S</a:t>
            </a:r>
            <a:r>
              <a:rPr lang="zh-CN" altLang="en-US" sz="2400" dirty="0" smtClean="0"/>
              <a:t>盒的输出异或为：</a:t>
            </a:r>
            <a:br>
              <a:rPr lang="zh-CN" altLang="en-US" sz="2400" dirty="0" smtClean="0"/>
            </a:br>
            <a:r>
              <a:rPr lang="en-US" altLang="zh-CN" sz="2400" dirty="0" smtClean="0"/>
              <a:t>C</a:t>
            </a:r>
            <a:r>
              <a:rPr lang="en-US" altLang="zh-CN" sz="2400" dirty="0" smtClean="0">
                <a:sym typeface="Symbol" pitchFamily="18" charset="2"/>
              </a:rPr>
              <a:t></a:t>
            </a:r>
            <a:r>
              <a:rPr lang="en-US" altLang="zh-CN" sz="2400" dirty="0" smtClean="0"/>
              <a:t>=C</a:t>
            </a:r>
            <a:r>
              <a:rPr lang="en-US" altLang="zh-CN" sz="2400" dirty="0" smtClean="0">
                <a:sym typeface="Symbol" pitchFamily="18" charset="2"/>
              </a:rPr>
              <a:t></a:t>
            </a:r>
            <a:r>
              <a:rPr lang="en-US" altLang="zh-CN" sz="2400" dirty="0" smtClean="0"/>
              <a:t> C</a:t>
            </a:r>
            <a:r>
              <a:rPr lang="en-US" altLang="zh-CN" sz="2400" baseline="30000" dirty="0" smtClean="0"/>
              <a:t>*</a:t>
            </a:r>
            <a:r>
              <a:rPr lang="en-US" altLang="zh-CN" sz="2400" dirty="0" smtClean="0"/>
              <a:t>=P</a:t>
            </a:r>
            <a:r>
              <a:rPr lang="en-US" altLang="zh-CN" sz="2400" baseline="30000" dirty="0" smtClean="0"/>
              <a:t>-1</a:t>
            </a:r>
            <a:r>
              <a:rPr lang="en-US" altLang="zh-CN" sz="2400" dirty="0" smtClean="0"/>
              <a:t>(R</a:t>
            </a:r>
            <a:r>
              <a:rPr lang="en-US" altLang="zh-CN" sz="2400" baseline="-25000" dirty="0" smtClean="0"/>
              <a:t>3</a:t>
            </a:r>
            <a:r>
              <a:rPr lang="en-US" altLang="zh-CN" sz="2400" dirty="0" smtClean="0">
                <a:sym typeface="Symbol" pitchFamily="18" charset="2"/>
              </a:rPr>
              <a:t> </a:t>
            </a:r>
            <a:r>
              <a:rPr lang="en-US" altLang="zh-CN" sz="2400" dirty="0" smtClean="0"/>
              <a:t>L</a:t>
            </a:r>
            <a:r>
              <a:rPr lang="en-US" altLang="zh-CN" sz="2400" baseline="-25000" dirty="0" smtClean="0"/>
              <a:t>0</a:t>
            </a:r>
            <a:r>
              <a:rPr lang="en-US" altLang="zh-CN" sz="2400" dirty="0" smtClean="0">
                <a:sym typeface="Symbol" pitchFamily="18" charset="2"/>
              </a:rPr>
              <a:t></a:t>
            </a:r>
            <a:r>
              <a:rPr lang="en-US" altLang="zh-CN" sz="2400" dirty="0" smtClean="0"/>
              <a:t>)=10010110010111010101101100111</a:t>
            </a:r>
            <a:br>
              <a:rPr lang="en-US" altLang="zh-CN" sz="2400" dirty="0" smtClean="0"/>
            </a:br>
            <a:r>
              <a:rPr lang="zh-CN" altLang="en-US" sz="2400" dirty="0" smtClean="0"/>
              <a:t>对第二组，第二组给出相同的计算，结果</a:t>
            </a:r>
            <a:r>
              <a:rPr lang="en-US" altLang="zh-CN" sz="2400" dirty="0" smtClean="0"/>
              <a:t>(</a:t>
            </a:r>
            <a:r>
              <a:rPr lang="zh-CN" altLang="en-US" sz="2400" dirty="0" smtClean="0"/>
              <a:t>略</a:t>
            </a:r>
            <a:r>
              <a:rPr lang="en-US" altLang="zh-CN" sz="2400" dirty="0" smtClean="0"/>
              <a:t>)</a:t>
            </a:r>
            <a:r>
              <a:rPr lang="zh-CN" altLang="en-US" sz="2400" dirty="0" smtClean="0"/>
              <a:t>。</a:t>
            </a:r>
            <a:br>
              <a:rPr lang="zh-CN" altLang="en-US" sz="2400" dirty="0" smtClean="0"/>
            </a:br>
            <a:r>
              <a:rPr lang="zh-CN" altLang="en-US" sz="2400" dirty="0" smtClean="0"/>
              <a:t>我们给出八个计数器阵列，每个阵列为16*4。这样按书写方式排有64个位置：0,1,2,</a:t>
            </a:r>
            <a:r>
              <a:rPr lang="zh-CN" altLang="en-US" sz="2400" dirty="0" smtClean="0">
                <a:latin typeface="Arial Black"/>
              </a:rPr>
              <a:t>…</a:t>
            </a:r>
            <a:r>
              <a:rPr lang="zh-CN" altLang="en-US" sz="2400" dirty="0" smtClean="0"/>
              <a:t>,63。在第一组中，我们有  </a:t>
            </a:r>
            <a:r>
              <a:rPr lang="en-US" altLang="zh-CN" sz="2400" dirty="0" smtClean="0"/>
              <a:t>E</a:t>
            </a:r>
            <a:r>
              <a:rPr lang="en-US" altLang="zh-CN" sz="2400" baseline="-25000" dirty="0" smtClean="0"/>
              <a:t>1</a:t>
            </a:r>
            <a:r>
              <a:rPr lang="en-US" altLang="zh-CN" sz="2400" dirty="0" smtClean="0">
                <a:sym typeface="Symbol" pitchFamily="18" charset="2"/>
              </a:rPr>
              <a:t></a:t>
            </a:r>
            <a:r>
              <a:rPr lang="en-US" altLang="zh-CN" sz="2400" dirty="0" smtClean="0"/>
              <a:t> =101111</a:t>
            </a:r>
            <a:r>
              <a:rPr lang="zh-CN" altLang="en-US" sz="2400" dirty="0" smtClean="0"/>
              <a:t>和</a:t>
            </a:r>
            <a:r>
              <a:rPr lang="en-US" altLang="zh-CN" sz="2400" dirty="0" smtClean="0"/>
              <a:t>C</a:t>
            </a:r>
            <a:r>
              <a:rPr lang="en-US" altLang="zh-CN" sz="2400" baseline="-25000" dirty="0" smtClean="0"/>
              <a:t>1</a:t>
            </a:r>
            <a:r>
              <a:rPr lang="en-US" altLang="zh-CN" sz="2400" dirty="0" smtClean="0">
                <a:sym typeface="Symbol" pitchFamily="18" charset="2"/>
              </a:rPr>
              <a:t></a:t>
            </a:r>
            <a:r>
              <a:rPr lang="en-US" altLang="zh-CN" sz="2400" dirty="0" smtClean="0"/>
              <a:t>=1001,</a:t>
            </a:r>
            <a:r>
              <a:rPr lang="zh-CN" altLang="en-US" sz="2400" dirty="0" smtClean="0"/>
              <a:t>集合</a:t>
            </a:r>
            <a:r>
              <a:rPr lang="en-US" altLang="zh-CN" sz="2400" dirty="0" smtClean="0"/>
              <a:t>IN</a:t>
            </a:r>
            <a:r>
              <a:rPr lang="en-US" altLang="zh-CN" sz="2400" baseline="-25000" dirty="0" smtClean="0"/>
              <a:t>1</a:t>
            </a:r>
            <a:r>
              <a:rPr lang="en-US" altLang="zh-CN" sz="2400" dirty="0" smtClean="0"/>
              <a:t>(101111,1001)={000000,000111,101000,101111}</a:t>
            </a:r>
            <a:r>
              <a:rPr lang="en-US" altLang="zh-CN" sz="2000" dirty="0" smtClean="0"/>
              <a:t/>
            </a:r>
            <a:br>
              <a:rPr lang="en-US" altLang="zh-CN" sz="2000" dirty="0" smtClean="0"/>
            </a:br>
            <a:endParaRPr lang="en-US" altLang="zh-CN" sz="2000" dirty="0" smtClean="0"/>
          </a:p>
          <a:p>
            <a:pPr lvl="2">
              <a:buFontTx/>
              <a:buNone/>
            </a:pPr>
            <a:endParaRPr lang="en-US" altLang="zh-CN" sz="2800" dirty="0" smtClean="0"/>
          </a:p>
          <a:p>
            <a:endParaRPr lang="zh-CN" altLang="en-US" sz="2000" dirty="0" smtClean="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body" idx="1"/>
          </p:nvPr>
        </p:nvSpPr>
        <p:spPr>
          <a:xfrm>
            <a:off x="304800" y="1676400"/>
            <a:ext cx="8534400" cy="4572000"/>
          </a:xfrm>
        </p:spPr>
        <p:txBody>
          <a:bodyPr/>
          <a:lstStyle/>
          <a:p>
            <a:r>
              <a:rPr lang="zh-CN" altLang="en-US" dirty="0" smtClean="0"/>
              <a:t>因为</a:t>
            </a:r>
            <a:r>
              <a:rPr lang="en-US" altLang="zh-CN" dirty="0" smtClean="0"/>
              <a:t>E</a:t>
            </a:r>
            <a:r>
              <a:rPr lang="en-US" altLang="zh-CN" baseline="-25000" dirty="0" smtClean="0"/>
              <a:t>1</a:t>
            </a:r>
            <a:r>
              <a:rPr lang="en-US" altLang="zh-CN" dirty="0" smtClean="0"/>
              <a:t>=000000，</a:t>
            </a:r>
            <a:r>
              <a:rPr lang="zh-CN" altLang="en-US" dirty="0" smtClean="0"/>
              <a:t>我们有</a:t>
            </a:r>
            <a:r>
              <a:rPr lang="en-US" altLang="zh-CN" dirty="0" smtClean="0"/>
              <a:t>J</a:t>
            </a:r>
            <a:r>
              <a:rPr lang="en-US" altLang="zh-CN" baseline="-25000" dirty="0" smtClean="0"/>
              <a:t>1</a:t>
            </a:r>
            <a:r>
              <a:rPr lang="en-US" altLang="zh-CN" dirty="0" smtClean="0"/>
              <a:t>∈Test</a:t>
            </a:r>
            <a:r>
              <a:rPr lang="en-US" altLang="zh-CN" baseline="-25000" dirty="0" smtClean="0"/>
              <a:t>1</a:t>
            </a:r>
            <a:r>
              <a:rPr lang="en-US" altLang="zh-CN" dirty="0" smtClean="0"/>
              <a:t>(000000,101111,1001)</a:t>
            </a:r>
            <a:br>
              <a:rPr lang="en-US" altLang="zh-CN" dirty="0" smtClean="0"/>
            </a:br>
            <a:r>
              <a:rPr lang="en-US" altLang="zh-CN" dirty="0" smtClean="0"/>
              <a:t>={ 000000, 000111,101000,101111}</a:t>
            </a:r>
            <a:br>
              <a:rPr lang="en-US" altLang="zh-CN" dirty="0" smtClean="0"/>
            </a:br>
            <a:r>
              <a:rPr lang="zh-CN" altLang="en-US" dirty="0" smtClean="0"/>
              <a:t>将其中6</a:t>
            </a:r>
            <a:r>
              <a:rPr lang="en-US" altLang="zh-CN" dirty="0" smtClean="0"/>
              <a:t>bits</a:t>
            </a:r>
            <a:r>
              <a:rPr lang="zh-CN" altLang="en-US" dirty="0" smtClean="0"/>
              <a:t>串用2进制数表示成对应</a:t>
            </a:r>
            <a:r>
              <a:rPr lang="en-US" altLang="zh-CN" dirty="0" smtClean="0"/>
              <a:t>J1</a:t>
            </a:r>
            <a:r>
              <a:rPr lang="zh-CN" altLang="en-US" dirty="0" smtClean="0"/>
              <a:t>阵列中的位置数0,7,40,47对应于{000000,000111,101111}, 相当于在阵列表的空位的相应位置增值1</a:t>
            </a:r>
            <a:r>
              <a:rPr lang="zh-CN" altLang="en-US" sz="1800" dirty="0" smtClean="0"/>
              <a:t/>
            </a:r>
            <a:br>
              <a:rPr lang="zh-CN" altLang="en-US" sz="1800" dirty="0" smtClean="0"/>
            </a:br>
            <a:r>
              <a:rPr lang="zh-CN" altLang="en-US" sz="1800" dirty="0" smtClean="0"/>
              <a:t>                           </a:t>
            </a:r>
            <a:r>
              <a:rPr lang="en-US" altLang="zh-CN" sz="1800" dirty="0" smtClean="0"/>
              <a:t>J</a:t>
            </a:r>
            <a:r>
              <a:rPr lang="en-US" altLang="zh-CN" sz="1800" baseline="-25000" dirty="0" smtClean="0"/>
              <a:t>1</a:t>
            </a:r>
            <a:endParaRPr lang="en-US" altLang="zh-CN" sz="1800" dirty="0" smtClean="0"/>
          </a:p>
        </p:txBody>
      </p:sp>
      <p:graphicFrame>
        <p:nvGraphicFramePr>
          <p:cNvPr id="370688" name="Object 1024"/>
          <p:cNvGraphicFramePr>
            <a:graphicFrameLocks noChangeAspect="1"/>
          </p:cNvGraphicFramePr>
          <p:nvPr/>
        </p:nvGraphicFramePr>
        <p:xfrm>
          <a:off x="609600" y="4572000"/>
          <a:ext cx="10210800" cy="3059113"/>
        </p:xfrm>
        <a:graphic>
          <a:graphicData uri="http://schemas.openxmlformats.org/presentationml/2006/ole">
            <mc:AlternateContent xmlns:mc="http://schemas.openxmlformats.org/markup-compatibility/2006">
              <mc:Choice xmlns:v="urn:schemas-microsoft-com:vml" Requires="v">
                <p:oleObj spid="_x0000_s121976" name="文档" r:id="rId3" imgW="8160840" imgH="2448000" progId="Word.Document.8">
                  <p:embed/>
                </p:oleObj>
              </mc:Choice>
              <mc:Fallback>
                <p:oleObj name="文档" r:id="rId3" imgW="8160840" imgH="2448000" progId="Word.Documen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572000"/>
                        <a:ext cx="10210800" cy="3059113"/>
                      </a:xfrm>
                      <a:prstGeom prst="rect">
                        <a:avLst/>
                      </a:prstGeom>
                      <a:noFill/>
                      <a:extLst/>
                    </p:spPr>
                  </p:pic>
                </p:oleObj>
              </mc:Fallback>
            </mc:AlternateContent>
          </a:graphicData>
        </a:graphic>
      </p:graphicFrame>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body" idx="1"/>
          </p:nvPr>
        </p:nvSpPr>
        <p:spPr>
          <a:xfrm>
            <a:off x="304800" y="1752600"/>
            <a:ext cx="8610600" cy="4800600"/>
          </a:xfrm>
        </p:spPr>
        <p:txBody>
          <a:bodyPr/>
          <a:lstStyle/>
          <a:p>
            <a:r>
              <a:rPr lang="zh-CN" altLang="en-US" sz="2400" dirty="0" smtClean="0"/>
              <a:t>对三组算得的三个集合</a:t>
            </a:r>
            <a:r>
              <a:rPr lang="en-US" altLang="zh-CN" sz="2400" dirty="0" smtClean="0"/>
              <a:t>Test</a:t>
            </a:r>
            <a:r>
              <a:rPr lang="en-US" altLang="zh-CN" sz="2400" baseline="-25000" dirty="0" smtClean="0"/>
              <a:t>1</a:t>
            </a:r>
            <a:r>
              <a:rPr lang="en-US" altLang="zh-CN" sz="2400" baseline="30000" dirty="0" smtClean="0"/>
              <a:t>(1)</a:t>
            </a:r>
            <a:r>
              <a:rPr lang="en-US" altLang="zh-CN" sz="2400" dirty="0" smtClean="0"/>
              <a:t>,Test</a:t>
            </a:r>
            <a:r>
              <a:rPr lang="en-US" altLang="zh-CN" sz="2400" baseline="-25000" dirty="0" smtClean="0"/>
              <a:t>1</a:t>
            </a:r>
            <a:r>
              <a:rPr lang="en-US" altLang="zh-CN" sz="2400" baseline="30000" dirty="0" smtClean="0"/>
              <a:t>(2)</a:t>
            </a:r>
            <a:r>
              <a:rPr lang="en-US" altLang="zh-CN" sz="2400" dirty="0" smtClean="0"/>
              <a:t>,Test</a:t>
            </a:r>
            <a:r>
              <a:rPr lang="en-US" altLang="zh-CN" sz="2400" baseline="-25000" dirty="0" smtClean="0"/>
              <a:t>1</a:t>
            </a:r>
            <a:r>
              <a:rPr lang="en-US" altLang="zh-CN" sz="2400" baseline="30000" dirty="0" smtClean="0"/>
              <a:t>(3)</a:t>
            </a:r>
            <a:r>
              <a:rPr lang="en-US" altLang="zh-CN" sz="2400" dirty="0" smtClean="0"/>
              <a:t>。</a:t>
            </a:r>
            <a:r>
              <a:rPr lang="zh-CN" altLang="en-US" sz="2400" dirty="0" smtClean="0"/>
              <a:t>它们中的元素对应的数增值</a:t>
            </a:r>
            <a:r>
              <a:rPr lang="en-US" altLang="zh-CN" sz="2400" dirty="0" smtClean="0"/>
              <a:t>J</a:t>
            </a:r>
            <a:r>
              <a:rPr lang="en-US" altLang="zh-CN" sz="2400" baseline="-25000" dirty="0" smtClean="0"/>
              <a:t>1</a:t>
            </a:r>
            <a:r>
              <a:rPr lang="zh-CN" altLang="en-US" sz="2400" dirty="0" smtClean="0"/>
              <a:t>位置处的1个单位数。</a:t>
            </a:r>
            <a:br>
              <a:rPr lang="zh-CN" altLang="en-US" sz="2400" dirty="0" smtClean="0"/>
            </a:br>
            <a:r>
              <a:rPr lang="zh-CN" altLang="en-US" sz="2400" dirty="0" smtClean="0"/>
              <a:t>于是算得</a:t>
            </a:r>
            <a:r>
              <a:rPr lang="en-US" altLang="zh-CN" sz="2400" dirty="0" smtClean="0"/>
              <a:t>J</a:t>
            </a:r>
            <a:r>
              <a:rPr lang="en-US" altLang="zh-CN" sz="2400" baseline="-25000" dirty="0" smtClean="0"/>
              <a:t>1</a:t>
            </a:r>
            <a:r>
              <a:rPr lang="en-US" altLang="zh-CN" sz="2400" dirty="0" smtClean="0"/>
              <a:t>=47=101111，</a:t>
            </a:r>
            <a:r>
              <a:rPr lang="zh-CN" altLang="en-US" sz="2400" dirty="0" smtClean="0"/>
              <a:t>类似地方法定出</a:t>
            </a:r>
            <a:r>
              <a:rPr lang="en-US" altLang="zh-CN" sz="2400" dirty="0" smtClean="0"/>
              <a:t>J</a:t>
            </a:r>
            <a:r>
              <a:rPr lang="en-US" altLang="zh-CN" sz="2400" baseline="-25000" dirty="0" smtClean="0"/>
              <a:t>2</a:t>
            </a:r>
            <a:r>
              <a:rPr lang="en-US" altLang="zh-CN" sz="2400" dirty="0" smtClean="0"/>
              <a:t>=000101，J</a:t>
            </a:r>
            <a:r>
              <a:rPr lang="en-US" altLang="zh-CN" sz="2400" baseline="-25000" dirty="0" smtClean="0"/>
              <a:t>3</a:t>
            </a:r>
            <a:r>
              <a:rPr lang="en-US" altLang="zh-CN" sz="2400" dirty="0" smtClean="0"/>
              <a:t>=010011，J</a:t>
            </a:r>
            <a:r>
              <a:rPr lang="en-US" altLang="zh-CN" sz="2400" baseline="-25000" dirty="0" smtClean="0"/>
              <a:t>4</a:t>
            </a:r>
            <a:r>
              <a:rPr lang="en-US" altLang="zh-CN" sz="2400" dirty="0" smtClean="0"/>
              <a:t>=0000000，J</a:t>
            </a:r>
            <a:r>
              <a:rPr lang="en-US" altLang="zh-CN" sz="2400" baseline="-25000" dirty="0" smtClean="0"/>
              <a:t>5</a:t>
            </a:r>
            <a:r>
              <a:rPr lang="en-US" altLang="zh-CN" sz="2400" dirty="0" smtClean="0"/>
              <a:t>=011000，J</a:t>
            </a:r>
            <a:r>
              <a:rPr lang="en-US" altLang="zh-CN" sz="2400" baseline="-25000" dirty="0" smtClean="0"/>
              <a:t>6</a:t>
            </a:r>
            <a:r>
              <a:rPr lang="en-US" altLang="zh-CN" sz="2400" dirty="0" smtClean="0"/>
              <a:t>=000111，J</a:t>
            </a:r>
            <a:r>
              <a:rPr lang="en-US" altLang="zh-CN" sz="2400" baseline="-25000" dirty="0" smtClean="0"/>
              <a:t>7</a:t>
            </a:r>
            <a:r>
              <a:rPr lang="en-US" altLang="zh-CN" sz="2400" dirty="0" smtClean="0"/>
              <a:t>=000111，J</a:t>
            </a:r>
            <a:r>
              <a:rPr lang="en-US" altLang="zh-CN" sz="2400" baseline="-25000" dirty="0" smtClean="0"/>
              <a:t>8</a:t>
            </a:r>
            <a:r>
              <a:rPr lang="en-US" altLang="zh-CN" sz="2400" dirty="0" smtClean="0"/>
              <a:t>=110001</a:t>
            </a:r>
          </a:p>
          <a:p>
            <a:endParaRPr lang="zh-CN" altLang="en-US" sz="2400" dirty="0" smtClean="0"/>
          </a:p>
          <a:p>
            <a:pPr>
              <a:buFontTx/>
              <a:buNone/>
            </a:pPr>
            <a:endParaRPr lang="zh-CN" altLang="en-US" dirty="0" smtClean="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rPr>
              <a:t>线性密码分析</a:t>
            </a:r>
            <a:endParaRPr lang="zh-CN" altLang="en-US" dirty="0"/>
          </a:p>
        </p:txBody>
      </p:sp>
      <p:sp>
        <p:nvSpPr>
          <p:cNvPr id="3" name="内容占位符 2"/>
          <p:cNvSpPr>
            <a:spLocks noGrp="1"/>
          </p:cNvSpPr>
          <p:nvPr>
            <p:ph idx="1"/>
          </p:nvPr>
        </p:nvSpPr>
        <p:spPr/>
        <p:txBody>
          <a:bodyPr/>
          <a:lstStyle/>
          <a:p>
            <a:r>
              <a:rPr lang="en-US" altLang="zh-CN" b="1" dirty="0" smtClean="0">
                <a:solidFill>
                  <a:srgbClr val="692AA2"/>
                </a:solidFill>
              </a:rPr>
              <a:t>Matsui</a:t>
            </a:r>
            <a:r>
              <a:rPr lang="en-US" altLang="zh-CN" b="1" dirty="0">
                <a:solidFill>
                  <a:srgbClr val="692AA2"/>
                </a:solidFill>
              </a:rPr>
              <a:t>. </a:t>
            </a:r>
            <a:r>
              <a:rPr lang="en-US" altLang="zh-CN" b="1" dirty="0" smtClean="0">
                <a:solidFill>
                  <a:srgbClr val="692AA2"/>
                </a:solidFill>
              </a:rPr>
              <a:t>M(</a:t>
            </a:r>
            <a:r>
              <a:rPr lang="zh-CN" altLang="en-US" dirty="0"/>
              <a:t>松井 充</a:t>
            </a:r>
            <a:r>
              <a:rPr lang="en-US" altLang="zh-CN" b="1" dirty="0" smtClean="0">
                <a:solidFill>
                  <a:srgbClr val="692AA2"/>
                </a:solidFill>
              </a:rPr>
              <a:t>)</a:t>
            </a:r>
            <a:r>
              <a:rPr lang="en-US" altLang="zh-CN" dirty="0" smtClean="0"/>
              <a:t>, </a:t>
            </a:r>
            <a:r>
              <a:rPr lang="en-US" altLang="zh-CN" i="1" dirty="0">
                <a:solidFill>
                  <a:srgbClr val="FF00FF"/>
                </a:solidFill>
              </a:rPr>
              <a:t>Linear Cryptanalytic Method for DES Cipher</a:t>
            </a:r>
            <a:r>
              <a:rPr lang="en-US" altLang="zh-CN" dirty="0"/>
              <a:t>, Advances in </a:t>
            </a:r>
            <a:r>
              <a:rPr lang="en-US" altLang="zh-CN" dirty="0" smtClean="0"/>
              <a:t>Cryptology-Eurocrypt´93, Springer-</a:t>
            </a:r>
            <a:r>
              <a:rPr lang="en-US" altLang="zh-CN" dirty="0" err="1" smtClean="0"/>
              <a:t>Verlag</a:t>
            </a:r>
            <a:r>
              <a:rPr lang="en-US" altLang="zh-CN" dirty="0"/>
              <a:t>, pp.398-409, </a:t>
            </a:r>
            <a:r>
              <a:rPr lang="en-US" altLang="zh-CN" dirty="0" smtClean="0"/>
              <a:t>1994.</a:t>
            </a:r>
          </a:p>
          <a:p>
            <a:endParaRPr lang="zh-CN" altLang="en-US" dirty="0"/>
          </a:p>
          <a:p>
            <a:r>
              <a:rPr lang="en-US" altLang="zh-CN" b="1" dirty="0">
                <a:solidFill>
                  <a:srgbClr val="692AA2"/>
                </a:solidFill>
              </a:rPr>
              <a:t>Matsui. </a:t>
            </a:r>
            <a:r>
              <a:rPr lang="en-US" altLang="zh-CN" b="1" dirty="0" smtClean="0">
                <a:solidFill>
                  <a:srgbClr val="692AA2"/>
                </a:solidFill>
              </a:rPr>
              <a:t>M</a:t>
            </a:r>
            <a:r>
              <a:rPr lang="zh-CN" altLang="en-US" b="1" dirty="0" smtClean="0">
                <a:solidFill>
                  <a:srgbClr val="692AA2"/>
                </a:solidFill>
              </a:rPr>
              <a:t>：</a:t>
            </a:r>
            <a:endParaRPr lang="en-US" altLang="zh-CN" b="1" dirty="0" smtClean="0">
              <a:solidFill>
                <a:srgbClr val="692AA2"/>
              </a:solidFill>
            </a:endParaRPr>
          </a:p>
          <a:p>
            <a:pPr lvl="1"/>
            <a:r>
              <a:rPr lang="zh-CN" altLang="en-US" b="1" dirty="0">
                <a:solidFill>
                  <a:srgbClr val="692AA2"/>
                </a:solidFill>
              </a:rPr>
              <a:t>设计</a:t>
            </a:r>
            <a:r>
              <a:rPr lang="zh-CN" altLang="en-US" b="1" dirty="0" smtClean="0">
                <a:solidFill>
                  <a:srgbClr val="692AA2"/>
                </a:solidFill>
              </a:rPr>
              <a:t>了</a:t>
            </a:r>
            <a:r>
              <a:rPr lang="en-US" altLang="zh-CN" dirty="0"/>
              <a:t> </a:t>
            </a:r>
            <a:r>
              <a:rPr lang="en-US" altLang="zh-CN" dirty="0" smtClean="0"/>
              <a:t>MISTY-1</a:t>
            </a:r>
            <a:r>
              <a:rPr lang="zh-CN" altLang="en-US" dirty="0" smtClean="0"/>
              <a:t>和</a:t>
            </a:r>
            <a:r>
              <a:rPr lang="en-US" altLang="zh-CN" dirty="0" smtClean="0"/>
              <a:t>MISTY-2</a:t>
            </a:r>
            <a:r>
              <a:rPr lang="en-US" altLang="zh-CN" dirty="0"/>
              <a:t> </a:t>
            </a:r>
            <a:r>
              <a:rPr lang="zh-CN" altLang="en-US" dirty="0" smtClean="0"/>
              <a:t>分组密码算法</a:t>
            </a:r>
            <a:endParaRPr lang="en-US" altLang="zh-CN" dirty="0" smtClean="0"/>
          </a:p>
          <a:p>
            <a:pPr lvl="1"/>
            <a:r>
              <a:rPr lang="zh-CN" altLang="en-US" dirty="0" smtClean="0"/>
              <a:t>参与了</a:t>
            </a:r>
            <a:r>
              <a:rPr lang="en-US" altLang="zh-CN" dirty="0"/>
              <a:t> Camellia </a:t>
            </a:r>
            <a:r>
              <a:rPr lang="zh-CN" altLang="en-US" dirty="0" smtClean="0"/>
              <a:t>和</a:t>
            </a:r>
            <a:r>
              <a:rPr lang="en-US" altLang="zh-CN" b="1" dirty="0" smtClean="0">
                <a:solidFill>
                  <a:srgbClr val="FF0000"/>
                </a:solidFill>
              </a:rPr>
              <a:t>KASUMI</a:t>
            </a:r>
            <a:r>
              <a:rPr lang="zh-CN" altLang="en-US" b="1" dirty="0" smtClean="0">
                <a:solidFill>
                  <a:srgbClr val="FF0000"/>
                </a:solidFill>
              </a:rPr>
              <a:t>（应用于</a:t>
            </a:r>
            <a:r>
              <a:rPr lang="en-US" altLang="zh-CN" b="1" dirty="0" smtClean="0">
                <a:solidFill>
                  <a:srgbClr val="FF0000"/>
                </a:solidFill>
              </a:rPr>
              <a:t>3G</a:t>
            </a:r>
            <a:r>
              <a:rPr lang="zh-CN" altLang="en-US" b="1" dirty="0" smtClean="0">
                <a:solidFill>
                  <a:srgbClr val="FF0000"/>
                </a:solidFill>
              </a:rPr>
              <a:t>移动通信系统）</a:t>
            </a:r>
            <a:r>
              <a:rPr lang="zh-CN" altLang="en-US" dirty="0" smtClean="0"/>
              <a:t>算法的设计</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146</a:t>
            </a:fld>
            <a:endParaRPr lang="en-US" altLang="zh-CN" dirty="0"/>
          </a:p>
        </p:txBody>
      </p:sp>
    </p:spTree>
    <p:extLst>
      <p:ext uri="{BB962C8B-B14F-4D97-AF65-F5344CB8AC3E}">
        <p14:creationId xmlns:p14="http://schemas.microsoft.com/office/powerpoint/2010/main" val="398754569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本章小结</a:t>
            </a:r>
            <a:endParaRPr lang="zh-CN" altLang="en-US" dirty="0"/>
          </a:p>
        </p:txBody>
      </p:sp>
      <p:sp>
        <p:nvSpPr>
          <p:cNvPr id="3" name="内容占位符 2"/>
          <p:cNvSpPr>
            <a:spLocks noGrp="1"/>
          </p:cNvSpPr>
          <p:nvPr>
            <p:ph idx="1"/>
          </p:nvPr>
        </p:nvSpPr>
        <p:spPr/>
        <p:txBody>
          <a:bodyPr/>
          <a:lstStyle/>
          <a:p>
            <a:r>
              <a:rPr lang="zh-CN" altLang="en-US" dirty="0" smtClean="0"/>
              <a:t>分组密码的基本概念和设计原理</a:t>
            </a:r>
            <a:endParaRPr lang="en-US" altLang="zh-CN" dirty="0" smtClean="0"/>
          </a:p>
          <a:p>
            <a:endParaRPr lang="en-US" altLang="zh-CN" dirty="0" smtClean="0"/>
          </a:p>
          <a:p>
            <a:r>
              <a:rPr lang="zh-CN" altLang="en-US" dirty="0" smtClean="0"/>
              <a:t>主要分组密码算法介绍（</a:t>
            </a:r>
            <a:r>
              <a:rPr lang="en-US" altLang="zh-CN" dirty="0" smtClean="0"/>
              <a:t>DES</a:t>
            </a:r>
            <a:r>
              <a:rPr lang="zh-CN" altLang="en-US" dirty="0" smtClean="0"/>
              <a:t>、</a:t>
            </a:r>
            <a:r>
              <a:rPr lang="en-US" altLang="zh-CN" dirty="0" smtClean="0"/>
              <a:t>AES</a:t>
            </a:r>
            <a:r>
              <a:rPr lang="zh-CN" altLang="en-US" dirty="0" smtClean="0"/>
              <a:t>、</a:t>
            </a:r>
            <a:r>
              <a:rPr lang="en-US" altLang="zh-CN" dirty="0" smtClean="0"/>
              <a:t>IDEA</a:t>
            </a:r>
            <a:r>
              <a:rPr lang="zh-CN" altLang="en-US" dirty="0" smtClean="0"/>
              <a:t>）</a:t>
            </a:r>
            <a:endParaRPr lang="en-US" altLang="zh-CN" dirty="0" smtClean="0"/>
          </a:p>
          <a:p>
            <a:endParaRPr lang="en-US" altLang="zh-CN" dirty="0" smtClean="0"/>
          </a:p>
          <a:p>
            <a:r>
              <a:rPr lang="zh-CN" altLang="en-US" dirty="0" smtClean="0"/>
              <a:t>分组密码的</a:t>
            </a:r>
            <a:r>
              <a:rPr lang="zh-CN" altLang="en-US" dirty="0"/>
              <a:t>工作</a:t>
            </a:r>
            <a:r>
              <a:rPr lang="zh-CN" altLang="en-US" dirty="0" smtClean="0"/>
              <a:t>模式（</a:t>
            </a:r>
            <a:r>
              <a:rPr lang="en-US" altLang="zh-CN" dirty="0" smtClean="0"/>
              <a:t>5</a:t>
            </a:r>
            <a:r>
              <a:rPr lang="zh-CN" altLang="en-US"/>
              <a:t>种</a:t>
            </a:r>
            <a:r>
              <a:rPr lang="zh-CN" altLang="en-US" smtClean="0"/>
              <a:t>）</a:t>
            </a:r>
            <a:endParaRPr lang="en-US" altLang="zh-CN" dirty="0" smtClean="0"/>
          </a:p>
          <a:p>
            <a:endParaRPr lang="en-US" altLang="zh-CN" dirty="0" smtClean="0"/>
          </a:p>
          <a:p>
            <a:r>
              <a:rPr lang="zh-CN" altLang="en-US" dirty="0" smtClean="0"/>
              <a:t>分组密码的分析方法（了解）</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147</a:t>
            </a:fld>
            <a:endParaRPr lang="en-US" altLang="zh-CN"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数据加密标准</a:t>
            </a:r>
            <a:r>
              <a:rPr lang="en-US" altLang="zh-CN" dirty="0" smtClean="0">
                <a:latin typeface="Times New Roman" pitchFamily="18" charset="0"/>
              </a:rPr>
              <a:t>DES</a:t>
            </a:r>
            <a:endParaRPr lang="zh-CN" altLang="en-US" dirty="0"/>
          </a:p>
        </p:txBody>
      </p:sp>
      <p:sp>
        <p:nvSpPr>
          <p:cNvPr id="3" name="内容占位符 2"/>
          <p:cNvSpPr>
            <a:spLocks noGrp="1"/>
          </p:cNvSpPr>
          <p:nvPr>
            <p:ph idx="1"/>
          </p:nvPr>
        </p:nvSpPr>
        <p:spPr>
          <a:xfrm>
            <a:off x="457200" y="1447800"/>
            <a:ext cx="8229600" cy="4876800"/>
          </a:xfrm>
        </p:spPr>
        <p:txBody>
          <a:bodyPr/>
          <a:lstStyle/>
          <a:p>
            <a:r>
              <a:rPr lang="en-US" altLang="zh-CN" dirty="0" smtClean="0">
                <a:solidFill>
                  <a:srgbClr val="FF00FF"/>
                </a:solidFill>
              </a:rPr>
              <a:t>DES</a:t>
            </a:r>
            <a:r>
              <a:rPr lang="zh-CN" altLang="zh-CN" dirty="0" smtClean="0">
                <a:solidFill>
                  <a:srgbClr val="FF00FF"/>
                </a:solidFill>
              </a:rPr>
              <a:t>的历史</a:t>
            </a:r>
          </a:p>
          <a:p>
            <a:pPr lvl="1"/>
            <a:r>
              <a:rPr lang="zh-CN" altLang="en-US" dirty="0" smtClean="0">
                <a:solidFill>
                  <a:srgbClr val="C6062F"/>
                </a:solidFill>
              </a:rPr>
              <a:t>1971年</a:t>
            </a:r>
            <a:r>
              <a:rPr lang="en-US" altLang="zh-CN" dirty="0" smtClean="0">
                <a:solidFill>
                  <a:srgbClr val="C6062F"/>
                </a:solidFill>
              </a:rPr>
              <a:t>—</a:t>
            </a:r>
            <a:r>
              <a:rPr lang="en-US" altLang="zh-CN" dirty="0" smtClean="0"/>
              <a:t>IBM</a:t>
            </a:r>
            <a:r>
              <a:rPr lang="zh-CN" altLang="en-US" dirty="0" smtClean="0"/>
              <a:t>的</a:t>
            </a:r>
            <a:r>
              <a:rPr lang="en-US" altLang="zh-CN" dirty="0" smtClean="0"/>
              <a:t>Horst </a:t>
            </a:r>
            <a:r>
              <a:rPr lang="en-US" altLang="zh-CN" dirty="0" err="1" smtClean="0"/>
              <a:t>Feistel</a:t>
            </a:r>
            <a:r>
              <a:rPr lang="zh-CN" altLang="en-US" dirty="0" smtClean="0"/>
              <a:t>领导的密码研究项目组</a:t>
            </a:r>
            <a:r>
              <a:rPr lang="zh-CN" altLang="en-US" dirty="0"/>
              <a:t>提</a:t>
            </a:r>
            <a:r>
              <a:rPr lang="zh-CN" altLang="en-US" dirty="0" smtClean="0"/>
              <a:t>出</a:t>
            </a:r>
            <a:r>
              <a:rPr lang="en-US" altLang="zh-CN" dirty="0" smtClean="0">
                <a:solidFill>
                  <a:srgbClr val="FF0000"/>
                </a:solidFill>
              </a:rPr>
              <a:t>Lucifer</a:t>
            </a:r>
            <a:r>
              <a:rPr lang="zh-CN" altLang="en-US" dirty="0" smtClean="0"/>
              <a:t>算法</a:t>
            </a:r>
            <a:r>
              <a:rPr lang="en-US" altLang="zh-CN" dirty="0" smtClean="0"/>
              <a:t>(</a:t>
            </a:r>
            <a:r>
              <a:rPr lang="zh-CN" altLang="en-US" dirty="0" smtClean="0"/>
              <a:t>分组</a:t>
            </a:r>
            <a:r>
              <a:rPr lang="en-US" altLang="zh-CN" dirty="0" smtClean="0"/>
              <a:t>64</a:t>
            </a:r>
            <a:r>
              <a:rPr lang="zh-CN" altLang="en-US" dirty="0" smtClean="0"/>
              <a:t>比特，密钥</a:t>
            </a:r>
            <a:r>
              <a:rPr lang="en-US" altLang="zh-CN" dirty="0" smtClean="0"/>
              <a:t>128</a:t>
            </a:r>
            <a:r>
              <a:rPr lang="zh-CN" altLang="en-US" dirty="0" smtClean="0"/>
              <a:t>比特</a:t>
            </a:r>
            <a:r>
              <a:rPr lang="en-US" altLang="zh-CN" dirty="0" smtClean="0"/>
              <a:t>)</a:t>
            </a:r>
            <a:r>
              <a:rPr lang="zh-CN" altLang="en-US" dirty="0" smtClean="0"/>
              <a:t>，并应用于商业领域</a:t>
            </a:r>
          </a:p>
          <a:p>
            <a:pPr lvl="1"/>
            <a:r>
              <a:rPr lang="zh-CN" altLang="en-US" dirty="0" smtClean="0">
                <a:solidFill>
                  <a:srgbClr val="C6062F"/>
                </a:solidFill>
              </a:rPr>
              <a:t>1973年</a:t>
            </a:r>
            <a:r>
              <a:rPr lang="en-US" altLang="zh-CN" dirty="0" smtClean="0">
                <a:solidFill>
                  <a:srgbClr val="C6062F"/>
                </a:solidFill>
              </a:rPr>
              <a:t>—</a:t>
            </a:r>
            <a:r>
              <a:rPr lang="zh-CN" altLang="en-US" dirty="0"/>
              <a:t>美国国家标准与技术研究院（</a:t>
            </a:r>
            <a:r>
              <a:rPr lang="en-US" altLang="zh-CN" dirty="0"/>
              <a:t>National Institute of Standards and Technology</a:t>
            </a:r>
            <a:r>
              <a:rPr lang="zh-CN" altLang="en-US" dirty="0"/>
              <a:t>，</a:t>
            </a:r>
            <a:r>
              <a:rPr lang="en-US" altLang="zh-CN" i="1" dirty="0">
                <a:solidFill>
                  <a:srgbClr val="FF0000"/>
                </a:solidFill>
              </a:rPr>
              <a:t>NIST</a:t>
            </a:r>
            <a:r>
              <a:rPr lang="zh-CN" altLang="en-US" dirty="0"/>
              <a:t>）</a:t>
            </a:r>
            <a:r>
              <a:rPr lang="zh-CN" altLang="en-US" dirty="0" smtClean="0"/>
              <a:t>公开征集标准加密算法，并公布了设计要求：</a:t>
            </a:r>
          </a:p>
          <a:p>
            <a:pPr marL="1371600" lvl="2" indent="-457200" algn="just">
              <a:lnSpc>
                <a:spcPct val="80000"/>
              </a:lnSpc>
              <a:buFont typeface="+mj-lt"/>
              <a:buAutoNum type="arabicPeriod"/>
            </a:pPr>
            <a:r>
              <a:rPr lang="zh-CN" altLang="en-US" sz="2000" dirty="0" smtClean="0">
                <a:latin typeface="Times New Roman" pitchFamily="18" charset="0"/>
              </a:rPr>
              <a:t>必须提供高度的安全性；</a:t>
            </a:r>
          </a:p>
          <a:p>
            <a:pPr marL="1371600" lvl="2" indent="-457200" algn="just">
              <a:lnSpc>
                <a:spcPct val="80000"/>
              </a:lnSpc>
              <a:buFont typeface="+mj-lt"/>
              <a:buAutoNum type="arabicPeriod"/>
            </a:pPr>
            <a:r>
              <a:rPr lang="zh-CN" altLang="en-US" sz="2000" dirty="0" smtClean="0">
                <a:latin typeface="Times New Roman" pitchFamily="18" charset="0"/>
              </a:rPr>
              <a:t>必须有详细的说明</a:t>
            </a:r>
            <a:r>
              <a:rPr lang="en-US" altLang="zh-CN" sz="2000" dirty="0" smtClean="0">
                <a:latin typeface="Times New Roman" pitchFamily="18" charset="0"/>
              </a:rPr>
              <a:t>,</a:t>
            </a:r>
            <a:r>
              <a:rPr lang="zh-CN" altLang="en-US" sz="2000" dirty="0" smtClean="0">
                <a:latin typeface="Times New Roman" pitchFamily="18" charset="0"/>
              </a:rPr>
              <a:t>并易于理解；</a:t>
            </a:r>
          </a:p>
          <a:p>
            <a:pPr marL="1371600" lvl="2" indent="-457200" algn="just">
              <a:lnSpc>
                <a:spcPct val="80000"/>
              </a:lnSpc>
              <a:buFont typeface="+mj-lt"/>
              <a:buAutoNum type="arabicPeriod"/>
            </a:pPr>
            <a:r>
              <a:rPr lang="zh-CN" altLang="en-US" sz="2000" dirty="0" smtClean="0">
                <a:solidFill>
                  <a:schemeClr val="tx2"/>
                </a:solidFill>
                <a:latin typeface="Times New Roman" pitchFamily="18" charset="0"/>
              </a:rPr>
              <a:t>安全性取决于密钥，不依赖于算法</a:t>
            </a:r>
            <a:r>
              <a:rPr lang="zh-CN" altLang="en-US" sz="2000" dirty="0" smtClean="0">
                <a:latin typeface="Times New Roman" pitchFamily="18" charset="0"/>
              </a:rPr>
              <a:t>；</a:t>
            </a:r>
          </a:p>
          <a:p>
            <a:pPr marL="1371600" lvl="2" indent="-457200" algn="just">
              <a:lnSpc>
                <a:spcPct val="80000"/>
              </a:lnSpc>
              <a:buFont typeface="+mj-lt"/>
              <a:buAutoNum type="arabicPeriod"/>
            </a:pPr>
            <a:r>
              <a:rPr lang="zh-CN" altLang="en-US" sz="2000" dirty="0" smtClean="0">
                <a:latin typeface="Times New Roman" pitchFamily="18" charset="0"/>
              </a:rPr>
              <a:t>适用于所有</a:t>
            </a:r>
            <a:r>
              <a:rPr lang="zh-CN" altLang="en-US" sz="2000" dirty="0">
                <a:latin typeface="Times New Roman" pitchFamily="18" charset="0"/>
              </a:rPr>
              <a:t>用户和不同应用场合；</a:t>
            </a:r>
            <a:endParaRPr lang="zh-CN" altLang="en-US" sz="2000" dirty="0" smtClean="0">
              <a:latin typeface="Times New Roman" pitchFamily="18" charset="0"/>
            </a:endParaRPr>
          </a:p>
          <a:p>
            <a:pPr marL="1371600" lvl="2" indent="-457200" algn="just">
              <a:lnSpc>
                <a:spcPct val="80000"/>
              </a:lnSpc>
              <a:buFont typeface="+mj-lt"/>
              <a:buAutoNum type="arabicPeriod"/>
            </a:pPr>
            <a:r>
              <a:rPr lang="zh-CN" altLang="en-US" sz="2000" dirty="0" smtClean="0">
                <a:latin typeface="Times New Roman" pitchFamily="18" charset="0"/>
              </a:rPr>
              <a:t>必须</a:t>
            </a:r>
            <a:r>
              <a:rPr lang="zh-CN" altLang="en-US" sz="2000" dirty="0" smtClean="0">
                <a:solidFill>
                  <a:schemeClr val="tx2"/>
                </a:solidFill>
                <a:latin typeface="Times New Roman" pitchFamily="18" charset="0"/>
              </a:rPr>
              <a:t>高效、经济</a:t>
            </a:r>
            <a:r>
              <a:rPr lang="zh-CN" altLang="en-US" sz="2000" dirty="0" smtClean="0">
                <a:latin typeface="Times New Roman" pitchFamily="18" charset="0"/>
              </a:rPr>
              <a:t>；</a:t>
            </a:r>
          </a:p>
          <a:p>
            <a:pPr marL="1371600" lvl="2" indent="-457200" algn="just">
              <a:lnSpc>
                <a:spcPct val="80000"/>
              </a:lnSpc>
              <a:buFont typeface="+mj-lt"/>
              <a:buAutoNum type="arabicPeriod"/>
            </a:pPr>
            <a:r>
              <a:rPr lang="zh-CN" altLang="en-US" sz="2000" dirty="0" smtClean="0">
                <a:latin typeface="Times New Roman" pitchFamily="18" charset="0"/>
              </a:rPr>
              <a:t>必须能被证实有效；</a:t>
            </a:r>
          </a:p>
          <a:p>
            <a:pPr marL="1371600" lvl="2" indent="-457200" algn="just">
              <a:lnSpc>
                <a:spcPct val="80000"/>
              </a:lnSpc>
              <a:buFont typeface="+mj-lt"/>
              <a:buAutoNum type="arabicPeriod"/>
            </a:pPr>
            <a:r>
              <a:rPr lang="zh-CN" altLang="en-US" sz="2000" dirty="0" smtClean="0">
                <a:latin typeface="Times New Roman" pitchFamily="18" charset="0"/>
              </a:rPr>
              <a:t>必须</a:t>
            </a:r>
            <a:r>
              <a:rPr lang="zh-CN" altLang="en-US" sz="2000" dirty="0" smtClean="0">
                <a:solidFill>
                  <a:schemeClr val="tx2"/>
                </a:solidFill>
                <a:latin typeface="Times New Roman" pitchFamily="18" charset="0"/>
              </a:rPr>
              <a:t>是可出口的</a:t>
            </a:r>
            <a:endParaRPr lang="zh-CN" altLang="en-US" dirty="0" smtClean="0"/>
          </a:p>
          <a:p>
            <a:pPr lvl="1">
              <a:buFontTx/>
              <a:buNone/>
            </a:pPr>
            <a:r>
              <a:rPr lang="zh-CN" altLang="en-US" dirty="0" smtClean="0"/>
              <a:t>  </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15</a:t>
            </a:fld>
            <a:endParaRPr lang="en-US" altLang="zh-CN" dirty="0"/>
          </a:p>
        </p:txBody>
      </p:sp>
    </p:spTree>
    <p:extLst>
      <p:ext uri="{BB962C8B-B14F-4D97-AF65-F5344CB8AC3E}">
        <p14:creationId xmlns:p14="http://schemas.microsoft.com/office/powerpoint/2010/main" val="11923369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1"/>
            <a:r>
              <a:rPr lang="zh-CN" altLang="en-US" dirty="0" smtClean="0">
                <a:solidFill>
                  <a:srgbClr val="C6062F"/>
                </a:solidFill>
              </a:rPr>
              <a:t>1977年</a:t>
            </a:r>
            <a:r>
              <a:rPr lang="en-US" altLang="zh-CN" dirty="0">
                <a:solidFill>
                  <a:srgbClr val="C6062F"/>
                </a:solidFill>
              </a:rPr>
              <a:t>— </a:t>
            </a:r>
            <a:r>
              <a:rPr lang="en-US" altLang="zh-CN" dirty="0" smtClean="0"/>
              <a:t>Lucifer</a:t>
            </a:r>
            <a:r>
              <a:rPr lang="zh-CN" altLang="en-US" dirty="0" smtClean="0"/>
              <a:t>被选为数据加密标准</a:t>
            </a:r>
            <a:r>
              <a:rPr lang="en-US" altLang="zh-CN" dirty="0" smtClean="0"/>
              <a:t>(</a:t>
            </a:r>
            <a:r>
              <a:rPr lang="zh-CN" altLang="en-US" dirty="0" smtClean="0"/>
              <a:t>但密钥被缩减为</a:t>
            </a:r>
            <a:r>
              <a:rPr lang="en-US" altLang="zh-CN" dirty="0" smtClean="0"/>
              <a:t>56</a:t>
            </a:r>
            <a:r>
              <a:rPr lang="zh-CN" altLang="en-US" dirty="0" smtClean="0"/>
              <a:t>比特</a:t>
            </a:r>
            <a:r>
              <a:rPr lang="en-US" altLang="zh-CN" dirty="0" smtClean="0"/>
              <a:t>)</a:t>
            </a:r>
          </a:p>
          <a:p>
            <a:pPr lvl="1" algn="just">
              <a:lnSpc>
                <a:spcPct val="80000"/>
              </a:lnSpc>
            </a:pPr>
            <a:r>
              <a:rPr lang="en-US" altLang="zh-CN" dirty="0" smtClean="0">
                <a:solidFill>
                  <a:srgbClr val="C6062F"/>
                </a:solidFill>
              </a:rPr>
              <a:t>1979</a:t>
            </a:r>
            <a:r>
              <a:rPr lang="zh-CN" altLang="en-US" dirty="0" smtClean="0">
                <a:solidFill>
                  <a:srgbClr val="C6062F"/>
                </a:solidFill>
              </a:rPr>
              <a:t>年</a:t>
            </a:r>
            <a:r>
              <a:rPr lang="en-US" altLang="zh-CN" dirty="0" smtClean="0">
                <a:solidFill>
                  <a:srgbClr val="C6062F"/>
                </a:solidFill>
              </a:rPr>
              <a:t>—</a:t>
            </a:r>
            <a:r>
              <a:rPr lang="zh-CN" altLang="en-US" dirty="0" smtClean="0">
                <a:latin typeface="Times New Roman" pitchFamily="18" charset="0"/>
              </a:rPr>
              <a:t>美国银行协会批准使用</a:t>
            </a:r>
            <a:r>
              <a:rPr lang="en-US" altLang="zh-CN" dirty="0" smtClean="0">
                <a:latin typeface="Times New Roman" pitchFamily="18" charset="0"/>
              </a:rPr>
              <a:t>(ATM</a:t>
            </a:r>
            <a:r>
              <a:rPr lang="zh-CN" altLang="en-US" dirty="0" smtClean="0">
                <a:latin typeface="Times New Roman" pitchFamily="18" charset="0"/>
              </a:rPr>
              <a:t>中</a:t>
            </a:r>
            <a:r>
              <a:rPr lang="en-US" altLang="zh-CN" dirty="0" smtClean="0">
                <a:latin typeface="Times New Roman" pitchFamily="18" charset="0"/>
              </a:rPr>
              <a:t>)</a:t>
            </a:r>
          </a:p>
          <a:p>
            <a:pPr lvl="1" algn="just">
              <a:lnSpc>
                <a:spcPct val="80000"/>
              </a:lnSpc>
            </a:pPr>
            <a:r>
              <a:rPr lang="en-US" altLang="zh-CN" dirty="0" smtClean="0">
                <a:solidFill>
                  <a:srgbClr val="C6062F"/>
                </a:solidFill>
              </a:rPr>
              <a:t>1980</a:t>
            </a:r>
            <a:r>
              <a:rPr lang="zh-CN" altLang="en-US" dirty="0" smtClean="0">
                <a:solidFill>
                  <a:srgbClr val="C6062F"/>
                </a:solidFill>
              </a:rPr>
              <a:t>年</a:t>
            </a:r>
            <a:r>
              <a:rPr lang="en-US" altLang="zh-CN" dirty="0" smtClean="0">
                <a:solidFill>
                  <a:srgbClr val="C6062F"/>
                </a:solidFill>
              </a:rPr>
              <a:t>—</a:t>
            </a:r>
            <a:r>
              <a:rPr lang="zh-CN" altLang="en-US" dirty="0" smtClean="0">
                <a:latin typeface="Times New Roman" pitchFamily="18" charset="0"/>
              </a:rPr>
              <a:t>美国国家标准协会</a:t>
            </a:r>
            <a:r>
              <a:rPr lang="en-US" altLang="zh-CN" dirty="0" smtClean="0">
                <a:latin typeface="Times New Roman" pitchFamily="18" charset="0"/>
              </a:rPr>
              <a:t>ANSI(American National Standards Institute)</a:t>
            </a:r>
            <a:r>
              <a:rPr lang="zh-CN" altLang="en-US" dirty="0" smtClean="0">
                <a:latin typeface="Times New Roman" pitchFamily="18" charset="0"/>
              </a:rPr>
              <a:t>赞同</a:t>
            </a:r>
            <a:r>
              <a:rPr lang="en-US" altLang="zh-CN" dirty="0" smtClean="0">
                <a:latin typeface="Times New Roman" pitchFamily="18" charset="0"/>
              </a:rPr>
              <a:t>DES</a:t>
            </a:r>
            <a:r>
              <a:rPr lang="zh-CN" altLang="en-US" dirty="0" smtClean="0">
                <a:latin typeface="Times New Roman" pitchFamily="18" charset="0"/>
              </a:rPr>
              <a:t>作为私人使用的标准，称之为</a:t>
            </a:r>
            <a:r>
              <a:rPr lang="en-US" altLang="zh-CN" dirty="0" smtClean="0">
                <a:latin typeface="Times New Roman" pitchFamily="18" charset="0"/>
              </a:rPr>
              <a:t>DEA(ANSI X.392)</a:t>
            </a:r>
          </a:p>
          <a:p>
            <a:pPr lvl="1" algn="just">
              <a:lnSpc>
                <a:spcPct val="80000"/>
              </a:lnSpc>
            </a:pPr>
            <a:r>
              <a:rPr lang="en-US" altLang="zh-CN" dirty="0" smtClean="0">
                <a:solidFill>
                  <a:srgbClr val="C6062F"/>
                </a:solidFill>
              </a:rPr>
              <a:t>1983</a:t>
            </a:r>
            <a:r>
              <a:rPr lang="zh-CN" altLang="en-US" dirty="0" smtClean="0">
                <a:solidFill>
                  <a:srgbClr val="C6062F"/>
                </a:solidFill>
              </a:rPr>
              <a:t>年</a:t>
            </a:r>
            <a:r>
              <a:rPr lang="en-US" altLang="zh-CN" dirty="0">
                <a:solidFill>
                  <a:srgbClr val="C6062F"/>
                </a:solidFill>
              </a:rPr>
              <a:t>—</a:t>
            </a:r>
            <a:r>
              <a:rPr lang="zh-CN" altLang="en-US" dirty="0" smtClean="0">
                <a:latin typeface="Times New Roman" pitchFamily="18" charset="0"/>
              </a:rPr>
              <a:t>国际化标准组织</a:t>
            </a:r>
            <a:r>
              <a:rPr lang="en-US" altLang="zh-CN" dirty="0" smtClean="0">
                <a:latin typeface="Times New Roman" pitchFamily="18" charset="0"/>
              </a:rPr>
              <a:t>ISO</a:t>
            </a:r>
            <a:r>
              <a:rPr lang="zh-CN" altLang="en-US" dirty="0" smtClean="0">
                <a:latin typeface="Times New Roman" pitchFamily="18" charset="0"/>
              </a:rPr>
              <a:t>赞同</a:t>
            </a:r>
            <a:r>
              <a:rPr lang="en-US" altLang="zh-CN" dirty="0" smtClean="0">
                <a:latin typeface="Times New Roman" pitchFamily="18" charset="0"/>
              </a:rPr>
              <a:t>DES</a:t>
            </a:r>
            <a:r>
              <a:rPr lang="zh-CN" altLang="en-US" dirty="0" smtClean="0">
                <a:latin typeface="Times New Roman" pitchFamily="18" charset="0"/>
              </a:rPr>
              <a:t>作为国际标准，称之为</a:t>
            </a:r>
            <a:r>
              <a:rPr lang="en-US" altLang="zh-CN" dirty="0" smtClean="0">
                <a:latin typeface="Times New Roman" pitchFamily="18" charset="0"/>
              </a:rPr>
              <a:t>DEA-1</a:t>
            </a:r>
            <a:r>
              <a:rPr lang="zh-CN" altLang="en-US" dirty="0" smtClean="0">
                <a:latin typeface="Times New Roman" pitchFamily="18" charset="0"/>
              </a:rPr>
              <a:t>。该标准规定</a:t>
            </a:r>
            <a:r>
              <a:rPr lang="zh-CN" altLang="en-US" dirty="0" smtClean="0">
                <a:solidFill>
                  <a:schemeClr val="tx2"/>
                </a:solidFill>
                <a:latin typeface="Times New Roman" pitchFamily="18" charset="0"/>
              </a:rPr>
              <a:t>每五年审查一次</a:t>
            </a:r>
            <a:r>
              <a:rPr lang="zh-CN" altLang="en-US" dirty="0" smtClean="0">
                <a:latin typeface="Times New Roman" pitchFamily="18" charset="0"/>
              </a:rPr>
              <a:t>，计划十年后采用新标准</a:t>
            </a:r>
            <a:endParaRPr lang="en-US" altLang="zh-CN" dirty="0" smtClean="0">
              <a:latin typeface="Times New Roman" pitchFamily="18" charset="0"/>
            </a:endParaRPr>
          </a:p>
          <a:p>
            <a:pPr lvl="1" algn="just">
              <a:lnSpc>
                <a:spcPct val="80000"/>
              </a:lnSpc>
            </a:pPr>
            <a:r>
              <a:rPr lang="zh-CN" altLang="en-US" dirty="0" smtClean="0">
                <a:latin typeface="Times New Roman" pitchFamily="18" charset="0"/>
              </a:rPr>
              <a:t>最近一次评估在</a:t>
            </a:r>
            <a:r>
              <a:rPr lang="en-US" altLang="zh-CN" dirty="0" smtClean="0">
                <a:latin typeface="Times New Roman" pitchFamily="18" charset="0"/>
              </a:rPr>
              <a:t>1994</a:t>
            </a:r>
            <a:r>
              <a:rPr lang="zh-CN" altLang="en-US" dirty="0" smtClean="0">
                <a:latin typeface="Times New Roman" pitchFamily="18" charset="0"/>
              </a:rPr>
              <a:t>年</a:t>
            </a:r>
            <a:r>
              <a:rPr lang="en-US" altLang="zh-CN" dirty="0" smtClean="0">
                <a:latin typeface="Times New Roman" pitchFamily="18" charset="0"/>
              </a:rPr>
              <a:t>1</a:t>
            </a:r>
            <a:r>
              <a:rPr lang="zh-CN" altLang="en-US" dirty="0" smtClean="0">
                <a:latin typeface="Times New Roman" pitchFamily="18" charset="0"/>
              </a:rPr>
              <a:t>月。</a:t>
            </a:r>
            <a:r>
              <a:rPr lang="zh-CN" altLang="en-US" dirty="0" smtClean="0">
                <a:solidFill>
                  <a:srgbClr val="C6062F"/>
                </a:solidFill>
              </a:rPr>
              <a:t>1994年，</a:t>
            </a:r>
            <a:r>
              <a:rPr lang="zh-CN" altLang="en-US" dirty="0" smtClean="0"/>
              <a:t>美国决定</a:t>
            </a:r>
            <a:r>
              <a:rPr lang="en-US" altLang="zh-CN" dirty="0" smtClean="0"/>
              <a:t>19</a:t>
            </a:r>
            <a:r>
              <a:rPr lang="zh-CN" altLang="en-US" dirty="0" smtClean="0"/>
              <a:t>98年12月以后不再使用</a:t>
            </a:r>
            <a:r>
              <a:rPr lang="en-US" altLang="zh-CN" dirty="0" smtClean="0"/>
              <a:t>DES</a:t>
            </a:r>
            <a:r>
              <a:rPr lang="zh-CN" altLang="en-US" dirty="0" smtClean="0"/>
              <a:t>算法</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16</a:t>
            </a:fld>
            <a:endParaRPr lang="en-US" altLang="zh-CN" dirty="0"/>
          </a:p>
        </p:txBody>
      </p:sp>
    </p:spTree>
    <p:extLst>
      <p:ext uri="{BB962C8B-B14F-4D97-AF65-F5344CB8AC3E}">
        <p14:creationId xmlns:p14="http://schemas.microsoft.com/office/powerpoint/2010/main" val="17913797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算法描述</a:t>
            </a:r>
            <a:endParaRPr lang="zh-CN" altLang="en-US" dirty="0"/>
          </a:p>
        </p:txBody>
      </p:sp>
      <p:sp>
        <p:nvSpPr>
          <p:cNvPr id="3" name="内容占位符 2"/>
          <p:cNvSpPr>
            <a:spLocks noGrp="1"/>
          </p:cNvSpPr>
          <p:nvPr>
            <p:ph idx="1"/>
          </p:nvPr>
        </p:nvSpPr>
        <p:spPr>
          <a:xfrm>
            <a:off x="457200" y="1905000"/>
            <a:ext cx="5410200" cy="4419600"/>
          </a:xfrm>
        </p:spPr>
        <p:txBody>
          <a:bodyPr/>
          <a:lstStyle/>
          <a:p>
            <a:r>
              <a:rPr lang="en-US" altLang="zh-CN" dirty="0" smtClean="0"/>
              <a:t>DES</a:t>
            </a:r>
            <a:r>
              <a:rPr lang="zh-CN" altLang="en-US" dirty="0" smtClean="0"/>
              <a:t>：</a:t>
            </a:r>
            <a:r>
              <a:rPr lang="zh-CN" altLang="en-US" b="1" dirty="0" smtClean="0">
                <a:solidFill>
                  <a:srgbClr val="C6062F"/>
                </a:solidFill>
              </a:rPr>
              <a:t>明文分组和密文分组均为64比特</a:t>
            </a:r>
            <a:r>
              <a:rPr lang="zh-CN" altLang="en-US" dirty="0" smtClean="0"/>
              <a:t>，</a:t>
            </a:r>
            <a:r>
              <a:rPr lang="zh-CN" altLang="en-US" b="1" dirty="0" smtClean="0">
                <a:solidFill>
                  <a:srgbClr val="C6062F"/>
                </a:solidFill>
              </a:rPr>
              <a:t>有效密钥56比特</a:t>
            </a:r>
            <a:endParaRPr lang="en-US" altLang="zh-CN" b="1" dirty="0" smtClean="0">
              <a:solidFill>
                <a:srgbClr val="C6062F"/>
              </a:solidFill>
            </a:endParaRPr>
          </a:p>
          <a:p>
            <a:endParaRPr lang="en-US" altLang="zh-CN" b="1" dirty="0" smtClean="0">
              <a:solidFill>
                <a:srgbClr val="C6062F"/>
              </a:solidFill>
            </a:endParaRPr>
          </a:p>
          <a:p>
            <a:r>
              <a:rPr lang="en-US" altLang="zh-CN" dirty="0" smtClean="0"/>
              <a:t>DES</a:t>
            </a:r>
            <a:r>
              <a:rPr lang="zh-CN" altLang="en-US" dirty="0" smtClean="0"/>
              <a:t>由</a:t>
            </a:r>
            <a:r>
              <a:rPr lang="zh-CN" altLang="en-US" b="1" dirty="0" smtClean="0">
                <a:solidFill>
                  <a:srgbClr val="FF0000"/>
                </a:solidFill>
              </a:rPr>
              <a:t>初始置换，16轮迭代</a:t>
            </a:r>
            <a:r>
              <a:rPr lang="zh-CN" altLang="en-US" b="1" dirty="0">
                <a:solidFill>
                  <a:srgbClr val="FF0000"/>
                </a:solidFill>
              </a:rPr>
              <a:t>，逆初始置换</a:t>
            </a:r>
            <a:r>
              <a:rPr lang="zh-CN" altLang="en-US" dirty="0" smtClean="0"/>
              <a:t>组成</a:t>
            </a:r>
            <a:endParaRPr lang="en-US" altLang="zh-CN" dirty="0" smtClean="0"/>
          </a:p>
          <a:p>
            <a:endParaRPr lang="en-US" altLang="zh-CN" dirty="0" smtClean="0"/>
          </a:p>
          <a:p>
            <a:r>
              <a:rPr kumimoji="1" lang="en-US" altLang="zh-CN" dirty="0" smtClean="0"/>
              <a:t>DES</a:t>
            </a:r>
            <a:r>
              <a:rPr kumimoji="1" lang="zh-CN" altLang="en-US" dirty="0" smtClean="0"/>
              <a:t>的</a:t>
            </a:r>
            <a:r>
              <a:rPr kumimoji="1" lang="zh-CN" altLang="en-US" dirty="0">
                <a:solidFill>
                  <a:srgbClr val="0000FF"/>
                </a:solidFill>
              </a:rPr>
              <a:t>加解密</a:t>
            </a:r>
            <a:r>
              <a:rPr kumimoji="1" lang="zh-CN" altLang="en-US" dirty="0" smtClean="0">
                <a:solidFill>
                  <a:srgbClr val="0000FF"/>
                </a:solidFill>
              </a:rPr>
              <a:t>算法相同</a:t>
            </a:r>
            <a:r>
              <a:rPr kumimoji="1" lang="zh-CN" altLang="en-US" dirty="0" smtClean="0"/>
              <a:t>，只是解密子密钥与加密子密钥的使用</a:t>
            </a:r>
            <a:r>
              <a:rPr kumimoji="1" lang="zh-CN" altLang="en-US" b="1" dirty="0" smtClean="0">
                <a:solidFill>
                  <a:srgbClr val="C00000"/>
                </a:solidFill>
              </a:rPr>
              <a:t>顺序相反</a:t>
            </a:r>
            <a:endParaRPr kumimoji="1" lang="en-US" altLang="zh-CN" b="1" dirty="0" smtClean="0">
              <a:solidFill>
                <a:srgbClr val="C00000"/>
              </a:solidFill>
            </a:endParaRP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17</a:t>
            </a:fld>
            <a:endParaRPr lang="en-US" altLang="zh-CN" dirty="0"/>
          </a:p>
        </p:txBody>
      </p:sp>
      <p:graphicFrame>
        <p:nvGraphicFramePr>
          <p:cNvPr id="26625" name="Object 1"/>
          <p:cNvGraphicFramePr>
            <a:graphicFrameLocks noChangeAspect="1"/>
          </p:cNvGraphicFramePr>
          <p:nvPr/>
        </p:nvGraphicFramePr>
        <p:xfrm>
          <a:off x="6172200" y="1676400"/>
          <a:ext cx="1752600" cy="4771319"/>
        </p:xfrm>
        <a:graphic>
          <a:graphicData uri="http://schemas.openxmlformats.org/presentationml/2006/ole">
            <mc:AlternateContent xmlns:mc="http://schemas.openxmlformats.org/markup-compatibility/2006">
              <mc:Choice xmlns:v="urn:schemas-microsoft-com:vml" Requires="v">
                <p:oleObj spid="_x0000_s244746" name="Visio" r:id="rId3" imgW="1173253" imgH="3274812" progId="">
                  <p:embed/>
                </p:oleObj>
              </mc:Choice>
              <mc:Fallback>
                <p:oleObj name="Visio" r:id="rId3" imgW="1173253" imgH="327481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676400"/>
                        <a:ext cx="1752600" cy="4771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556045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18</a:t>
            </a:fld>
            <a:endParaRPr lang="en-US" altLang="zh-CN" dirty="0"/>
          </a:p>
        </p:txBody>
      </p:sp>
      <p:graphicFrame>
        <p:nvGraphicFramePr>
          <p:cNvPr id="7170" name="Object 2"/>
          <p:cNvGraphicFramePr>
            <a:graphicFrameLocks noChangeAspect="1"/>
          </p:cNvGraphicFramePr>
          <p:nvPr>
            <p:extLst>
              <p:ext uri="{D42A27DB-BD31-4B8C-83A1-F6EECF244321}">
                <p14:modId xmlns:p14="http://schemas.microsoft.com/office/powerpoint/2010/main" val="3791271565"/>
              </p:ext>
            </p:extLst>
          </p:nvPr>
        </p:nvGraphicFramePr>
        <p:xfrm>
          <a:off x="2209800" y="69273"/>
          <a:ext cx="4572000" cy="6483927"/>
        </p:xfrm>
        <a:graphic>
          <a:graphicData uri="http://schemas.openxmlformats.org/presentationml/2006/ole">
            <mc:AlternateContent xmlns:mc="http://schemas.openxmlformats.org/markup-compatibility/2006">
              <mc:Choice xmlns:v="urn:schemas-microsoft-com:vml" Requires="v">
                <p:oleObj spid="_x0000_s243722" name="Picture" r:id="rId3" imgW="3006934" imgH="5841269" progId="Word.Picture.8">
                  <p:embed/>
                </p:oleObj>
              </mc:Choice>
              <mc:Fallback>
                <p:oleObj name="Picture" r:id="rId3" imgW="3006934" imgH="5841269"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3761"/>
                      <a:stretch>
                        <a:fillRect/>
                      </a:stretch>
                    </p:blipFill>
                    <p:spPr bwMode="auto">
                      <a:xfrm>
                        <a:off x="2209800" y="69273"/>
                        <a:ext cx="4572000" cy="64839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1143000" y="1828800"/>
            <a:ext cx="677108" cy="3581400"/>
          </a:xfrm>
          <a:prstGeom prst="rect">
            <a:avLst/>
          </a:prstGeom>
          <a:noFill/>
        </p:spPr>
        <p:txBody>
          <a:bodyPr vert="eaVert" wrap="square" rtlCol="0">
            <a:spAutoFit/>
          </a:bodyPr>
          <a:lstStyle/>
          <a:p>
            <a:r>
              <a:rPr lang="en-US" altLang="zh-CN" sz="3200" b="1" dirty="0" smtClean="0">
                <a:solidFill>
                  <a:srgbClr val="C6062F"/>
                </a:solidFill>
              </a:rPr>
              <a:t>DES</a:t>
            </a:r>
            <a:r>
              <a:rPr lang="zh-CN" altLang="en-US" sz="3200" b="1" dirty="0" smtClean="0">
                <a:solidFill>
                  <a:srgbClr val="C6062F"/>
                </a:solidFill>
              </a:rPr>
              <a:t>的加密流程图</a:t>
            </a:r>
            <a:endParaRPr lang="zh-CN" altLang="en-US" sz="3200" b="1" dirty="0">
              <a:solidFill>
                <a:srgbClr val="C6062F"/>
              </a:solidFill>
            </a:endParaRPr>
          </a:p>
        </p:txBody>
      </p:sp>
      <p:sp>
        <p:nvSpPr>
          <p:cNvPr id="7" name="矩形 6"/>
          <p:cNvSpPr/>
          <p:nvPr/>
        </p:nvSpPr>
        <p:spPr bwMode="auto">
          <a:xfrm>
            <a:off x="1905000" y="914400"/>
            <a:ext cx="5029200" cy="4800600"/>
          </a:xfrm>
          <a:prstGeom prst="rect">
            <a:avLst/>
          </a:prstGeom>
          <a:noFill/>
          <a:ln w="28575" cap="flat" cmpd="sng" algn="ctr">
            <a:solidFill>
              <a:srgbClr val="692AA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8" name="矩形 7"/>
          <p:cNvSpPr/>
          <p:nvPr/>
        </p:nvSpPr>
        <p:spPr bwMode="auto">
          <a:xfrm>
            <a:off x="7162800" y="2743200"/>
            <a:ext cx="1524000" cy="4572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Arial" charset="0"/>
                <a:ea typeface="宋体" pitchFamily="2" charset="-122"/>
              </a:rPr>
              <a:t>16</a:t>
            </a:r>
            <a:r>
              <a:rPr kumimoji="0" lang="zh-CN" altLang="en-US" sz="2400" b="1" i="0" u="none" strike="noStrike" cap="none" normalizeH="0" baseline="0" dirty="0" smtClean="0">
                <a:ln>
                  <a:noFill/>
                </a:ln>
                <a:solidFill>
                  <a:srgbClr val="FF0000"/>
                </a:solidFill>
                <a:effectLst/>
                <a:latin typeface="Arial" charset="0"/>
                <a:ea typeface="宋体" pitchFamily="2" charset="-122"/>
              </a:rPr>
              <a:t>轮迭代</a:t>
            </a:r>
          </a:p>
        </p:txBody>
      </p:sp>
      <p:sp>
        <p:nvSpPr>
          <p:cNvPr id="2" name="矩形 1"/>
          <p:cNvSpPr/>
          <p:nvPr/>
        </p:nvSpPr>
        <p:spPr bwMode="auto">
          <a:xfrm>
            <a:off x="2057400" y="2057400"/>
            <a:ext cx="4800600" cy="1257300"/>
          </a:xfrm>
          <a:prstGeom prst="rect">
            <a:avLst/>
          </a:prstGeom>
          <a:noFill/>
          <a:ln w="57150">
            <a:solidFill>
              <a:srgbClr val="FF0000"/>
            </a:solidFill>
            <a:round/>
            <a:headEnd/>
            <a:tailEnd type="triangle" w="med" len="med"/>
          </a:ln>
          <a:effectLst/>
        </p:spPr>
        <p:txBody>
          <a:bodyPr rtlCol="0" anchor="ctr"/>
          <a:lstStyle/>
          <a:p>
            <a:pPr algn="ctr"/>
            <a:endParaRPr lang="zh-CN" altLang="en-US"/>
          </a:p>
        </p:txBody>
      </p:sp>
    </p:spTree>
    <p:extLst>
      <p:ext uri="{BB962C8B-B14F-4D97-AF65-F5344CB8AC3E}">
        <p14:creationId xmlns:p14="http://schemas.microsoft.com/office/powerpoint/2010/main" val="78096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初始置换</a:t>
            </a:r>
            <a:r>
              <a:rPr lang="en-US" altLang="zh-CN" dirty="0" smtClean="0"/>
              <a:t>IP</a:t>
            </a:r>
            <a:r>
              <a:rPr lang="zh-CN" altLang="en-US" dirty="0" smtClean="0"/>
              <a:t>和初始逆置换</a:t>
            </a:r>
            <a:r>
              <a:rPr lang="en-US" altLang="zh-CN" dirty="0" smtClean="0"/>
              <a:t>IP</a:t>
            </a:r>
            <a:r>
              <a:rPr lang="en-US" altLang="zh-CN" baseline="30000" dirty="0" smtClean="0"/>
              <a:t>-1</a:t>
            </a:r>
            <a:r>
              <a:rPr lang="en-US" altLang="zh-CN" dirty="0" smtClean="0"/>
              <a:t> </a:t>
            </a:r>
            <a:endParaRPr lang="zh-CN" altLang="en-US" dirty="0"/>
          </a:p>
        </p:txBody>
      </p:sp>
      <p:sp>
        <p:nvSpPr>
          <p:cNvPr id="3" name="内容占位符 2"/>
          <p:cNvSpPr>
            <a:spLocks noGrp="1"/>
          </p:cNvSpPr>
          <p:nvPr>
            <p:ph idx="1"/>
          </p:nvPr>
        </p:nvSpPr>
        <p:spPr>
          <a:xfrm>
            <a:off x="457200" y="1981200"/>
            <a:ext cx="8229600" cy="4343400"/>
          </a:xfrm>
        </p:spPr>
        <p:txBody>
          <a:bodyPr/>
          <a:lstStyle/>
          <a:p>
            <a:pPr marL="0" indent="0" algn="just"/>
            <a:endParaRPr lang="en-US" altLang="zh-CN" dirty="0" smtClean="0">
              <a:latin typeface="Times New Roman" pitchFamily="18" charset="0"/>
            </a:endParaRPr>
          </a:p>
          <a:p>
            <a:pPr marL="0" indent="0" algn="just"/>
            <a:endParaRPr lang="en-US" altLang="zh-CN" dirty="0">
              <a:latin typeface="Times New Roman" pitchFamily="18" charset="0"/>
            </a:endParaRPr>
          </a:p>
          <a:p>
            <a:pPr marL="0" indent="0" algn="just"/>
            <a:endParaRPr lang="en-US" altLang="zh-CN" dirty="0" smtClean="0">
              <a:latin typeface="Times New Roman" pitchFamily="18" charset="0"/>
            </a:endParaRPr>
          </a:p>
          <a:p>
            <a:pPr marL="0" indent="0" algn="just"/>
            <a:endParaRPr lang="en-US" altLang="zh-CN" dirty="0">
              <a:latin typeface="Times New Roman" pitchFamily="18" charset="0"/>
            </a:endParaRPr>
          </a:p>
          <a:p>
            <a:pPr marL="0" indent="0" algn="just"/>
            <a:endParaRPr lang="en-US" altLang="zh-CN" dirty="0" smtClean="0">
              <a:latin typeface="Times New Roman" pitchFamily="18" charset="0"/>
            </a:endParaRPr>
          </a:p>
          <a:p>
            <a:pPr marL="0" indent="0" algn="just"/>
            <a:endParaRPr lang="en-US" altLang="zh-CN" dirty="0">
              <a:latin typeface="Times New Roman" pitchFamily="18" charset="0"/>
            </a:endParaRPr>
          </a:p>
          <a:p>
            <a:pPr marL="0" indent="0" algn="just"/>
            <a:endParaRPr lang="en-US" altLang="zh-CN" dirty="0" smtClean="0">
              <a:latin typeface="Times New Roman" pitchFamily="18" charset="0"/>
            </a:endParaRPr>
          </a:p>
          <a:p>
            <a:pPr marL="0" indent="0" algn="just"/>
            <a:r>
              <a:rPr lang="zh-CN" altLang="en-US" dirty="0" smtClean="0">
                <a:latin typeface="Times New Roman" pitchFamily="18" charset="0"/>
              </a:rPr>
              <a:t>如原来第</a:t>
            </a:r>
            <a:r>
              <a:rPr lang="en-US" altLang="zh-CN" dirty="0" smtClean="0">
                <a:latin typeface="Times New Roman" pitchFamily="18" charset="0"/>
              </a:rPr>
              <a:t>58</a:t>
            </a:r>
            <a:r>
              <a:rPr lang="zh-CN" altLang="en-US" dirty="0" smtClean="0">
                <a:latin typeface="Times New Roman" pitchFamily="18" charset="0"/>
              </a:rPr>
              <a:t>位的数据置换后放在第</a:t>
            </a:r>
            <a:r>
              <a:rPr lang="en-US" altLang="zh-CN" dirty="0" smtClean="0">
                <a:latin typeface="Times New Roman" pitchFamily="18" charset="0"/>
              </a:rPr>
              <a:t>1</a:t>
            </a:r>
            <a:r>
              <a:rPr lang="zh-CN" altLang="en-US" dirty="0" smtClean="0">
                <a:latin typeface="Times New Roman" pitchFamily="18" charset="0"/>
              </a:rPr>
              <a:t>位</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dirty="0"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19</a:t>
            </a:fld>
            <a:endParaRPr lang="en-US" altLang="zh-CN" dirty="0"/>
          </a:p>
        </p:txBody>
      </p:sp>
      <p:sp>
        <p:nvSpPr>
          <p:cNvPr id="9" name="Rectangle 4"/>
          <p:cNvSpPr>
            <a:spLocks noChangeArrowheads="1"/>
          </p:cNvSpPr>
          <p:nvPr/>
        </p:nvSpPr>
        <p:spPr bwMode="auto">
          <a:xfrm>
            <a:off x="533400" y="1981200"/>
            <a:ext cx="3676650" cy="3468688"/>
          </a:xfrm>
          <a:prstGeom prst="rect">
            <a:avLst/>
          </a:prstGeom>
          <a:solidFill>
            <a:srgbClr val="FFFFFF"/>
          </a:solidFill>
          <a:ln w="9525">
            <a:noFill/>
            <a:miter lim="800000"/>
            <a:headEnd/>
            <a:tailEnd/>
          </a:ln>
        </p:spPr>
        <p:txBody>
          <a:bodyPr/>
          <a:lstStyle/>
          <a:p>
            <a:pPr marL="342900" indent="-342900" algn="just">
              <a:lnSpc>
                <a:spcPct val="90000"/>
              </a:lnSpc>
              <a:spcBef>
                <a:spcPct val="20000"/>
              </a:spcBef>
            </a:pPr>
            <a:r>
              <a:rPr lang="it-IT" altLang="zh-CN" sz="2400" b="1" dirty="0">
                <a:solidFill>
                  <a:srgbClr val="990033"/>
                </a:solidFill>
                <a:latin typeface="宋体" charset="-122"/>
                <a:ea typeface="黑体" pitchFamily="2" charset="-122"/>
              </a:rPr>
              <a:t>58 50 42 34 26 18 10 2</a:t>
            </a:r>
          </a:p>
          <a:p>
            <a:pPr marL="342900" indent="-342900" algn="just">
              <a:lnSpc>
                <a:spcPct val="90000"/>
              </a:lnSpc>
              <a:spcBef>
                <a:spcPct val="20000"/>
              </a:spcBef>
            </a:pPr>
            <a:r>
              <a:rPr lang="it-IT" altLang="zh-CN" sz="2400" b="1" dirty="0">
                <a:solidFill>
                  <a:srgbClr val="990033"/>
                </a:solidFill>
                <a:latin typeface="宋体" charset="-122"/>
                <a:ea typeface="黑体" pitchFamily="2" charset="-122"/>
              </a:rPr>
              <a:t>60 52 44 36 28 20 12 4</a:t>
            </a:r>
          </a:p>
          <a:p>
            <a:pPr marL="342900" indent="-342900" algn="just">
              <a:lnSpc>
                <a:spcPct val="90000"/>
              </a:lnSpc>
              <a:spcBef>
                <a:spcPct val="20000"/>
              </a:spcBef>
            </a:pPr>
            <a:r>
              <a:rPr lang="it-IT" altLang="zh-CN" sz="2400" b="1" dirty="0">
                <a:solidFill>
                  <a:srgbClr val="990033"/>
                </a:solidFill>
                <a:latin typeface="宋体" charset="-122"/>
                <a:ea typeface="黑体" pitchFamily="2" charset="-122"/>
              </a:rPr>
              <a:t>62 54 46 38 30 22 14 6</a:t>
            </a:r>
          </a:p>
          <a:p>
            <a:pPr marL="342900" indent="-342900" algn="just">
              <a:lnSpc>
                <a:spcPct val="90000"/>
              </a:lnSpc>
              <a:spcBef>
                <a:spcPct val="20000"/>
              </a:spcBef>
            </a:pPr>
            <a:r>
              <a:rPr lang="it-IT" altLang="zh-CN" sz="2400" b="1" dirty="0">
                <a:solidFill>
                  <a:srgbClr val="990033"/>
                </a:solidFill>
                <a:latin typeface="宋体" charset="-122"/>
                <a:ea typeface="黑体" pitchFamily="2" charset="-122"/>
              </a:rPr>
              <a:t>64 56 48 40 32 24 16 8</a:t>
            </a:r>
          </a:p>
          <a:p>
            <a:pPr marL="342900" indent="-342900" algn="just">
              <a:lnSpc>
                <a:spcPct val="90000"/>
              </a:lnSpc>
              <a:spcBef>
                <a:spcPct val="20000"/>
              </a:spcBef>
            </a:pPr>
            <a:r>
              <a:rPr lang="it-IT" altLang="zh-CN" sz="2400" b="1" dirty="0">
                <a:solidFill>
                  <a:srgbClr val="990033"/>
                </a:solidFill>
                <a:latin typeface="宋体" charset="-122"/>
                <a:ea typeface="黑体" pitchFamily="2" charset="-122"/>
              </a:rPr>
              <a:t>57 49 41 33 25 17  9 1</a:t>
            </a:r>
          </a:p>
          <a:p>
            <a:pPr marL="342900" indent="-342900" algn="just">
              <a:lnSpc>
                <a:spcPct val="90000"/>
              </a:lnSpc>
              <a:spcBef>
                <a:spcPct val="20000"/>
              </a:spcBef>
            </a:pPr>
            <a:r>
              <a:rPr lang="it-IT" altLang="zh-CN" sz="2400" b="1" dirty="0">
                <a:solidFill>
                  <a:srgbClr val="990033"/>
                </a:solidFill>
                <a:latin typeface="宋体" charset="-122"/>
                <a:ea typeface="黑体" pitchFamily="2" charset="-122"/>
              </a:rPr>
              <a:t>59 51 43 35 27 19 11 3</a:t>
            </a:r>
          </a:p>
          <a:p>
            <a:pPr marL="342900" indent="-342900" algn="just">
              <a:lnSpc>
                <a:spcPct val="90000"/>
              </a:lnSpc>
              <a:spcBef>
                <a:spcPct val="20000"/>
              </a:spcBef>
            </a:pPr>
            <a:r>
              <a:rPr lang="it-IT" altLang="zh-CN" sz="2400" b="1" dirty="0">
                <a:solidFill>
                  <a:srgbClr val="990033"/>
                </a:solidFill>
                <a:latin typeface="宋体" charset="-122"/>
                <a:ea typeface="黑体" pitchFamily="2" charset="-122"/>
              </a:rPr>
              <a:t>61 53 45 37 29 21 13 5</a:t>
            </a:r>
          </a:p>
          <a:p>
            <a:pPr marL="342900" indent="-342900" algn="just">
              <a:lnSpc>
                <a:spcPct val="90000"/>
              </a:lnSpc>
              <a:spcBef>
                <a:spcPct val="20000"/>
              </a:spcBef>
            </a:pPr>
            <a:r>
              <a:rPr lang="it-IT" altLang="zh-CN" sz="2400" b="1" dirty="0">
                <a:solidFill>
                  <a:srgbClr val="990033"/>
                </a:solidFill>
                <a:latin typeface="宋体" charset="-122"/>
                <a:ea typeface="黑体" pitchFamily="2" charset="-122"/>
              </a:rPr>
              <a:t>63 55 47 39 31 23 15 7</a:t>
            </a:r>
            <a:endParaRPr lang="zh-CN" altLang="en-US" sz="2400" b="1" dirty="0">
              <a:solidFill>
                <a:srgbClr val="990033"/>
              </a:solidFill>
              <a:latin typeface="宋体" charset="-122"/>
              <a:ea typeface="黑体" pitchFamily="2" charset="-122"/>
            </a:endParaRPr>
          </a:p>
        </p:txBody>
      </p:sp>
      <p:sp>
        <p:nvSpPr>
          <p:cNvPr id="10" name="Rectangle 5"/>
          <p:cNvSpPr>
            <a:spLocks noChangeArrowheads="1"/>
          </p:cNvSpPr>
          <p:nvPr/>
        </p:nvSpPr>
        <p:spPr bwMode="auto">
          <a:xfrm>
            <a:off x="609600" y="2057400"/>
            <a:ext cx="3524250" cy="3321050"/>
          </a:xfrm>
          <a:prstGeom prst="rect">
            <a:avLst/>
          </a:prstGeom>
          <a:noFill/>
          <a:ln w="9525">
            <a:solidFill>
              <a:schemeClr val="tx1"/>
            </a:solidFill>
            <a:miter lim="800000"/>
            <a:headEnd/>
            <a:tailEnd/>
          </a:ln>
          <a:effectLst/>
        </p:spPr>
        <p:txBody>
          <a:bodyPr wrap="none" anchor="ctr"/>
          <a:lstStyle/>
          <a:p>
            <a:endParaRPr lang="zh-CN" altLang="en-US"/>
          </a:p>
        </p:txBody>
      </p:sp>
      <p:grpSp>
        <p:nvGrpSpPr>
          <p:cNvPr id="12" name="Group 7"/>
          <p:cNvGrpSpPr>
            <a:grpSpLocks/>
          </p:cNvGrpSpPr>
          <p:nvPr/>
        </p:nvGrpSpPr>
        <p:grpSpPr bwMode="auto">
          <a:xfrm>
            <a:off x="4419600" y="2057400"/>
            <a:ext cx="3513138" cy="3468688"/>
            <a:chOff x="2971" y="935"/>
            <a:chExt cx="2213" cy="2185"/>
          </a:xfrm>
        </p:grpSpPr>
        <p:sp>
          <p:nvSpPr>
            <p:cNvPr id="13" name="Rectangle 8"/>
            <p:cNvSpPr>
              <a:spLocks noChangeArrowheads="1"/>
            </p:cNvSpPr>
            <p:nvPr/>
          </p:nvSpPr>
          <p:spPr bwMode="auto">
            <a:xfrm>
              <a:off x="2971" y="935"/>
              <a:ext cx="2213" cy="2185"/>
            </a:xfrm>
            <a:prstGeom prst="rect">
              <a:avLst/>
            </a:prstGeom>
            <a:noFill/>
            <a:ln w="9525">
              <a:noFill/>
              <a:miter lim="800000"/>
              <a:headEnd/>
              <a:tailEnd/>
            </a:ln>
            <a:effectLst/>
          </p:spPr>
          <p:txBody>
            <a:bodyPr/>
            <a:lstStyle/>
            <a:p>
              <a:pPr marL="342900" indent="-342900" algn="l">
                <a:spcBef>
                  <a:spcPct val="20000"/>
                </a:spcBef>
              </a:pPr>
              <a:r>
                <a:rPr lang="it-IT" altLang="zh-CN" sz="2200" b="1" dirty="0">
                  <a:solidFill>
                    <a:schemeClr val="tx2"/>
                  </a:solidFill>
                  <a:latin typeface="宋体" charset="-122"/>
                  <a:ea typeface="黑体" pitchFamily="2" charset="-122"/>
                </a:rPr>
                <a:t>40 8 48 16 56 24 64 32</a:t>
              </a:r>
            </a:p>
            <a:p>
              <a:pPr marL="342900" indent="-342900" algn="l">
                <a:spcBef>
                  <a:spcPct val="20000"/>
                </a:spcBef>
              </a:pPr>
              <a:r>
                <a:rPr lang="it-IT" altLang="zh-CN" sz="2200" b="1" dirty="0">
                  <a:solidFill>
                    <a:schemeClr val="tx2"/>
                  </a:solidFill>
                  <a:latin typeface="宋体" charset="-122"/>
                  <a:ea typeface="黑体" pitchFamily="2" charset="-122"/>
                </a:rPr>
                <a:t>39 7 47 15 55 23 63 31</a:t>
              </a:r>
            </a:p>
            <a:p>
              <a:pPr marL="342900" indent="-342900" algn="l">
                <a:spcBef>
                  <a:spcPct val="20000"/>
                </a:spcBef>
              </a:pPr>
              <a:r>
                <a:rPr lang="it-IT" altLang="zh-CN" sz="2200" b="1" dirty="0">
                  <a:solidFill>
                    <a:schemeClr val="tx2"/>
                  </a:solidFill>
                  <a:latin typeface="宋体" charset="-122"/>
                  <a:ea typeface="黑体" pitchFamily="2" charset="-122"/>
                </a:rPr>
                <a:t>38 6 46 14 54 22 62 30</a:t>
              </a:r>
            </a:p>
            <a:p>
              <a:pPr marL="342900" indent="-342900" algn="l">
                <a:spcBef>
                  <a:spcPct val="20000"/>
                </a:spcBef>
              </a:pPr>
              <a:r>
                <a:rPr lang="it-IT" altLang="zh-CN" sz="2200" b="1" dirty="0">
                  <a:solidFill>
                    <a:schemeClr val="tx2"/>
                  </a:solidFill>
                  <a:latin typeface="宋体" charset="-122"/>
                  <a:ea typeface="黑体" pitchFamily="2" charset="-122"/>
                </a:rPr>
                <a:t>37 5 45 13 53 21 61 29</a:t>
              </a:r>
            </a:p>
            <a:p>
              <a:pPr marL="342900" indent="-342900" algn="l">
                <a:spcBef>
                  <a:spcPct val="20000"/>
                </a:spcBef>
              </a:pPr>
              <a:r>
                <a:rPr lang="it-IT" altLang="zh-CN" sz="2200" b="1" dirty="0">
                  <a:solidFill>
                    <a:schemeClr val="tx2"/>
                  </a:solidFill>
                  <a:latin typeface="宋体" charset="-122"/>
                  <a:ea typeface="黑体" pitchFamily="2" charset="-122"/>
                </a:rPr>
                <a:t>36 4 44 12 52 20 60 28</a:t>
              </a:r>
            </a:p>
            <a:p>
              <a:pPr marL="342900" indent="-342900" algn="l">
                <a:spcBef>
                  <a:spcPct val="20000"/>
                </a:spcBef>
              </a:pPr>
              <a:r>
                <a:rPr lang="it-IT" altLang="zh-CN" sz="2200" b="1" dirty="0">
                  <a:solidFill>
                    <a:schemeClr val="tx2"/>
                  </a:solidFill>
                  <a:latin typeface="宋体" charset="-122"/>
                  <a:ea typeface="黑体" pitchFamily="2" charset="-122"/>
                </a:rPr>
                <a:t>35 3 43 11 51 19 59 27</a:t>
              </a:r>
            </a:p>
            <a:p>
              <a:pPr marL="342900" indent="-342900" algn="l">
                <a:spcBef>
                  <a:spcPct val="20000"/>
                </a:spcBef>
              </a:pPr>
              <a:r>
                <a:rPr lang="it-IT" altLang="zh-CN" sz="2200" b="1" dirty="0">
                  <a:solidFill>
                    <a:schemeClr val="tx2"/>
                  </a:solidFill>
                  <a:latin typeface="宋体" charset="-122"/>
                  <a:ea typeface="黑体" pitchFamily="2" charset="-122"/>
                </a:rPr>
                <a:t>34 2 42 10 50 18 58 26</a:t>
              </a:r>
            </a:p>
            <a:p>
              <a:pPr marL="342900" indent="-342900" algn="l">
                <a:spcBef>
                  <a:spcPct val="20000"/>
                </a:spcBef>
              </a:pPr>
              <a:r>
                <a:rPr lang="it-IT" altLang="zh-CN" sz="2200" b="1" dirty="0">
                  <a:solidFill>
                    <a:schemeClr val="tx2"/>
                  </a:solidFill>
                  <a:latin typeface="宋体" charset="-122"/>
                  <a:ea typeface="黑体" pitchFamily="2" charset="-122"/>
                </a:rPr>
                <a:t>33 1 41  9 49 17 57 25</a:t>
              </a:r>
              <a:endParaRPr lang="zh-CN" altLang="en-US" sz="2200" b="1" dirty="0">
                <a:solidFill>
                  <a:schemeClr val="tx2"/>
                </a:solidFill>
                <a:latin typeface="宋体" charset="-122"/>
                <a:ea typeface="黑体" pitchFamily="2" charset="-122"/>
              </a:endParaRPr>
            </a:p>
          </p:txBody>
        </p:sp>
        <p:sp>
          <p:nvSpPr>
            <p:cNvPr id="14" name="Rectangle 9"/>
            <p:cNvSpPr>
              <a:spLocks noChangeArrowheads="1"/>
            </p:cNvSpPr>
            <p:nvPr/>
          </p:nvSpPr>
          <p:spPr bwMode="auto">
            <a:xfrm>
              <a:off x="2971" y="960"/>
              <a:ext cx="2165" cy="2091"/>
            </a:xfrm>
            <a:prstGeom prst="rect">
              <a:avLst/>
            </a:prstGeom>
            <a:noFill/>
            <a:ln w="9525">
              <a:solidFill>
                <a:schemeClr val="tx1"/>
              </a:solidFill>
              <a:miter lim="800000"/>
              <a:headEnd/>
              <a:tailEnd/>
            </a:ln>
            <a:effectLst/>
          </p:spPr>
          <p:txBody>
            <a:bodyPr wrap="none" anchor="ctr"/>
            <a:lstStyle/>
            <a:p>
              <a:endParaRPr lang="zh-CN" altLang="en-US"/>
            </a:p>
          </p:txBody>
        </p:sp>
      </p:grpSp>
      <p:sp>
        <p:nvSpPr>
          <p:cNvPr id="16" name="矩形 15"/>
          <p:cNvSpPr/>
          <p:nvPr/>
        </p:nvSpPr>
        <p:spPr>
          <a:xfrm>
            <a:off x="1447800" y="1752600"/>
            <a:ext cx="5614325" cy="307777"/>
          </a:xfrm>
          <a:prstGeom prst="rect">
            <a:avLst/>
          </a:prstGeom>
        </p:spPr>
        <p:txBody>
          <a:bodyPr wrap="square">
            <a:spAutoFit/>
          </a:bodyPr>
          <a:lstStyle/>
          <a:p>
            <a:r>
              <a:rPr lang="zh-CN" altLang="en-US" b="1" dirty="0" smtClean="0">
                <a:latin typeface="黑体" pitchFamily="2" charset="-122"/>
                <a:ea typeface="黑体" pitchFamily="2" charset="-122"/>
              </a:rPr>
              <a:t>初始置换</a:t>
            </a:r>
            <a:r>
              <a:rPr lang="en-US" altLang="zh-CN" b="1" dirty="0" smtClean="0">
                <a:latin typeface="黑体" pitchFamily="2" charset="-122"/>
                <a:ea typeface="黑体" pitchFamily="2" charset="-122"/>
              </a:rPr>
              <a:t>IP                                   </a:t>
            </a:r>
            <a:r>
              <a:rPr lang="zh-CN" altLang="en-US" b="1" dirty="0" smtClean="0">
                <a:latin typeface="黑体" pitchFamily="2" charset="-122"/>
                <a:ea typeface="黑体" pitchFamily="2" charset="-122"/>
              </a:rPr>
              <a:t>初始逆置换</a:t>
            </a:r>
            <a:r>
              <a:rPr lang="en-US" altLang="zh-CN" b="1" dirty="0" smtClean="0">
                <a:latin typeface="黑体" pitchFamily="2" charset="-122"/>
                <a:ea typeface="黑体" pitchFamily="2" charset="-122"/>
              </a:rPr>
              <a:t>IP</a:t>
            </a:r>
            <a:r>
              <a:rPr lang="en-US" altLang="zh-CN" b="1" baseline="30000" dirty="0" smtClean="0">
                <a:latin typeface="黑体" pitchFamily="2" charset="-122"/>
                <a:ea typeface="黑体" pitchFamily="2" charset="-122"/>
              </a:rPr>
              <a:t>-1</a:t>
            </a:r>
            <a:endParaRPr lang="zh-CN" altLang="en-US" dirty="0"/>
          </a:p>
        </p:txBody>
      </p:sp>
      <p:grpSp>
        <p:nvGrpSpPr>
          <p:cNvPr id="15" name="组合 14"/>
          <p:cNvGrpSpPr/>
          <p:nvPr/>
        </p:nvGrpSpPr>
        <p:grpSpPr>
          <a:xfrm>
            <a:off x="3733800" y="2362200"/>
            <a:ext cx="762000" cy="1618456"/>
            <a:chOff x="3733800" y="2362200"/>
            <a:chExt cx="762000" cy="1618456"/>
          </a:xfrm>
        </p:grpSpPr>
        <p:sp>
          <p:nvSpPr>
            <p:cNvPr id="7" name="椭圆 6"/>
            <p:cNvSpPr/>
            <p:nvPr/>
          </p:nvSpPr>
          <p:spPr bwMode="auto">
            <a:xfrm>
              <a:off x="3733800" y="3657600"/>
              <a:ext cx="400050" cy="323056"/>
            </a:xfrm>
            <a:prstGeom prst="ellipse">
              <a:avLst/>
            </a:prstGeom>
            <a:noFill/>
            <a:ln w="28575">
              <a:solidFill>
                <a:srgbClr val="00B050"/>
              </a:solidFill>
              <a:round/>
              <a:headEnd/>
              <a:tailEnd type="triangle" w="med" len="med"/>
            </a:ln>
            <a:effectLst/>
          </p:spPr>
          <p:txBody>
            <a:bodyPr rtlCol="0" anchor="ctr"/>
            <a:lstStyle/>
            <a:p>
              <a:pPr algn="ctr"/>
              <a:endParaRPr lang="zh-CN" altLang="en-US"/>
            </a:p>
          </p:txBody>
        </p:sp>
        <p:cxnSp>
          <p:nvCxnSpPr>
            <p:cNvPr id="11" name="直接箭头连接符 10"/>
            <p:cNvCxnSpPr>
              <a:stCxn id="7" idx="7"/>
            </p:cNvCxnSpPr>
            <p:nvPr/>
          </p:nvCxnSpPr>
          <p:spPr bwMode="auto">
            <a:xfrm flipV="1">
              <a:off x="4075264" y="2362200"/>
              <a:ext cx="420536" cy="134271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191866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日期占位符 3"/>
          <p:cNvSpPr>
            <a:spLocks noGrp="1"/>
          </p:cNvSpPr>
          <p:nvPr>
            <p:ph type="dt" sz="half" idx="10"/>
          </p:nvPr>
        </p:nvSpPr>
        <p:spPr/>
        <p:txBody>
          <a:bodyPr/>
          <a:lstStyle/>
          <a:p>
            <a:fld id="{621DE83B-E59A-4993-945C-1479E33E9FEC}" type="datetime1">
              <a:rPr lang="zh-CN" altLang="en-US"/>
              <a:pPr/>
              <a:t>2018/11/21</a:t>
            </a:fld>
            <a:endParaRPr lang="en-US" altLang="zh-CN" dirty="0"/>
          </a:p>
        </p:txBody>
      </p:sp>
      <p:sp>
        <p:nvSpPr>
          <p:cNvPr id="32" name="页脚占位符 4"/>
          <p:cNvSpPr>
            <a:spLocks noGrp="1"/>
          </p:cNvSpPr>
          <p:nvPr>
            <p:ph type="ftr" sz="quarter" idx="11"/>
          </p:nvPr>
        </p:nvSpPr>
        <p:spPr/>
        <p:txBody>
          <a:bodyPr/>
          <a:lstStyle/>
          <a:p>
            <a:r>
              <a:rPr lang="zh-CN" altLang="en-US"/>
              <a:t>计算机科学与技术学院</a:t>
            </a:r>
            <a:endParaRPr lang="en-US" altLang="zh-CN" dirty="0"/>
          </a:p>
        </p:txBody>
      </p:sp>
      <p:sp>
        <p:nvSpPr>
          <p:cNvPr id="33" name="灯片编号占位符 5"/>
          <p:cNvSpPr>
            <a:spLocks noGrp="1"/>
          </p:cNvSpPr>
          <p:nvPr>
            <p:ph type="sldNum" sz="quarter" idx="12"/>
          </p:nvPr>
        </p:nvSpPr>
        <p:spPr/>
        <p:txBody>
          <a:bodyPr/>
          <a:lstStyle/>
          <a:p>
            <a:fld id="{EC1226F6-1BE5-4943-8E3E-F3516FB7B088}" type="slidenum">
              <a:rPr lang="en-US" altLang="zh-CN"/>
              <a:pPr/>
              <a:t>2</a:t>
            </a:fld>
            <a:endParaRPr lang="en-US" altLang="zh-CN" dirty="0"/>
          </a:p>
        </p:txBody>
      </p:sp>
      <p:sp>
        <p:nvSpPr>
          <p:cNvPr id="40962" name="Rectangle 2"/>
          <p:cNvSpPr>
            <a:spLocks noGrp="1" noChangeArrowheads="1"/>
          </p:cNvSpPr>
          <p:nvPr>
            <p:ph type="title"/>
          </p:nvPr>
        </p:nvSpPr>
        <p:spPr/>
        <p:txBody>
          <a:bodyPr/>
          <a:lstStyle/>
          <a:p>
            <a:r>
              <a:rPr lang="zh-CN" altLang="en-US" sz="4000">
                <a:ea typeface="宋体" pitchFamily="2" charset="-122"/>
              </a:rPr>
              <a:t>主要内容</a:t>
            </a:r>
            <a:endParaRPr lang="zh-CN" altLang="en-US" sz="2400">
              <a:solidFill>
                <a:schemeClr val="accent1"/>
              </a:solidFill>
              <a:ea typeface="宋体" pitchFamily="2" charset="-122"/>
            </a:endParaRPr>
          </a:p>
        </p:txBody>
      </p:sp>
      <p:grpSp>
        <p:nvGrpSpPr>
          <p:cNvPr id="40963" name="Group 3"/>
          <p:cNvGrpSpPr>
            <a:grpSpLocks/>
          </p:cNvGrpSpPr>
          <p:nvPr/>
        </p:nvGrpSpPr>
        <p:grpSpPr bwMode="auto">
          <a:xfrm>
            <a:off x="1828800" y="1752600"/>
            <a:ext cx="762000" cy="665162"/>
            <a:chOff x="1110" y="2656"/>
            <a:chExt cx="1549" cy="1351"/>
          </a:xfrm>
        </p:grpSpPr>
        <p:sp>
          <p:nvSpPr>
            <p:cNvPr id="409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09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09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headEnd/>
              <a:tailEnd/>
            </a:ln>
            <a:effectLst/>
          </p:spPr>
          <p:txBody>
            <a:bodyPr wrap="none" anchor="ctr"/>
            <a:lstStyle/>
            <a:p>
              <a:endParaRPr lang="zh-CN" altLang="en-US"/>
            </a:p>
          </p:txBody>
        </p:sp>
      </p:grpSp>
      <p:grpSp>
        <p:nvGrpSpPr>
          <p:cNvPr id="40967" name="Group 7"/>
          <p:cNvGrpSpPr>
            <a:grpSpLocks/>
          </p:cNvGrpSpPr>
          <p:nvPr/>
        </p:nvGrpSpPr>
        <p:grpSpPr bwMode="auto">
          <a:xfrm>
            <a:off x="1828800" y="2667000"/>
            <a:ext cx="762000" cy="665162"/>
            <a:chOff x="3174" y="2656"/>
            <a:chExt cx="1549" cy="1351"/>
          </a:xfrm>
        </p:grpSpPr>
        <p:sp>
          <p:nvSpPr>
            <p:cNvPr id="4096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096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0970"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zh-CN" altLang="en-US"/>
            </a:p>
          </p:txBody>
        </p:sp>
      </p:grpSp>
      <p:sp>
        <p:nvSpPr>
          <p:cNvPr id="40971" name="Line 11"/>
          <p:cNvSpPr>
            <a:spLocks noChangeShapeType="1"/>
          </p:cNvSpPr>
          <p:nvPr/>
        </p:nvSpPr>
        <p:spPr bwMode="auto">
          <a:xfrm>
            <a:off x="2438400" y="2362200"/>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972" name="Text Box 12"/>
          <p:cNvSpPr txBox="1">
            <a:spLocks noChangeArrowheads="1"/>
          </p:cNvSpPr>
          <p:nvPr/>
        </p:nvSpPr>
        <p:spPr bwMode="auto">
          <a:xfrm>
            <a:off x="2667000" y="1828800"/>
            <a:ext cx="2031325" cy="461665"/>
          </a:xfrm>
          <a:prstGeom prst="rect">
            <a:avLst/>
          </a:prstGeom>
          <a:noFill/>
          <a:ln w="9525" algn="ctr">
            <a:noFill/>
            <a:miter lim="800000"/>
            <a:headEnd/>
            <a:tailEnd/>
          </a:ln>
          <a:effectLst/>
        </p:spPr>
        <p:txBody>
          <a:bodyPr wrap="none">
            <a:spAutoFit/>
          </a:bodyPr>
          <a:lstStyle/>
          <a:p>
            <a:r>
              <a:rPr lang="zh-CN" altLang="en-US" sz="2400" dirty="0" smtClean="0">
                <a:latin typeface="Times New Roman" pitchFamily="18" charset="0"/>
              </a:rPr>
              <a:t>分组密码概述</a:t>
            </a:r>
          </a:p>
        </p:txBody>
      </p:sp>
      <p:sp>
        <p:nvSpPr>
          <p:cNvPr id="40973" name="Text Box 13"/>
          <p:cNvSpPr txBox="1">
            <a:spLocks noChangeArrowheads="1"/>
          </p:cNvSpPr>
          <p:nvPr/>
        </p:nvSpPr>
        <p:spPr bwMode="gray">
          <a:xfrm>
            <a:off x="2025650" y="1851025"/>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rPr>
              <a:t>1</a:t>
            </a:r>
          </a:p>
        </p:txBody>
      </p:sp>
      <p:sp>
        <p:nvSpPr>
          <p:cNvPr id="40974" name="Line 14"/>
          <p:cNvSpPr>
            <a:spLocks noChangeShapeType="1"/>
          </p:cNvSpPr>
          <p:nvPr/>
        </p:nvSpPr>
        <p:spPr bwMode="auto">
          <a:xfrm>
            <a:off x="2438400" y="3276600"/>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975" name="Text Box 15"/>
          <p:cNvSpPr txBox="1">
            <a:spLocks noChangeArrowheads="1"/>
          </p:cNvSpPr>
          <p:nvPr/>
        </p:nvSpPr>
        <p:spPr bwMode="auto">
          <a:xfrm>
            <a:off x="2667000" y="2743200"/>
            <a:ext cx="2646878" cy="461665"/>
          </a:xfrm>
          <a:prstGeom prst="rect">
            <a:avLst/>
          </a:prstGeom>
          <a:noFill/>
          <a:ln w="9525" algn="ctr">
            <a:noFill/>
            <a:miter lim="800000"/>
            <a:headEnd/>
            <a:tailEnd/>
          </a:ln>
          <a:effectLst/>
        </p:spPr>
        <p:txBody>
          <a:bodyPr wrap="none">
            <a:spAutoFit/>
          </a:bodyPr>
          <a:lstStyle/>
          <a:p>
            <a:pPr eaLnBrk="0" hangingPunct="0"/>
            <a:r>
              <a:rPr lang="zh-CN" altLang="en-US" sz="2400" dirty="0" smtClean="0"/>
              <a:t>分组密码算法介绍</a:t>
            </a:r>
            <a:endParaRPr lang="en-US" altLang="zh-CN" sz="2400" dirty="0"/>
          </a:p>
        </p:txBody>
      </p:sp>
      <p:sp>
        <p:nvSpPr>
          <p:cNvPr id="40976" name="Text Box 16"/>
          <p:cNvSpPr txBox="1">
            <a:spLocks noChangeArrowheads="1"/>
          </p:cNvSpPr>
          <p:nvPr/>
        </p:nvSpPr>
        <p:spPr bwMode="gray">
          <a:xfrm>
            <a:off x="2025650" y="2765425"/>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rPr>
              <a:t>2</a:t>
            </a:r>
          </a:p>
        </p:txBody>
      </p:sp>
      <p:grpSp>
        <p:nvGrpSpPr>
          <p:cNvPr id="40977" name="Group 17"/>
          <p:cNvGrpSpPr>
            <a:grpSpLocks/>
          </p:cNvGrpSpPr>
          <p:nvPr/>
        </p:nvGrpSpPr>
        <p:grpSpPr bwMode="auto">
          <a:xfrm>
            <a:off x="1905000" y="4800600"/>
            <a:ext cx="762000" cy="665162"/>
            <a:chOff x="1110" y="2656"/>
            <a:chExt cx="1549" cy="1351"/>
          </a:xfrm>
        </p:grpSpPr>
        <p:sp>
          <p:nvSpPr>
            <p:cNvPr id="4097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097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0980"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headEnd/>
              <a:tailEnd/>
            </a:ln>
            <a:effectLst/>
          </p:spPr>
          <p:txBody>
            <a:bodyPr wrap="none" anchor="ctr"/>
            <a:lstStyle/>
            <a:p>
              <a:endParaRPr lang="zh-CN" altLang="en-US"/>
            </a:p>
          </p:txBody>
        </p:sp>
      </p:grpSp>
      <p:grpSp>
        <p:nvGrpSpPr>
          <p:cNvPr id="40981" name="Group 21"/>
          <p:cNvGrpSpPr>
            <a:grpSpLocks/>
          </p:cNvGrpSpPr>
          <p:nvPr/>
        </p:nvGrpSpPr>
        <p:grpSpPr bwMode="auto">
          <a:xfrm>
            <a:off x="1860550" y="5616575"/>
            <a:ext cx="762000" cy="665162"/>
            <a:chOff x="3174" y="2656"/>
            <a:chExt cx="1549" cy="1351"/>
          </a:xfrm>
        </p:grpSpPr>
        <p:sp>
          <p:nvSpPr>
            <p:cNvPr id="40982"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0983"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0984"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zh-CN" altLang="en-US"/>
            </a:p>
          </p:txBody>
        </p:sp>
      </p:grpSp>
      <p:sp>
        <p:nvSpPr>
          <p:cNvPr id="40985" name="Line 25"/>
          <p:cNvSpPr>
            <a:spLocks noChangeShapeType="1"/>
          </p:cNvSpPr>
          <p:nvPr/>
        </p:nvSpPr>
        <p:spPr bwMode="auto">
          <a:xfrm>
            <a:off x="2514600" y="5410200"/>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986" name="Text Box 26"/>
          <p:cNvSpPr txBox="1">
            <a:spLocks noChangeArrowheads="1"/>
          </p:cNvSpPr>
          <p:nvPr/>
        </p:nvSpPr>
        <p:spPr bwMode="auto">
          <a:xfrm>
            <a:off x="2743200" y="4876800"/>
            <a:ext cx="2954655" cy="461665"/>
          </a:xfrm>
          <a:prstGeom prst="rect">
            <a:avLst/>
          </a:prstGeom>
          <a:noFill/>
          <a:ln w="9525" algn="ctr">
            <a:noFill/>
            <a:miter lim="800000"/>
            <a:headEnd/>
            <a:tailEnd/>
          </a:ln>
          <a:effectLst/>
        </p:spPr>
        <p:txBody>
          <a:bodyPr wrap="none">
            <a:spAutoFit/>
          </a:bodyPr>
          <a:lstStyle/>
          <a:p>
            <a:r>
              <a:rPr lang="zh-CN" altLang="en-US" sz="2400" dirty="0" smtClean="0">
                <a:latin typeface="Times New Roman" pitchFamily="18" charset="0"/>
              </a:rPr>
              <a:t>分组密码的工作模式</a:t>
            </a:r>
          </a:p>
        </p:txBody>
      </p:sp>
      <p:sp>
        <p:nvSpPr>
          <p:cNvPr id="40987" name="Text Box 27"/>
          <p:cNvSpPr txBox="1">
            <a:spLocks noChangeArrowheads="1"/>
          </p:cNvSpPr>
          <p:nvPr/>
        </p:nvSpPr>
        <p:spPr bwMode="gray">
          <a:xfrm>
            <a:off x="2101850" y="4899025"/>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rPr>
              <a:t>3</a:t>
            </a:r>
          </a:p>
        </p:txBody>
      </p:sp>
      <p:sp>
        <p:nvSpPr>
          <p:cNvPr id="40988" name="Line 28"/>
          <p:cNvSpPr>
            <a:spLocks noChangeShapeType="1"/>
          </p:cNvSpPr>
          <p:nvPr/>
        </p:nvSpPr>
        <p:spPr bwMode="auto">
          <a:xfrm>
            <a:off x="2470150" y="6248400"/>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989" name="Text Box 29"/>
          <p:cNvSpPr txBox="1">
            <a:spLocks noChangeArrowheads="1"/>
          </p:cNvSpPr>
          <p:nvPr/>
        </p:nvSpPr>
        <p:spPr bwMode="auto">
          <a:xfrm>
            <a:off x="2743200" y="5715000"/>
            <a:ext cx="3877985" cy="461665"/>
          </a:xfrm>
          <a:prstGeom prst="rect">
            <a:avLst/>
          </a:prstGeom>
          <a:noFill/>
          <a:ln w="9525" algn="ctr">
            <a:noFill/>
            <a:miter lim="800000"/>
            <a:headEnd/>
            <a:tailEnd/>
          </a:ln>
          <a:effectLst/>
        </p:spPr>
        <p:txBody>
          <a:bodyPr wrap="none">
            <a:spAutoFit/>
          </a:bodyPr>
          <a:lstStyle/>
          <a:p>
            <a:r>
              <a:rPr lang="zh-CN" altLang="en-US" sz="2400" dirty="0" smtClean="0">
                <a:latin typeface="Times New Roman" pitchFamily="18" charset="0"/>
              </a:rPr>
              <a:t>分组密码分析技术（了解）</a:t>
            </a:r>
          </a:p>
        </p:txBody>
      </p:sp>
      <p:sp>
        <p:nvSpPr>
          <p:cNvPr id="40990" name="Text Box 30"/>
          <p:cNvSpPr txBox="1">
            <a:spLocks noChangeArrowheads="1"/>
          </p:cNvSpPr>
          <p:nvPr/>
        </p:nvSpPr>
        <p:spPr bwMode="gray">
          <a:xfrm>
            <a:off x="2057400" y="5715000"/>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rPr>
              <a:t>4</a:t>
            </a:r>
          </a:p>
        </p:txBody>
      </p:sp>
      <p:sp>
        <p:nvSpPr>
          <p:cNvPr id="41" name="TextBox 40"/>
          <p:cNvSpPr txBox="1"/>
          <p:nvPr/>
        </p:nvSpPr>
        <p:spPr>
          <a:xfrm>
            <a:off x="2743200" y="3429000"/>
            <a:ext cx="4800600" cy="1323439"/>
          </a:xfrm>
          <a:prstGeom prst="rect">
            <a:avLst/>
          </a:prstGeom>
          <a:noFill/>
        </p:spPr>
        <p:txBody>
          <a:bodyPr wrap="square" rtlCol="0">
            <a:spAutoFit/>
          </a:bodyPr>
          <a:lstStyle/>
          <a:p>
            <a:r>
              <a:rPr lang="zh-CN" altLang="en-US" sz="2000" dirty="0" smtClean="0">
                <a:solidFill>
                  <a:srgbClr val="FF0000"/>
                </a:solidFill>
                <a:latin typeface="幼圆" pitchFamily="49" charset="-122"/>
                <a:ea typeface="幼圆" pitchFamily="49" charset="-122"/>
              </a:rPr>
              <a:t>数据加密标准</a:t>
            </a:r>
            <a:r>
              <a:rPr lang="en-US" altLang="zh-CN" sz="2000" dirty="0" smtClean="0">
                <a:solidFill>
                  <a:srgbClr val="FF0000"/>
                </a:solidFill>
                <a:latin typeface="幼圆" pitchFamily="49" charset="-122"/>
                <a:ea typeface="幼圆" pitchFamily="49" charset="-122"/>
              </a:rPr>
              <a:t>DES</a:t>
            </a:r>
          </a:p>
          <a:p>
            <a:r>
              <a:rPr lang="zh-CN" altLang="en-US" sz="2000" dirty="0" smtClean="0">
                <a:solidFill>
                  <a:srgbClr val="FF0000"/>
                </a:solidFill>
                <a:latin typeface="幼圆" pitchFamily="49" charset="-122"/>
                <a:ea typeface="幼圆" pitchFamily="49" charset="-122"/>
              </a:rPr>
              <a:t>高级加密标准</a:t>
            </a:r>
            <a:r>
              <a:rPr lang="en-US" altLang="zh-CN" sz="2000" dirty="0" smtClean="0">
                <a:solidFill>
                  <a:srgbClr val="FF0000"/>
                </a:solidFill>
                <a:latin typeface="幼圆" pitchFamily="49" charset="-122"/>
                <a:ea typeface="幼圆" pitchFamily="49" charset="-122"/>
              </a:rPr>
              <a:t>AES</a:t>
            </a:r>
          </a:p>
          <a:p>
            <a:r>
              <a:rPr lang="zh-CN" altLang="en-US" sz="2000" dirty="0" smtClean="0">
                <a:solidFill>
                  <a:srgbClr val="FF0000"/>
                </a:solidFill>
                <a:latin typeface="幼圆" pitchFamily="49" charset="-122"/>
                <a:ea typeface="幼圆" pitchFamily="49" charset="-122"/>
              </a:rPr>
              <a:t>国际数据加密算法</a:t>
            </a:r>
            <a:r>
              <a:rPr lang="en-US" altLang="zh-CN" sz="2000" dirty="0" smtClean="0">
                <a:solidFill>
                  <a:srgbClr val="FF0000"/>
                </a:solidFill>
                <a:latin typeface="幼圆" pitchFamily="49" charset="-122"/>
                <a:ea typeface="幼圆" pitchFamily="49" charset="-122"/>
              </a:rPr>
              <a:t>IDEA</a:t>
            </a:r>
          </a:p>
          <a:p>
            <a:r>
              <a:rPr lang="en-US" altLang="zh-CN" sz="2000" dirty="0" smtClean="0">
                <a:solidFill>
                  <a:srgbClr val="FF0000"/>
                </a:solidFill>
                <a:latin typeface="幼圆" pitchFamily="49" charset="-122"/>
                <a:ea typeface="幼圆" pitchFamily="49" charset="-122"/>
              </a:rPr>
              <a:t>SMS4</a:t>
            </a:r>
            <a:r>
              <a:rPr lang="zh-CN" altLang="en-US" sz="2000" dirty="0" smtClean="0">
                <a:solidFill>
                  <a:srgbClr val="FF0000"/>
                </a:solidFill>
                <a:latin typeface="幼圆" pitchFamily="49" charset="-122"/>
                <a:ea typeface="幼圆" pitchFamily="49" charset="-122"/>
              </a:rPr>
              <a:t>密码算法</a:t>
            </a:r>
            <a:r>
              <a:rPr lang="en-US" altLang="zh-CN" sz="2000" dirty="0" smtClean="0">
                <a:solidFill>
                  <a:srgbClr val="FF0000"/>
                </a:solidFill>
                <a:latin typeface="幼圆" pitchFamily="49" charset="-122"/>
                <a:ea typeface="幼圆" pitchFamily="49" charset="-122"/>
              </a:rPr>
              <a:t>(</a:t>
            </a:r>
            <a:r>
              <a:rPr lang="zh-CN" altLang="en-US" sz="2000" dirty="0" smtClean="0">
                <a:solidFill>
                  <a:srgbClr val="FF0000"/>
                </a:solidFill>
                <a:latin typeface="幼圆" pitchFamily="49" charset="-122"/>
                <a:ea typeface="幼圆" pitchFamily="49" charset="-122"/>
              </a:rPr>
              <a:t>了解</a:t>
            </a:r>
            <a:r>
              <a:rPr lang="en-US" altLang="zh-CN" sz="2000" dirty="0" smtClean="0">
                <a:solidFill>
                  <a:srgbClr val="FF0000"/>
                </a:solidFill>
                <a:latin typeface="幼圆" pitchFamily="49" charset="-122"/>
                <a:ea typeface="幼圆" pitchFamily="49" charset="-122"/>
              </a:rPr>
              <a:t>)</a:t>
            </a:r>
            <a:endParaRPr lang="zh-CN" altLang="en-US" dirty="0">
              <a:solidFill>
                <a:srgbClr val="FF0000"/>
              </a:solidFill>
              <a:latin typeface="幼圆" pitchFamily="49" charset="-122"/>
              <a:ea typeface="幼圆"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16</a:t>
            </a:r>
            <a:r>
              <a:rPr lang="zh-CN" altLang="en-US" dirty="0" smtClean="0"/>
              <a:t>轮迭代</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524000"/>
                <a:ext cx="8305800" cy="4800600"/>
              </a:xfrm>
            </p:spPr>
            <p:txBody>
              <a:bodyPr/>
              <a:lstStyle/>
              <a:p>
                <a:r>
                  <a:rPr lang="zh-CN" altLang="en-US" sz="2400" dirty="0" smtClean="0">
                    <a:latin typeface="Times New Roman" pitchFamily="18" charset="0"/>
                  </a:rPr>
                  <a:t>在每轮迭代中，</a:t>
                </a:r>
                <a:r>
                  <a:rPr lang="en-US" altLang="zh-CN" sz="2400" dirty="0" smtClean="0">
                    <a:latin typeface="Times New Roman" pitchFamily="18" charset="0"/>
                  </a:rPr>
                  <a:t>64</a:t>
                </a:r>
                <a:r>
                  <a:rPr lang="zh-CN" altLang="en-US" sz="2400" dirty="0" smtClean="0">
                    <a:latin typeface="Times New Roman" pitchFamily="18" charset="0"/>
                  </a:rPr>
                  <a:t>位的中间结果被分成左右两部分，且作为相互独立的</a:t>
                </a:r>
                <a:r>
                  <a:rPr lang="en-US" altLang="zh-CN" sz="2400" dirty="0" smtClean="0">
                    <a:latin typeface="Times New Roman" pitchFamily="18" charset="0"/>
                  </a:rPr>
                  <a:t>32</a:t>
                </a:r>
                <a:r>
                  <a:rPr lang="zh-CN" altLang="en-US" sz="2400" dirty="0" smtClean="0">
                    <a:latin typeface="Times New Roman" pitchFamily="18" charset="0"/>
                  </a:rPr>
                  <a:t>位数据进行处理。每轮迭代的输入是上轮的结果</a:t>
                </a:r>
                <a14:m>
                  <m:oMath xmlns:m="http://schemas.openxmlformats.org/officeDocument/2006/math">
                    <m:r>
                      <a:rPr lang="en-US" altLang="zh-CN" sz="2400" i="1" dirty="0" smtClean="0">
                        <a:solidFill>
                          <a:srgbClr val="FF0000"/>
                        </a:solidFill>
                        <a:latin typeface="Cambria Math"/>
                      </a:rPr>
                      <m:t>𝐿</m:t>
                    </m:r>
                    <m:r>
                      <a:rPr lang="en-US" altLang="zh-CN" sz="2400" i="1" baseline="-25000" dirty="0" smtClean="0">
                        <a:solidFill>
                          <a:srgbClr val="FF0000"/>
                        </a:solidFill>
                        <a:latin typeface="Cambria Math"/>
                      </a:rPr>
                      <m:t>𝑖</m:t>
                    </m:r>
                    <m:r>
                      <a:rPr lang="zh-CN" altLang="en-US" sz="2400" i="1" baseline="-25000" dirty="0" smtClean="0">
                        <a:solidFill>
                          <a:srgbClr val="FF0000"/>
                        </a:solidFill>
                        <a:latin typeface="Cambria Math"/>
                      </a:rPr>
                      <m:t>－</m:t>
                    </m:r>
                    <m:r>
                      <a:rPr lang="en-US" altLang="zh-CN" sz="2400" i="1" baseline="-25000" dirty="0" smtClean="0">
                        <a:solidFill>
                          <a:srgbClr val="FF0000"/>
                        </a:solidFill>
                        <a:latin typeface="Cambria Math"/>
                      </a:rPr>
                      <m:t>1</m:t>
                    </m:r>
                  </m:oMath>
                </a14:m>
                <a:r>
                  <a:rPr lang="zh-CN" altLang="en-US" sz="2400" dirty="0" smtClean="0">
                    <a:latin typeface="Times New Roman" pitchFamily="18" charset="0"/>
                  </a:rPr>
                  <a:t>和</a:t>
                </a:r>
                <a14:m>
                  <m:oMath xmlns:m="http://schemas.openxmlformats.org/officeDocument/2006/math">
                    <m:r>
                      <a:rPr lang="en-US" altLang="zh-CN" sz="2400" i="1" dirty="0" smtClean="0">
                        <a:solidFill>
                          <a:srgbClr val="FF0000"/>
                        </a:solidFill>
                        <a:latin typeface="Cambria Math"/>
                      </a:rPr>
                      <m:t>𝑅</m:t>
                    </m:r>
                    <m:r>
                      <a:rPr lang="en-US" altLang="zh-CN" sz="2400" i="1" baseline="-25000" dirty="0" err="1" smtClean="0">
                        <a:solidFill>
                          <a:srgbClr val="FF0000"/>
                        </a:solidFill>
                        <a:latin typeface="Cambria Math"/>
                      </a:rPr>
                      <m:t>𝑖</m:t>
                    </m:r>
                    <m:r>
                      <a:rPr lang="zh-CN" altLang="en-US" sz="2400" i="1" baseline="-25000" dirty="0" smtClean="0">
                        <a:solidFill>
                          <a:srgbClr val="FF0000"/>
                        </a:solidFill>
                        <a:latin typeface="Cambria Math"/>
                      </a:rPr>
                      <m:t>－</m:t>
                    </m:r>
                    <m:r>
                      <a:rPr lang="en-US" altLang="zh-CN" sz="2400" i="1" baseline="-25000" dirty="0" smtClean="0">
                        <a:solidFill>
                          <a:srgbClr val="FF0000"/>
                        </a:solidFill>
                        <a:latin typeface="Cambria Math"/>
                      </a:rPr>
                      <m:t>1</m:t>
                    </m:r>
                  </m:oMath>
                </a14:m>
                <a:endParaRPr lang="zh-CN" altLang="en-US" sz="2400" i="1" baseline="-25000" dirty="0">
                  <a:solidFill>
                    <a:srgbClr val="FF0000"/>
                  </a:solidFill>
                  <a:latin typeface="Times New Roman"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524000"/>
                <a:ext cx="8305800" cy="4800600"/>
              </a:xfrm>
              <a:blipFill rotWithShape="1">
                <a:blip r:embed="rId3"/>
                <a:stretch>
                  <a:fillRect l="-954" t="-139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20</a:t>
            </a:fld>
            <a:endParaRPr lang="en-US" altLang="zh-CN" dirty="0"/>
          </a:p>
        </p:txBody>
      </p:sp>
      <p:graphicFrame>
        <p:nvGraphicFramePr>
          <p:cNvPr id="48" name="对象 47"/>
          <p:cNvGraphicFramePr>
            <a:graphicFrameLocks noChangeAspect="1"/>
          </p:cNvGraphicFramePr>
          <p:nvPr/>
        </p:nvGraphicFramePr>
        <p:xfrm>
          <a:off x="533400" y="4114800"/>
          <a:ext cx="2717800" cy="914400"/>
        </p:xfrm>
        <a:graphic>
          <a:graphicData uri="http://schemas.openxmlformats.org/presentationml/2006/ole">
            <mc:AlternateContent xmlns:mc="http://schemas.openxmlformats.org/markup-compatibility/2006">
              <mc:Choice xmlns:v="urn:schemas-microsoft-com:vml" Requires="v">
                <p:oleObj spid="_x0000_s242698" name="Equation" r:id="rId4" imgW="1358640" imgH="457200" progId="Equation.DSMT4">
                  <p:embed/>
                </p:oleObj>
              </mc:Choice>
              <mc:Fallback>
                <p:oleObj name="Equation" r:id="rId4" imgW="135864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4114800"/>
                        <a:ext cx="27178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组合 6"/>
          <p:cNvGrpSpPr/>
          <p:nvPr/>
        </p:nvGrpSpPr>
        <p:grpSpPr>
          <a:xfrm>
            <a:off x="1828800" y="2895600"/>
            <a:ext cx="5867400" cy="3505200"/>
            <a:chOff x="1828800" y="3048000"/>
            <a:chExt cx="5867400" cy="3505200"/>
          </a:xfrm>
        </p:grpSpPr>
        <p:grpSp>
          <p:nvGrpSpPr>
            <p:cNvPr id="10" name="Group 7"/>
            <p:cNvGrpSpPr>
              <a:grpSpLocks/>
            </p:cNvGrpSpPr>
            <p:nvPr/>
          </p:nvGrpSpPr>
          <p:grpSpPr bwMode="auto">
            <a:xfrm>
              <a:off x="1828800" y="3048000"/>
              <a:ext cx="5410200" cy="3429000"/>
              <a:chOff x="0" y="0"/>
              <a:chExt cx="6210" cy="4368"/>
            </a:xfrm>
          </p:grpSpPr>
          <p:sp>
            <p:nvSpPr>
              <p:cNvPr id="34" name="Text Box 31"/>
              <p:cNvSpPr txBox="1">
                <a:spLocks noChangeArrowheads="1"/>
              </p:cNvSpPr>
              <p:nvPr/>
            </p:nvSpPr>
            <p:spPr bwMode="auto">
              <a:xfrm>
                <a:off x="4140" y="3120"/>
                <a:ext cx="360" cy="312"/>
              </a:xfrm>
              <a:prstGeom prst="rect">
                <a:avLst/>
              </a:prstGeom>
              <a:solidFill>
                <a:srgbClr val="FFFFFF"/>
              </a:solidFill>
              <a:ln w="9525">
                <a:noFill/>
                <a:miter lim="800000"/>
                <a:headEnd/>
                <a:tailEnd/>
              </a:ln>
              <a:effectLst/>
            </p:spPr>
            <p:txBody>
              <a:bodyPr lIns="18000" tIns="10800" rIns="18000" bIns="10800"/>
              <a:lstStyle/>
              <a:p>
                <a:pPr algn="just"/>
                <a:r>
                  <a:rPr lang="en-US" altLang="zh-CN" sz="1400" dirty="0">
                    <a:latin typeface="Times New Roman" pitchFamily="18" charset="0"/>
                  </a:rPr>
                  <a:t>32</a:t>
                </a:r>
                <a:endParaRPr lang="en-US" altLang="zh-CN" sz="1400" dirty="0"/>
              </a:p>
            </p:txBody>
          </p:sp>
          <p:sp>
            <p:nvSpPr>
              <p:cNvPr id="11" name="AutoShape 8"/>
              <p:cNvSpPr>
                <a:spLocks noChangeAspect="1" noChangeArrowheads="1"/>
              </p:cNvSpPr>
              <p:nvPr/>
            </p:nvSpPr>
            <p:spPr bwMode="auto">
              <a:xfrm>
                <a:off x="0" y="0"/>
                <a:ext cx="6210" cy="4368"/>
              </a:xfrm>
              <a:prstGeom prst="rect">
                <a:avLst/>
              </a:prstGeom>
              <a:noFill/>
              <a:ln w="9525">
                <a:noFill/>
                <a:miter lim="800000"/>
                <a:headEnd/>
                <a:tailEnd/>
              </a:ln>
            </p:spPr>
            <p:txBody>
              <a:bodyPr/>
              <a:lstStyle/>
              <a:p>
                <a:endParaRPr lang="zh-CN" altLang="en-US"/>
              </a:p>
            </p:txBody>
          </p:sp>
          <p:sp>
            <p:nvSpPr>
              <p:cNvPr id="12" name="Rectangle 9"/>
              <p:cNvSpPr>
                <a:spLocks noChangeArrowheads="1"/>
              </p:cNvSpPr>
              <p:nvPr/>
            </p:nvSpPr>
            <p:spPr bwMode="auto">
              <a:xfrm>
                <a:off x="3586" y="777"/>
                <a:ext cx="1225"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tIns="10800" bIns="10800"/>
              <a:lstStyle/>
              <a:p>
                <a:pPr algn="ctr"/>
                <a:r>
                  <a:rPr lang="en-US" altLang="zh-CN" sz="1400" dirty="0" smtClean="0">
                    <a:solidFill>
                      <a:srgbClr val="FF0000"/>
                    </a:solidFill>
                    <a:latin typeface="Times New Roman" pitchFamily="18" charset="0"/>
                  </a:rPr>
                  <a:t>E</a:t>
                </a:r>
                <a:r>
                  <a:rPr lang="zh-CN" altLang="en-US" sz="1400" dirty="0" smtClean="0">
                    <a:solidFill>
                      <a:srgbClr val="FF0000"/>
                    </a:solidFill>
                    <a:latin typeface="Times New Roman" pitchFamily="18" charset="0"/>
                  </a:rPr>
                  <a:t>扩展</a:t>
                </a:r>
                <a:r>
                  <a:rPr lang="zh-CN" altLang="en-US" sz="1400" dirty="0">
                    <a:solidFill>
                      <a:srgbClr val="FF0000"/>
                    </a:solidFill>
                    <a:latin typeface="Times New Roman" pitchFamily="18" charset="0"/>
                  </a:rPr>
                  <a:t>置换</a:t>
                </a:r>
                <a:endParaRPr lang="zh-CN" altLang="en-US" sz="1400" dirty="0">
                  <a:solidFill>
                    <a:srgbClr val="FF0000"/>
                  </a:solidFill>
                </a:endParaRPr>
              </a:p>
            </p:txBody>
          </p:sp>
          <p:sp>
            <p:nvSpPr>
              <p:cNvPr id="13" name="Rectangle 10"/>
              <p:cNvSpPr>
                <a:spLocks noChangeArrowheads="1"/>
              </p:cNvSpPr>
              <p:nvPr/>
            </p:nvSpPr>
            <p:spPr bwMode="auto">
              <a:xfrm>
                <a:off x="3535" y="2028"/>
                <a:ext cx="1005"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tIns="10800" bIns="10800"/>
              <a:lstStyle/>
              <a:p>
                <a:pPr algn="ctr"/>
                <a:r>
                  <a:rPr lang="en-US" altLang="zh-CN" dirty="0" smtClean="0">
                    <a:solidFill>
                      <a:srgbClr val="FF0000"/>
                    </a:solidFill>
                    <a:latin typeface="Times New Roman" pitchFamily="18" charset="0"/>
                  </a:rPr>
                  <a:t>S-</a:t>
                </a:r>
                <a:r>
                  <a:rPr lang="zh-CN" altLang="en-US" dirty="0" smtClean="0">
                    <a:solidFill>
                      <a:srgbClr val="FF0000"/>
                    </a:solidFill>
                    <a:latin typeface="Times New Roman" pitchFamily="18" charset="0"/>
                  </a:rPr>
                  <a:t>盒变换</a:t>
                </a:r>
              </a:p>
            </p:txBody>
          </p:sp>
          <p:sp>
            <p:nvSpPr>
              <p:cNvPr id="14" name="Rectangle 11"/>
              <p:cNvSpPr>
                <a:spLocks noChangeArrowheads="1"/>
              </p:cNvSpPr>
              <p:nvPr/>
            </p:nvSpPr>
            <p:spPr bwMode="auto">
              <a:xfrm>
                <a:off x="3600" y="0"/>
                <a:ext cx="900" cy="311"/>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en-US" altLang="zh-CN" sz="1400" i="1">
                    <a:latin typeface="Times New Roman" pitchFamily="18" charset="0"/>
                  </a:rPr>
                  <a:t>R</a:t>
                </a:r>
                <a:r>
                  <a:rPr lang="en-US" altLang="zh-CN" sz="1400" i="1" baseline="-25000">
                    <a:latin typeface="Times New Roman" pitchFamily="18" charset="0"/>
                  </a:rPr>
                  <a:t>i</a:t>
                </a:r>
                <a:r>
                  <a:rPr lang="en-US" altLang="zh-CN" sz="1400" baseline="-25000">
                    <a:latin typeface="Times New Roman" pitchFamily="18" charset="0"/>
                  </a:rPr>
                  <a:t>-1</a:t>
                </a:r>
                <a:endParaRPr lang="en-US" altLang="zh-CN" sz="1400"/>
              </a:p>
            </p:txBody>
          </p:sp>
          <p:sp>
            <p:nvSpPr>
              <p:cNvPr id="15" name="Rectangle 12"/>
              <p:cNvSpPr>
                <a:spLocks noChangeArrowheads="1"/>
              </p:cNvSpPr>
              <p:nvPr/>
            </p:nvSpPr>
            <p:spPr bwMode="auto">
              <a:xfrm>
                <a:off x="3511" y="2808"/>
                <a:ext cx="1006" cy="3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tIns="10800" bIns="10800"/>
              <a:lstStyle/>
              <a:p>
                <a:pPr algn="ctr"/>
                <a:r>
                  <a:rPr lang="en-US" altLang="zh-CN" dirty="0" smtClean="0">
                    <a:solidFill>
                      <a:srgbClr val="FF0000"/>
                    </a:solidFill>
                    <a:latin typeface="Times New Roman" pitchFamily="18" charset="0"/>
                  </a:rPr>
                  <a:t>P-</a:t>
                </a:r>
                <a:r>
                  <a:rPr lang="zh-CN" altLang="en-US" dirty="0" smtClean="0">
                    <a:solidFill>
                      <a:srgbClr val="FF0000"/>
                    </a:solidFill>
                    <a:latin typeface="Times New Roman" pitchFamily="18" charset="0"/>
                  </a:rPr>
                  <a:t>盒变换</a:t>
                </a:r>
              </a:p>
            </p:txBody>
          </p:sp>
          <p:sp>
            <p:nvSpPr>
              <p:cNvPr id="16" name="Rectangle 13"/>
              <p:cNvSpPr>
                <a:spLocks noChangeArrowheads="1"/>
              </p:cNvSpPr>
              <p:nvPr/>
            </p:nvSpPr>
            <p:spPr bwMode="auto">
              <a:xfrm>
                <a:off x="3597" y="3978"/>
                <a:ext cx="903"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en-US" altLang="zh-CN" sz="1400" i="1">
                    <a:latin typeface="Times New Roman" pitchFamily="18" charset="0"/>
                  </a:rPr>
                  <a:t>R</a:t>
                </a:r>
                <a:r>
                  <a:rPr lang="en-US" altLang="zh-CN" sz="1400" i="1" baseline="-25000">
                    <a:latin typeface="Times New Roman" pitchFamily="18" charset="0"/>
                  </a:rPr>
                  <a:t>i</a:t>
                </a:r>
                <a:endParaRPr lang="en-US" altLang="zh-CN" sz="1400"/>
              </a:p>
            </p:txBody>
          </p:sp>
          <p:sp>
            <p:nvSpPr>
              <p:cNvPr id="17" name="Rectangle 14"/>
              <p:cNvSpPr>
                <a:spLocks noChangeArrowheads="1"/>
              </p:cNvSpPr>
              <p:nvPr/>
            </p:nvSpPr>
            <p:spPr bwMode="auto">
              <a:xfrm>
                <a:off x="1550" y="3991"/>
                <a:ext cx="900" cy="311"/>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en-US" altLang="zh-CN" sz="1400" i="1">
                    <a:latin typeface="Times New Roman" pitchFamily="18" charset="0"/>
                  </a:rPr>
                  <a:t>L</a:t>
                </a:r>
                <a:r>
                  <a:rPr lang="en-US" altLang="zh-CN" sz="1400" i="1" baseline="-25000">
                    <a:latin typeface="Times New Roman" pitchFamily="18" charset="0"/>
                  </a:rPr>
                  <a:t>i</a:t>
                </a:r>
                <a:endParaRPr lang="en-US" altLang="zh-CN" sz="1400"/>
              </a:p>
            </p:txBody>
          </p:sp>
          <p:sp>
            <p:nvSpPr>
              <p:cNvPr id="18" name="Rectangle 15"/>
              <p:cNvSpPr>
                <a:spLocks noChangeArrowheads="1"/>
              </p:cNvSpPr>
              <p:nvPr/>
            </p:nvSpPr>
            <p:spPr bwMode="auto">
              <a:xfrm>
                <a:off x="1440" y="0"/>
                <a:ext cx="900"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54000" tIns="10800" rIns="54000" bIns="10800"/>
              <a:lstStyle/>
              <a:p>
                <a:pPr algn="ctr"/>
                <a:r>
                  <a:rPr lang="en-US" altLang="zh-CN" sz="1200" i="1">
                    <a:latin typeface="Times New Roman" pitchFamily="18" charset="0"/>
                  </a:rPr>
                  <a:t>L</a:t>
                </a:r>
                <a:r>
                  <a:rPr lang="en-US" altLang="zh-CN" sz="1200" i="1" baseline="-25000">
                    <a:latin typeface="Times New Roman" pitchFamily="18" charset="0"/>
                  </a:rPr>
                  <a:t>i</a:t>
                </a:r>
                <a:r>
                  <a:rPr lang="en-US" altLang="zh-CN" sz="1200" baseline="-25000">
                    <a:latin typeface="Times New Roman" pitchFamily="18" charset="0"/>
                  </a:rPr>
                  <a:t>-1</a:t>
                </a:r>
                <a:endParaRPr lang="en-US" altLang="zh-CN" sz="1200"/>
              </a:p>
            </p:txBody>
          </p:sp>
          <p:sp>
            <p:nvSpPr>
              <p:cNvPr id="19" name="Line 16"/>
              <p:cNvSpPr>
                <a:spLocks noChangeShapeType="1"/>
              </p:cNvSpPr>
              <p:nvPr/>
            </p:nvSpPr>
            <p:spPr bwMode="auto">
              <a:xfrm>
                <a:off x="4034" y="1095"/>
                <a:ext cx="1" cy="309"/>
              </a:xfrm>
              <a:prstGeom prst="line">
                <a:avLst/>
              </a:prstGeom>
              <a:noFill/>
              <a:ln w="38100">
                <a:solidFill>
                  <a:srgbClr val="000000"/>
                </a:solidFill>
                <a:round/>
                <a:headEnd/>
                <a:tailEnd type="stealth" w="sm" len="med"/>
              </a:ln>
            </p:spPr>
            <p:txBody>
              <a:bodyPr/>
              <a:lstStyle/>
              <a:p>
                <a:endParaRPr lang="zh-CN" altLang="en-US"/>
              </a:p>
            </p:txBody>
          </p:sp>
          <p:sp>
            <p:nvSpPr>
              <p:cNvPr id="20" name="Line 17"/>
              <p:cNvSpPr>
                <a:spLocks noChangeShapeType="1"/>
              </p:cNvSpPr>
              <p:nvPr/>
            </p:nvSpPr>
            <p:spPr bwMode="auto">
              <a:xfrm>
                <a:off x="4034" y="1717"/>
                <a:ext cx="3" cy="310"/>
              </a:xfrm>
              <a:prstGeom prst="line">
                <a:avLst/>
              </a:prstGeom>
              <a:noFill/>
              <a:ln w="38100">
                <a:solidFill>
                  <a:srgbClr val="000000"/>
                </a:solidFill>
                <a:round/>
                <a:headEnd/>
                <a:tailEnd type="stealth" w="sm" len="med"/>
              </a:ln>
            </p:spPr>
            <p:txBody>
              <a:bodyPr/>
              <a:lstStyle/>
              <a:p>
                <a:endParaRPr lang="zh-CN" altLang="en-US"/>
              </a:p>
            </p:txBody>
          </p:sp>
          <p:sp>
            <p:nvSpPr>
              <p:cNvPr id="21" name="Line 18"/>
              <p:cNvSpPr>
                <a:spLocks noChangeShapeType="1"/>
              </p:cNvSpPr>
              <p:nvPr/>
            </p:nvSpPr>
            <p:spPr bwMode="auto">
              <a:xfrm>
                <a:off x="4034" y="2340"/>
                <a:ext cx="2" cy="468"/>
              </a:xfrm>
              <a:prstGeom prst="line">
                <a:avLst/>
              </a:prstGeom>
              <a:noFill/>
              <a:ln w="38100">
                <a:solidFill>
                  <a:srgbClr val="000000"/>
                </a:solidFill>
                <a:round/>
                <a:headEnd/>
                <a:tailEnd type="stealth" w="sm" len="med"/>
              </a:ln>
            </p:spPr>
            <p:txBody>
              <a:bodyPr/>
              <a:lstStyle/>
              <a:p>
                <a:endParaRPr lang="zh-CN" altLang="en-US"/>
              </a:p>
            </p:txBody>
          </p:sp>
          <p:sp>
            <p:nvSpPr>
              <p:cNvPr id="22" name="Line 19"/>
              <p:cNvSpPr>
                <a:spLocks noChangeShapeType="1"/>
              </p:cNvSpPr>
              <p:nvPr/>
            </p:nvSpPr>
            <p:spPr bwMode="auto">
              <a:xfrm>
                <a:off x="4034" y="3120"/>
                <a:ext cx="1" cy="312"/>
              </a:xfrm>
              <a:prstGeom prst="line">
                <a:avLst/>
              </a:prstGeom>
              <a:noFill/>
              <a:ln w="38100">
                <a:solidFill>
                  <a:srgbClr val="000000"/>
                </a:solidFill>
                <a:round/>
                <a:headEnd/>
                <a:tailEnd type="stealth" w="sm" len="med"/>
              </a:ln>
            </p:spPr>
            <p:txBody>
              <a:bodyPr/>
              <a:lstStyle/>
              <a:p>
                <a:endParaRPr lang="zh-CN" altLang="en-US"/>
              </a:p>
            </p:txBody>
          </p:sp>
          <p:sp>
            <p:nvSpPr>
              <p:cNvPr id="23" name="Line 20"/>
              <p:cNvSpPr>
                <a:spLocks noChangeShapeType="1"/>
              </p:cNvSpPr>
              <p:nvPr/>
            </p:nvSpPr>
            <p:spPr bwMode="auto">
              <a:xfrm flipH="1">
                <a:off x="4021" y="3666"/>
                <a:ext cx="10" cy="313"/>
              </a:xfrm>
              <a:prstGeom prst="line">
                <a:avLst/>
              </a:prstGeom>
              <a:noFill/>
              <a:ln w="38100">
                <a:solidFill>
                  <a:srgbClr val="000000"/>
                </a:solidFill>
                <a:round/>
                <a:headEnd/>
                <a:tailEnd type="stealth" w="sm" len="med"/>
              </a:ln>
            </p:spPr>
            <p:txBody>
              <a:bodyPr/>
              <a:lstStyle/>
              <a:p>
                <a:endParaRPr lang="zh-CN" altLang="en-US"/>
              </a:p>
            </p:txBody>
          </p:sp>
          <p:sp>
            <p:nvSpPr>
              <p:cNvPr id="24" name="Line 21"/>
              <p:cNvSpPr>
                <a:spLocks noChangeShapeType="1"/>
              </p:cNvSpPr>
              <p:nvPr/>
            </p:nvSpPr>
            <p:spPr bwMode="auto">
              <a:xfrm>
                <a:off x="1997" y="3588"/>
                <a:ext cx="1" cy="430"/>
              </a:xfrm>
              <a:prstGeom prst="line">
                <a:avLst/>
              </a:prstGeom>
              <a:noFill/>
              <a:ln w="38100">
                <a:solidFill>
                  <a:srgbClr val="000000"/>
                </a:solidFill>
                <a:round/>
                <a:headEnd/>
                <a:tailEnd type="stealth" w="sm" len="med"/>
              </a:ln>
            </p:spPr>
            <p:txBody>
              <a:bodyPr/>
              <a:lstStyle/>
              <a:p>
                <a:endParaRPr lang="zh-CN" altLang="en-US"/>
              </a:p>
            </p:txBody>
          </p:sp>
          <p:sp>
            <p:nvSpPr>
              <p:cNvPr id="25" name="Line 22"/>
              <p:cNvSpPr>
                <a:spLocks noChangeShapeType="1"/>
              </p:cNvSpPr>
              <p:nvPr/>
            </p:nvSpPr>
            <p:spPr bwMode="auto">
              <a:xfrm>
                <a:off x="3327" y="3536"/>
                <a:ext cx="541" cy="1"/>
              </a:xfrm>
              <a:prstGeom prst="line">
                <a:avLst/>
              </a:prstGeom>
              <a:noFill/>
              <a:ln w="38100">
                <a:solidFill>
                  <a:srgbClr val="000000"/>
                </a:solidFill>
                <a:round/>
                <a:headEnd/>
                <a:tailEnd type="stealth" w="sm" len="med"/>
              </a:ln>
            </p:spPr>
            <p:txBody>
              <a:bodyPr/>
              <a:lstStyle/>
              <a:p>
                <a:endParaRPr lang="zh-CN" altLang="en-US"/>
              </a:p>
            </p:txBody>
          </p:sp>
          <p:sp>
            <p:nvSpPr>
              <p:cNvPr id="26" name="AutoShape 23"/>
              <p:cNvSpPr>
                <a:spLocks noChangeArrowheads="1"/>
              </p:cNvSpPr>
              <p:nvPr/>
            </p:nvSpPr>
            <p:spPr bwMode="auto">
              <a:xfrm>
                <a:off x="3881" y="3432"/>
                <a:ext cx="298" cy="234"/>
              </a:xfrm>
              <a:prstGeom prst="flowChartOr">
                <a:avLst/>
              </a:prstGeom>
              <a:solidFill>
                <a:srgbClr val="FFFFFF"/>
              </a:solidFill>
              <a:ln w="38100">
                <a:solidFill>
                  <a:srgbClr val="FF0000"/>
                </a:solidFill>
                <a:round/>
                <a:headEnd/>
                <a:tailEnd/>
              </a:ln>
            </p:spPr>
            <p:txBody>
              <a:bodyPr/>
              <a:lstStyle/>
              <a:p>
                <a:endParaRPr lang="zh-CN" altLang="en-US"/>
              </a:p>
            </p:txBody>
          </p:sp>
          <p:sp>
            <p:nvSpPr>
              <p:cNvPr id="27" name="AutoShape 24"/>
              <p:cNvSpPr>
                <a:spLocks noChangeArrowheads="1"/>
              </p:cNvSpPr>
              <p:nvPr/>
            </p:nvSpPr>
            <p:spPr bwMode="auto">
              <a:xfrm>
                <a:off x="3855" y="1404"/>
                <a:ext cx="360" cy="313"/>
              </a:xfrm>
              <a:prstGeom prst="flowChartOr">
                <a:avLst/>
              </a:prstGeom>
              <a:solidFill>
                <a:srgbClr val="FFFFFF"/>
              </a:solidFill>
              <a:ln w="38100">
                <a:solidFill>
                  <a:srgbClr val="FF0000"/>
                </a:solidFill>
                <a:round/>
                <a:headEnd/>
                <a:tailEnd/>
              </a:ln>
            </p:spPr>
            <p:txBody>
              <a:bodyPr/>
              <a:lstStyle/>
              <a:p>
                <a:endParaRPr lang="zh-CN" altLang="en-US"/>
              </a:p>
            </p:txBody>
          </p:sp>
          <p:sp>
            <p:nvSpPr>
              <p:cNvPr id="28" name="Line 25"/>
              <p:cNvSpPr>
                <a:spLocks noChangeShapeType="1"/>
              </p:cNvSpPr>
              <p:nvPr/>
            </p:nvSpPr>
            <p:spPr bwMode="auto">
              <a:xfrm flipH="1">
                <a:off x="4215" y="1560"/>
                <a:ext cx="645" cy="1"/>
              </a:xfrm>
              <a:prstGeom prst="line">
                <a:avLst/>
              </a:prstGeom>
              <a:noFill/>
              <a:ln w="38100">
                <a:solidFill>
                  <a:srgbClr val="000000"/>
                </a:solidFill>
                <a:round/>
                <a:headEnd/>
                <a:tailEnd type="stealth" w="sm" len="med"/>
              </a:ln>
            </p:spPr>
            <p:txBody>
              <a:bodyPr/>
              <a:lstStyle/>
              <a:p>
                <a:endParaRPr lang="zh-CN" altLang="en-US"/>
              </a:p>
            </p:txBody>
          </p:sp>
          <p:sp>
            <p:nvSpPr>
              <p:cNvPr id="29" name="Rectangle 26"/>
              <p:cNvSpPr>
                <a:spLocks noChangeArrowheads="1"/>
              </p:cNvSpPr>
              <p:nvPr/>
            </p:nvSpPr>
            <p:spPr bwMode="auto">
              <a:xfrm>
                <a:off x="4860" y="1404"/>
                <a:ext cx="810" cy="343"/>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tIns="10800" bIns="10800"/>
              <a:lstStyle/>
              <a:p>
                <a:pPr algn="just"/>
                <a:r>
                  <a:rPr lang="zh-CN" altLang="en-US" sz="1400" dirty="0">
                    <a:latin typeface="Times New Roman" pitchFamily="18" charset="0"/>
                  </a:rPr>
                  <a:t>密钥</a:t>
                </a:r>
                <a:r>
                  <a:rPr lang="en-US" altLang="zh-CN" sz="1400" i="1" dirty="0" err="1">
                    <a:latin typeface="Times New Roman" pitchFamily="18" charset="0"/>
                  </a:rPr>
                  <a:t>K</a:t>
                </a:r>
                <a:r>
                  <a:rPr lang="en-US" altLang="zh-CN" sz="1400" i="1" baseline="-25000" dirty="0" err="1">
                    <a:latin typeface="Times New Roman" pitchFamily="18" charset="0"/>
                  </a:rPr>
                  <a:t>i</a:t>
                </a:r>
                <a:endParaRPr lang="en-US" altLang="zh-CN" sz="1400" dirty="0"/>
              </a:p>
            </p:txBody>
          </p:sp>
          <p:sp>
            <p:nvSpPr>
              <p:cNvPr id="30" name="Line 27"/>
              <p:cNvSpPr>
                <a:spLocks noChangeShapeType="1"/>
              </p:cNvSpPr>
              <p:nvPr/>
            </p:nvSpPr>
            <p:spPr bwMode="auto">
              <a:xfrm>
                <a:off x="1873" y="325"/>
                <a:ext cx="1" cy="299"/>
              </a:xfrm>
              <a:prstGeom prst="line">
                <a:avLst/>
              </a:prstGeom>
              <a:noFill/>
              <a:ln w="38100">
                <a:solidFill>
                  <a:srgbClr val="000000"/>
                </a:solidFill>
                <a:round/>
                <a:headEnd/>
                <a:tailEnd/>
              </a:ln>
              <a:effectLst/>
            </p:spPr>
            <p:txBody>
              <a:bodyPr/>
              <a:lstStyle/>
              <a:p>
                <a:endParaRPr lang="zh-CN" altLang="en-US"/>
              </a:p>
            </p:txBody>
          </p:sp>
          <p:sp>
            <p:nvSpPr>
              <p:cNvPr id="31" name="Text Box 28"/>
              <p:cNvSpPr txBox="1">
                <a:spLocks noChangeArrowheads="1"/>
              </p:cNvSpPr>
              <p:nvPr/>
            </p:nvSpPr>
            <p:spPr bwMode="auto">
              <a:xfrm>
                <a:off x="4500" y="1586"/>
                <a:ext cx="360" cy="311"/>
              </a:xfrm>
              <a:prstGeom prst="rect">
                <a:avLst/>
              </a:prstGeom>
              <a:solidFill>
                <a:srgbClr val="FFFFFF"/>
              </a:solidFill>
              <a:ln w="9525">
                <a:noFill/>
                <a:miter lim="800000"/>
                <a:headEnd/>
                <a:tailEnd/>
              </a:ln>
              <a:effectLst/>
            </p:spPr>
            <p:txBody>
              <a:bodyPr lIns="18000" tIns="10800" rIns="18000" bIns="10800"/>
              <a:lstStyle/>
              <a:p>
                <a:pPr algn="just"/>
                <a:r>
                  <a:rPr lang="en-US" altLang="zh-CN" sz="1400">
                    <a:latin typeface="Times New Roman" pitchFamily="18" charset="0"/>
                  </a:rPr>
                  <a:t>48</a:t>
                </a:r>
                <a:endParaRPr lang="en-US" altLang="zh-CN" sz="1400"/>
              </a:p>
            </p:txBody>
          </p:sp>
          <p:sp>
            <p:nvSpPr>
              <p:cNvPr id="32" name="Text Box 29"/>
              <p:cNvSpPr txBox="1">
                <a:spLocks noChangeArrowheads="1"/>
              </p:cNvSpPr>
              <p:nvPr/>
            </p:nvSpPr>
            <p:spPr bwMode="auto">
              <a:xfrm>
                <a:off x="4215" y="1152"/>
                <a:ext cx="360" cy="312"/>
              </a:xfrm>
              <a:prstGeom prst="rect">
                <a:avLst/>
              </a:prstGeom>
              <a:solidFill>
                <a:srgbClr val="FFFFFF"/>
              </a:solidFill>
              <a:ln w="9525">
                <a:noFill/>
                <a:miter lim="800000"/>
                <a:headEnd/>
                <a:tailEnd/>
              </a:ln>
              <a:effectLst/>
            </p:spPr>
            <p:txBody>
              <a:bodyPr lIns="18000" tIns="10800" rIns="18000" bIns="10800"/>
              <a:lstStyle/>
              <a:p>
                <a:pPr algn="just"/>
                <a:r>
                  <a:rPr lang="en-US" altLang="zh-CN" sz="1400" dirty="0">
                    <a:latin typeface="Times New Roman" pitchFamily="18" charset="0"/>
                  </a:rPr>
                  <a:t>48</a:t>
                </a:r>
                <a:endParaRPr lang="en-US" altLang="zh-CN" sz="1400" dirty="0"/>
              </a:p>
            </p:txBody>
          </p:sp>
          <p:sp>
            <p:nvSpPr>
              <p:cNvPr id="33" name="Text Box 30"/>
              <p:cNvSpPr txBox="1">
                <a:spLocks noChangeArrowheads="1"/>
              </p:cNvSpPr>
              <p:nvPr/>
            </p:nvSpPr>
            <p:spPr bwMode="auto">
              <a:xfrm>
                <a:off x="4140" y="2405"/>
                <a:ext cx="360" cy="312"/>
              </a:xfrm>
              <a:prstGeom prst="rect">
                <a:avLst/>
              </a:prstGeom>
              <a:solidFill>
                <a:srgbClr val="FFFFFF"/>
              </a:solidFill>
              <a:ln w="9525">
                <a:noFill/>
                <a:miter lim="800000"/>
                <a:headEnd/>
                <a:tailEnd/>
              </a:ln>
              <a:effectLst/>
            </p:spPr>
            <p:txBody>
              <a:bodyPr lIns="18000" tIns="10800" rIns="18000" bIns="10800"/>
              <a:lstStyle/>
              <a:p>
                <a:pPr algn="just"/>
                <a:r>
                  <a:rPr lang="en-US" altLang="zh-CN" sz="1400">
                    <a:latin typeface="Times New Roman" pitchFamily="18" charset="0"/>
                  </a:rPr>
                  <a:t>32</a:t>
                </a:r>
                <a:endParaRPr lang="en-US" altLang="zh-CN" sz="1400"/>
              </a:p>
            </p:txBody>
          </p:sp>
          <p:sp>
            <p:nvSpPr>
              <p:cNvPr id="35" name="Text Box 32"/>
              <p:cNvSpPr txBox="1">
                <a:spLocks noChangeArrowheads="1"/>
              </p:cNvSpPr>
              <p:nvPr/>
            </p:nvSpPr>
            <p:spPr bwMode="auto">
              <a:xfrm>
                <a:off x="4215" y="378"/>
                <a:ext cx="285" cy="311"/>
              </a:xfrm>
              <a:prstGeom prst="rect">
                <a:avLst/>
              </a:prstGeom>
              <a:solidFill>
                <a:srgbClr val="FFFFFF"/>
              </a:solidFill>
              <a:ln w="9525">
                <a:noFill/>
                <a:miter lim="800000"/>
                <a:headEnd/>
                <a:tailEnd/>
              </a:ln>
              <a:effectLst/>
            </p:spPr>
            <p:txBody>
              <a:bodyPr lIns="18000" tIns="10800" rIns="18000" bIns="10800"/>
              <a:lstStyle/>
              <a:p>
                <a:pPr algn="just"/>
                <a:r>
                  <a:rPr lang="en-US" altLang="zh-CN" sz="1400" dirty="0">
                    <a:latin typeface="Times New Roman" pitchFamily="18" charset="0"/>
                  </a:rPr>
                  <a:t>32</a:t>
                </a:r>
                <a:endParaRPr lang="en-US" altLang="zh-CN" sz="1400" dirty="0"/>
              </a:p>
            </p:txBody>
          </p:sp>
          <p:sp>
            <p:nvSpPr>
              <p:cNvPr id="36" name="Line 33"/>
              <p:cNvSpPr>
                <a:spLocks noChangeShapeType="1"/>
              </p:cNvSpPr>
              <p:nvPr/>
            </p:nvSpPr>
            <p:spPr bwMode="auto">
              <a:xfrm>
                <a:off x="4025" y="312"/>
                <a:ext cx="1" cy="468"/>
              </a:xfrm>
              <a:prstGeom prst="line">
                <a:avLst/>
              </a:prstGeom>
              <a:noFill/>
              <a:ln w="38100">
                <a:solidFill>
                  <a:srgbClr val="000000"/>
                </a:solidFill>
                <a:round/>
                <a:headEnd/>
                <a:tailEnd type="stealth" w="sm" len="med"/>
              </a:ln>
              <a:effectLst/>
            </p:spPr>
            <p:txBody>
              <a:bodyPr/>
              <a:lstStyle/>
              <a:p>
                <a:endParaRPr lang="zh-CN" altLang="en-US"/>
              </a:p>
            </p:txBody>
          </p:sp>
          <p:sp>
            <p:nvSpPr>
              <p:cNvPr id="37" name="Line 34"/>
              <p:cNvSpPr>
                <a:spLocks noChangeShapeType="1"/>
              </p:cNvSpPr>
              <p:nvPr/>
            </p:nvSpPr>
            <p:spPr bwMode="auto">
              <a:xfrm>
                <a:off x="3600" y="533"/>
                <a:ext cx="412" cy="1"/>
              </a:xfrm>
              <a:prstGeom prst="line">
                <a:avLst/>
              </a:prstGeom>
              <a:noFill/>
              <a:ln w="38100">
                <a:solidFill>
                  <a:srgbClr val="000000"/>
                </a:solidFill>
                <a:round/>
                <a:headEnd/>
                <a:tailEnd/>
              </a:ln>
              <a:effectLst/>
            </p:spPr>
            <p:txBody>
              <a:bodyPr/>
              <a:lstStyle/>
              <a:p>
                <a:endParaRPr lang="zh-CN" altLang="en-US"/>
              </a:p>
            </p:txBody>
          </p:sp>
          <p:cxnSp>
            <p:nvCxnSpPr>
              <p:cNvPr id="38" name="AutoShape 35"/>
              <p:cNvCxnSpPr>
                <a:cxnSpLocks noChangeShapeType="1"/>
                <a:stCxn id="37" idx="0"/>
                <a:endCxn id="24" idx="0"/>
              </p:cNvCxnSpPr>
              <p:nvPr/>
            </p:nvCxnSpPr>
            <p:spPr bwMode="auto">
              <a:xfrm flipH="1">
                <a:off x="1997" y="533"/>
                <a:ext cx="1603" cy="3055"/>
              </a:xfrm>
              <a:prstGeom prst="straightConnector1">
                <a:avLst/>
              </a:prstGeom>
              <a:noFill/>
              <a:ln w="38100">
                <a:solidFill>
                  <a:srgbClr val="000000"/>
                </a:solidFill>
                <a:round/>
                <a:headEnd/>
                <a:tailEnd/>
              </a:ln>
              <a:effectLst/>
            </p:spPr>
          </p:cxnSp>
          <p:cxnSp>
            <p:nvCxnSpPr>
              <p:cNvPr id="39" name="AutoShape 36"/>
              <p:cNvCxnSpPr>
                <a:cxnSpLocks noChangeShapeType="1"/>
                <a:stCxn id="30" idx="1"/>
                <a:endCxn id="25" idx="0"/>
              </p:cNvCxnSpPr>
              <p:nvPr/>
            </p:nvCxnSpPr>
            <p:spPr bwMode="auto">
              <a:xfrm>
                <a:off x="1874" y="624"/>
                <a:ext cx="1453" cy="2912"/>
              </a:xfrm>
              <a:prstGeom prst="straightConnector1">
                <a:avLst/>
              </a:prstGeom>
              <a:noFill/>
              <a:ln w="38100">
                <a:solidFill>
                  <a:srgbClr val="000000"/>
                </a:solidFill>
                <a:round/>
                <a:headEnd/>
                <a:tailEnd/>
              </a:ln>
              <a:effectLst/>
            </p:spPr>
          </p:cxnSp>
        </p:grpSp>
        <p:sp>
          <p:nvSpPr>
            <p:cNvPr id="40" name="Rectangle 37"/>
            <p:cNvSpPr>
              <a:spLocks noChangeArrowheads="1"/>
            </p:cNvSpPr>
            <p:nvPr/>
          </p:nvSpPr>
          <p:spPr bwMode="auto">
            <a:xfrm>
              <a:off x="7006035" y="3124200"/>
              <a:ext cx="615553" cy="3125215"/>
            </a:xfrm>
            <a:prstGeom prst="rect">
              <a:avLst/>
            </a:prstGeom>
            <a:noFill/>
            <a:ln w="9525">
              <a:noFill/>
              <a:miter lim="800000"/>
              <a:headEnd/>
              <a:tailEnd/>
            </a:ln>
            <a:effectLst/>
          </p:spPr>
          <p:txBody>
            <a:bodyPr vert="eaVert" wrap="none" anchor="ctr">
              <a:spAutoFit/>
            </a:bodyPr>
            <a:lstStyle/>
            <a:p>
              <a:r>
                <a:rPr lang="en-US" altLang="zh-CN" sz="2800" dirty="0"/>
                <a:t> </a:t>
              </a:r>
              <a:r>
                <a:rPr lang="en-US" altLang="zh-CN" sz="2800" dirty="0">
                  <a:latin typeface="Times New Roman" pitchFamily="18" charset="0"/>
                </a:rPr>
                <a:t>DES</a:t>
              </a:r>
              <a:r>
                <a:rPr lang="zh-CN" altLang="en-US" sz="2800" dirty="0">
                  <a:latin typeface="Times New Roman" pitchFamily="18" charset="0"/>
                </a:rPr>
                <a:t>一</a:t>
              </a:r>
              <a:r>
                <a:rPr lang="zh-CN" altLang="en-US" sz="2800" dirty="0"/>
                <a:t>轮</a:t>
              </a:r>
              <a:r>
                <a:rPr lang="zh-CN" altLang="en-US" sz="2800" dirty="0" smtClean="0"/>
                <a:t>加密原理 </a:t>
              </a:r>
              <a:endParaRPr lang="zh-CN" altLang="en-US" sz="2800" dirty="0"/>
            </a:p>
          </p:txBody>
        </p:sp>
        <p:grpSp>
          <p:nvGrpSpPr>
            <p:cNvPr id="46" name="组合 45"/>
            <p:cNvGrpSpPr/>
            <p:nvPr/>
          </p:nvGrpSpPr>
          <p:grpSpPr>
            <a:xfrm>
              <a:off x="4876800" y="3581400"/>
              <a:ext cx="2819400" cy="2971800"/>
              <a:chOff x="4876800" y="3581400"/>
              <a:chExt cx="2819400" cy="2971800"/>
            </a:xfrm>
          </p:grpSpPr>
          <p:sp>
            <p:nvSpPr>
              <p:cNvPr id="41" name="矩形 40"/>
              <p:cNvSpPr/>
              <p:nvPr/>
            </p:nvSpPr>
            <p:spPr bwMode="auto">
              <a:xfrm>
                <a:off x="4876800" y="3581400"/>
                <a:ext cx="1143000" cy="1981200"/>
              </a:xfrm>
              <a:prstGeom prst="rect">
                <a:avLst/>
              </a:prstGeom>
              <a:noFill/>
              <a:ln w="28575" cap="flat" cmpd="sng" algn="ctr">
                <a:solidFill>
                  <a:srgbClr val="C6062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cxnSp>
            <p:nvCxnSpPr>
              <p:cNvPr id="43" name="直接箭头连接符 42"/>
              <p:cNvCxnSpPr>
                <a:stCxn id="44" idx="0"/>
              </p:cNvCxnSpPr>
              <p:nvPr/>
            </p:nvCxnSpPr>
            <p:spPr bwMode="auto">
              <a:xfrm rot="16200000" flipV="1">
                <a:off x="6286500" y="5295900"/>
                <a:ext cx="533400" cy="10668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44" name="矩形 43"/>
              <p:cNvSpPr/>
              <p:nvPr/>
            </p:nvSpPr>
            <p:spPr bwMode="auto">
              <a:xfrm>
                <a:off x="6477000" y="6096000"/>
                <a:ext cx="1219200" cy="4572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FF"/>
                    </a:solidFill>
                    <a:effectLst/>
                    <a:latin typeface="Arial" charset="0"/>
                    <a:ea typeface="宋体" pitchFamily="2" charset="-122"/>
                  </a:rPr>
                  <a:t>F</a:t>
                </a:r>
                <a:r>
                  <a:rPr kumimoji="0" lang="zh-CN" altLang="en-US" sz="2400" b="1" i="0" u="none" strike="noStrike" cap="none" normalizeH="0" baseline="0" dirty="0" smtClean="0">
                    <a:ln>
                      <a:noFill/>
                    </a:ln>
                    <a:solidFill>
                      <a:srgbClr val="FF00FF"/>
                    </a:solidFill>
                    <a:effectLst/>
                    <a:latin typeface="Arial" charset="0"/>
                    <a:ea typeface="宋体" pitchFamily="2" charset="-122"/>
                  </a:rPr>
                  <a:t>函数</a:t>
                </a:r>
              </a:p>
            </p:txBody>
          </p:sp>
        </p:grpSp>
        <p:sp>
          <p:nvSpPr>
            <p:cNvPr id="45" name="Text Box 32"/>
            <p:cNvSpPr txBox="1">
              <a:spLocks noChangeArrowheads="1"/>
            </p:cNvSpPr>
            <p:nvPr/>
          </p:nvSpPr>
          <p:spPr bwMode="auto">
            <a:xfrm>
              <a:off x="3566847" y="3379708"/>
              <a:ext cx="248294" cy="244144"/>
            </a:xfrm>
            <a:prstGeom prst="rect">
              <a:avLst/>
            </a:prstGeom>
            <a:solidFill>
              <a:srgbClr val="FFFFFF"/>
            </a:solidFill>
            <a:ln w="9525">
              <a:noFill/>
              <a:miter lim="800000"/>
              <a:headEnd/>
              <a:tailEnd/>
            </a:ln>
            <a:effectLst/>
          </p:spPr>
          <p:txBody>
            <a:bodyPr lIns="18000" tIns="10800" rIns="18000" bIns="10800"/>
            <a:lstStyle/>
            <a:p>
              <a:pPr algn="just"/>
              <a:r>
                <a:rPr lang="en-US" altLang="zh-CN" sz="1400" dirty="0">
                  <a:latin typeface="Times New Roman" pitchFamily="18" charset="0"/>
                </a:rPr>
                <a:t>32</a:t>
              </a:r>
              <a:endParaRPr lang="en-US" altLang="zh-CN" sz="1400" dirty="0"/>
            </a:p>
          </p:txBody>
        </p:sp>
      </p:grpSp>
    </p:spTree>
    <p:extLst>
      <p:ext uri="{BB962C8B-B14F-4D97-AF65-F5344CB8AC3E}">
        <p14:creationId xmlns:p14="http://schemas.microsoft.com/office/powerpoint/2010/main" val="426857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Times New Roman" pitchFamily="18" charset="0"/>
              </a:rPr>
              <a:t>加密函数</a:t>
            </a:r>
            <a:r>
              <a:rPr lang="en-US" altLang="zh-CN" i="1" dirty="0" smtClean="0">
                <a:latin typeface="Times New Roman" pitchFamily="18" charset="0"/>
              </a:rPr>
              <a:t>F</a:t>
            </a:r>
            <a:r>
              <a:rPr lang="en-US" altLang="zh-CN" dirty="0" smtClean="0"/>
              <a:t> </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21</a:t>
            </a:fld>
            <a:endParaRPr lang="en-US" altLang="zh-CN" dirty="0"/>
          </a:p>
        </p:txBody>
      </p:sp>
      <p:grpSp>
        <p:nvGrpSpPr>
          <p:cNvPr id="121" name="Group 6"/>
          <p:cNvGrpSpPr>
            <a:grpSpLocks/>
          </p:cNvGrpSpPr>
          <p:nvPr/>
        </p:nvGrpSpPr>
        <p:grpSpPr bwMode="auto">
          <a:xfrm>
            <a:off x="304800" y="1556955"/>
            <a:ext cx="8839200" cy="4683851"/>
            <a:chOff x="0" y="39"/>
            <a:chExt cx="7020" cy="4467"/>
          </a:xfrm>
        </p:grpSpPr>
        <p:sp>
          <p:nvSpPr>
            <p:cNvPr id="122" name="AutoShape 7"/>
            <p:cNvSpPr>
              <a:spLocks noChangeAspect="1" noChangeArrowheads="1"/>
            </p:cNvSpPr>
            <p:nvPr/>
          </p:nvSpPr>
          <p:spPr bwMode="auto">
            <a:xfrm>
              <a:off x="0" y="73"/>
              <a:ext cx="7020" cy="4433"/>
            </a:xfrm>
            <a:prstGeom prst="rect">
              <a:avLst/>
            </a:prstGeom>
            <a:noFill/>
            <a:ln w="9525">
              <a:noFill/>
              <a:miter lim="800000"/>
              <a:headEnd/>
              <a:tailEnd/>
            </a:ln>
          </p:spPr>
          <p:txBody>
            <a:bodyPr/>
            <a:lstStyle/>
            <a:p>
              <a:endParaRPr lang="zh-CN" altLang="en-US"/>
            </a:p>
          </p:txBody>
        </p:sp>
        <p:sp>
          <p:nvSpPr>
            <p:cNvPr id="123" name="Text Box 8"/>
            <p:cNvSpPr txBox="1">
              <a:spLocks noChangeArrowheads="1"/>
            </p:cNvSpPr>
            <p:nvPr/>
          </p:nvSpPr>
          <p:spPr bwMode="auto">
            <a:xfrm>
              <a:off x="3164" y="4121"/>
              <a:ext cx="720" cy="312"/>
            </a:xfrm>
            <a:prstGeom prst="rect">
              <a:avLst/>
            </a:prstGeom>
            <a:solidFill>
              <a:srgbClr val="FFFFFF"/>
            </a:solidFill>
            <a:ln w="9525">
              <a:noFill/>
              <a:miter lim="800000"/>
              <a:headEnd/>
              <a:tailEnd/>
            </a:ln>
          </p:spPr>
          <p:txBody>
            <a:bodyPr lIns="18000" tIns="10800" rIns="18000" bIns="10800"/>
            <a:lstStyle/>
            <a:p>
              <a:pPr algn="ctr"/>
              <a:r>
                <a:rPr lang="en-US" altLang="zh-CN" sz="1600" b="1" i="1" dirty="0" smtClean="0">
                  <a:solidFill>
                    <a:srgbClr val="FF00FF"/>
                  </a:solidFill>
                  <a:latin typeface="Times New Roman" pitchFamily="18" charset="0"/>
                </a:rPr>
                <a:t>F</a:t>
              </a:r>
              <a:r>
                <a:rPr lang="en-US" altLang="zh-CN" sz="1600" b="1" dirty="0" smtClean="0">
                  <a:solidFill>
                    <a:srgbClr val="FF00FF"/>
                  </a:solidFill>
                  <a:latin typeface="Times New Roman" pitchFamily="18" charset="0"/>
                </a:rPr>
                <a:t>(</a:t>
              </a:r>
              <a:r>
                <a:rPr lang="en-US" altLang="zh-CN" sz="1600" b="1" i="1" dirty="0" smtClean="0">
                  <a:solidFill>
                    <a:srgbClr val="FF00FF"/>
                  </a:solidFill>
                  <a:latin typeface="Times New Roman" pitchFamily="18" charset="0"/>
                </a:rPr>
                <a:t>R</a:t>
              </a:r>
              <a:r>
                <a:rPr lang="en-US" altLang="zh-CN" sz="1600" b="1" i="1" baseline="-25000" dirty="0" smtClean="0">
                  <a:solidFill>
                    <a:srgbClr val="FF00FF"/>
                  </a:solidFill>
                  <a:latin typeface="Times New Roman" pitchFamily="18" charset="0"/>
                </a:rPr>
                <a:t>i-</a:t>
              </a:r>
              <a:r>
                <a:rPr lang="en-US" altLang="zh-CN" sz="1600" b="1" baseline="-25000" dirty="0" smtClean="0">
                  <a:solidFill>
                    <a:srgbClr val="FF00FF"/>
                  </a:solidFill>
                  <a:latin typeface="Times New Roman" pitchFamily="18" charset="0"/>
                </a:rPr>
                <a:t>1</a:t>
              </a:r>
              <a:r>
                <a:rPr lang="zh-CN" altLang="en-US" sz="1600" b="1" dirty="0">
                  <a:solidFill>
                    <a:srgbClr val="FF00FF"/>
                  </a:solidFill>
                  <a:latin typeface="Times New Roman" pitchFamily="18" charset="0"/>
                </a:rPr>
                <a:t>，</a:t>
              </a:r>
              <a:r>
                <a:rPr lang="en-US" altLang="zh-CN" sz="1600" b="1" i="1" dirty="0" smtClean="0">
                  <a:solidFill>
                    <a:srgbClr val="FF00FF"/>
                  </a:solidFill>
                  <a:latin typeface="Times New Roman" pitchFamily="18" charset="0"/>
                </a:rPr>
                <a:t>K</a:t>
              </a:r>
              <a:r>
                <a:rPr lang="en-US" altLang="zh-CN" sz="1600" b="1" i="1" baseline="-25000" dirty="0" smtClean="0">
                  <a:solidFill>
                    <a:srgbClr val="FF00FF"/>
                  </a:solidFill>
                  <a:latin typeface="Times New Roman" pitchFamily="18" charset="0"/>
                </a:rPr>
                <a:t>i</a:t>
              </a:r>
              <a:r>
                <a:rPr lang="en-US" altLang="zh-CN" sz="1600" b="1" dirty="0" smtClean="0">
                  <a:solidFill>
                    <a:srgbClr val="FF00FF"/>
                  </a:solidFill>
                  <a:latin typeface="Times New Roman" pitchFamily="18" charset="0"/>
                </a:rPr>
                <a:t>)</a:t>
              </a:r>
              <a:endParaRPr lang="en-US" altLang="zh-CN" sz="1600" b="1" dirty="0">
                <a:solidFill>
                  <a:srgbClr val="FF00FF"/>
                </a:solidFill>
              </a:endParaRPr>
            </a:p>
          </p:txBody>
        </p:sp>
        <p:sp>
          <p:nvSpPr>
            <p:cNvPr id="124" name="Line 9"/>
            <p:cNvSpPr>
              <a:spLocks noChangeShapeType="1"/>
            </p:cNvSpPr>
            <p:nvPr/>
          </p:nvSpPr>
          <p:spPr bwMode="auto">
            <a:xfrm>
              <a:off x="3511" y="2964"/>
              <a:ext cx="3" cy="469"/>
            </a:xfrm>
            <a:prstGeom prst="line">
              <a:avLst/>
            </a:prstGeom>
            <a:noFill/>
            <a:ln w="38100">
              <a:solidFill>
                <a:srgbClr val="00B0F0"/>
              </a:solidFill>
              <a:round/>
              <a:headEnd/>
              <a:tailEnd type="stealth" w="sm" len="med"/>
            </a:ln>
          </p:spPr>
          <p:txBody>
            <a:bodyPr/>
            <a:lstStyle/>
            <a:p>
              <a:endParaRPr lang="zh-CN" altLang="en-US"/>
            </a:p>
          </p:txBody>
        </p:sp>
        <p:sp>
          <p:nvSpPr>
            <p:cNvPr id="125" name="Text Box 10"/>
            <p:cNvSpPr txBox="1">
              <a:spLocks noChangeArrowheads="1"/>
            </p:cNvSpPr>
            <p:nvPr/>
          </p:nvSpPr>
          <p:spPr bwMode="auto">
            <a:xfrm>
              <a:off x="3008" y="3432"/>
              <a:ext cx="989"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dirty="0">
                  <a:latin typeface="Times New Roman" pitchFamily="18" charset="0"/>
                </a:rPr>
                <a:t>P</a:t>
              </a:r>
              <a:r>
                <a:rPr lang="zh-CN" altLang="en-US" sz="1600" dirty="0">
                  <a:latin typeface="Times New Roman" pitchFamily="18" charset="0"/>
                </a:rPr>
                <a:t>盒变换</a:t>
              </a:r>
              <a:endParaRPr lang="zh-CN" altLang="en-US" sz="1600" dirty="0"/>
            </a:p>
          </p:txBody>
        </p:sp>
        <p:sp>
          <p:nvSpPr>
            <p:cNvPr id="126" name="Line 11"/>
            <p:cNvSpPr>
              <a:spLocks noChangeShapeType="1"/>
            </p:cNvSpPr>
            <p:nvPr/>
          </p:nvSpPr>
          <p:spPr bwMode="auto">
            <a:xfrm>
              <a:off x="3509" y="3744"/>
              <a:ext cx="3" cy="469"/>
            </a:xfrm>
            <a:prstGeom prst="line">
              <a:avLst/>
            </a:prstGeom>
            <a:noFill/>
            <a:ln w="38100">
              <a:solidFill>
                <a:srgbClr val="00B0F0"/>
              </a:solidFill>
              <a:round/>
              <a:headEnd/>
              <a:tailEnd type="stealth" w="sm" len="med"/>
            </a:ln>
          </p:spPr>
          <p:txBody>
            <a:bodyPr/>
            <a:lstStyle/>
            <a:p>
              <a:endParaRPr lang="zh-CN" altLang="en-US"/>
            </a:p>
          </p:txBody>
        </p:sp>
        <p:sp>
          <p:nvSpPr>
            <p:cNvPr id="127" name="Text Box 12"/>
            <p:cNvSpPr txBox="1">
              <a:spLocks noChangeArrowheads="1"/>
            </p:cNvSpPr>
            <p:nvPr/>
          </p:nvSpPr>
          <p:spPr bwMode="auto">
            <a:xfrm>
              <a:off x="3086" y="715"/>
              <a:ext cx="90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54000" tIns="10800" rIns="54000" bIns="10800"/>
            <a:lstStyle/>
            <a:p>
              <a:pPr algn="ctr"/>
              <a:r>
                <a:rPr lang="en-US" altLang="zh-CN" sz="1600">
                  <a:latin typeface="Times New Roman" pitchFamily="18" charset="0"/>
                </a:rPr>
                <a:t>E</a:t>
              </a:r>
              <a:r>
                <a:rPr lang="zh-CN" altLang="en-US" sz="1600">
                  <a:latin typeface="Times New Roman" pitchFamily="18" charset="0"/>
                </a:rPr>
                <a:t>盒扩展</a:t>
              </a:r>
              <a:endParaRPr lang="zh-CN" altLang="en-US" sz="1600"/>
            </a:p>
          </p:txBody>
        </p:sp>
        <p:sp>
          <p:nvSpPr>
            <p:cNvPr id="128" name="AutoShape 13"/>
            <p:cNvSpPr>
              <a:spLocks noChangeArrowheads="1"/>
            </p:cNvSpPr>
            <p:nvPr/>
          </p:nvSpPr>
          <p:spPr bwMode="auto">
            <a:xfrm>
              <a:off x="3446" y="1495"/>
              <a:ext cx="189" cy="169"/>
            </a:xfrm>
            <a:prstGeom prst="flowChartOr">
              <a:avLst/>
            </a:prstGeom>
            <a:solidFill>
              <a:srgbClr val="FFFFFF"/>
            </a:solidFill>
            <a:ln w="28575">
              <a:solidFill>
                <a:srgbClr val="C6062F"/>
              </a:solidFill>
              <a:round/>
              <a:headEnd/>
              <a:tailEnd/>
            </a:ln>
          </p:spPr>
          <p:txBody>
            <a:bodyPr/>
            <a:lstStyle/>
            <a:p>
              <a:endParaRPr lang="zh-CN" altLang="en-US"/>
            </a:p>
          </p:txBody>
        </p:sp>
        <p:sp>
          <p:nvSpPr>
            <p:cNvPr id="129" name="Line 14"/>
            <p:cNvSpPr>
              <a:spLocks noChangeShapeType="1"/>
            </p:cNvSpPr>
            <p:nvPr/>
          </p:nvSpPr>
          <p:spPr bwMode="auto">
            <a:xfrm flipH="1">
              <a:off x="3536" y="1028"/>
              <a:ext cx="1" cy="467"/>
            </a:xfrm>
            <a:prstGeom prst="line">
              <a:avLst/>
            </a:prstGeom>
            <a:noFill/>
            <a:ln w="38100">
              <a:solidFill>
                <a:srgbClr val="00B0F0"/>
              </a:solidFill>
              <a:round/>
              <a:headEnd/>
              <a:tailEnd type="stealth" w="sm" len="med"/>
            </a:ln>
          </p:spPr>
          <p:txBody>
            <a:bodyPr/>
            <a:lstStyle/>
            <a:p>
              <a:endParaRPr lang="zh-CN" altLang="en-US"/>
            </a:p>
          </p:txBody>
        </p:sp>
        <p:sp>
          <p:nvSpPr>
            <p:cNvPr id="130" name="Line 15"/>
            <p:cNvSpPr>
              <a:spLocks noChangeShapeType="1"/>
            </p:cNvSpPr>
            <p:nvPr/>
          </p:nvSpPr>
          <p:spPr bwMode="auto">
            <a:xfrm flipH="1">
              <a:off x="3635" y="1570"/>
              <a:ext cx="505" cy="1"/>
            </a:xfrm>
            <a:prstGeom prst="line">
              <a:avLst/>
            </a:prstGeom>
            <a:noFill/>
            <a:ln w="38100">
              <a:solidFill>
                <a:srgbClr val="00B0F0"/>
              </a:solidFill>
              <a:round/>
              <a:headEnd/>
              <a:tailEnd type="stealth" w="sm" len="med"/>
            </a:ln>
          </p:spPr>
          <p:txBody>
            <a:bodyPr/>
            <a:lstStyle/>
            <a:p>
              <a:endParaRPr lang="zh-CN" altLang="en-US"/>
            </a:p>
          </p:txBody>
        </p:sp>
        <p:sp>
          <p:nvSpPr>
            <p:cNvPr id="131" name="Text Box 16"/>
            <p:cNvSpPr txBox="1">
              <a:spLocks noChangeArrowheads="1"/>
            </p:cNvSpPr>
            <p:nvPr/>
          </p:nvSpPr>
          <p:spPr bwMode="auto">
            <a:xfrm>
              <a:off x="4127" y="1404"/>
              <a:ext cx="373" cy="362"/>
            </a:xfrm>
            <a:prstGeom prst="rect">
              <a:avLst/>
            </a:prstGeom>
            <a:solidFill>
              <a:srgbClr val="FFFFFF"/>
            </a:solidFill>
            <a:ln w="9525">
              <a:noFill/>
              <a:miter lim="800000"/>
              <a:headEnd/>
              <a:tailEnd/>
            </a:ln>
          </p:spPr>
          <p:txBody>
            <a:bodyPr lIns="18000" tIns="10800" rIns="18000" bIns="10800"/>
            <a:lstStyle/>
            <a:p>
              <a:pPr algn="ctr"/>
              <a:r>
                <a:rPr lang="en-US" altLang="zh-CN" sz="1600" i="1">
                  <a:latin typeface="Times New Roman" pitchFamily="18" charset="0"/>
                </a:rPr>
                <a:t>K</a:t>
              </a:r>
              <a:r>
                <a:rPr lang="en-US" altLang="zh-CN" sz="1600" i="1" baseline="-25000">
                  <a:latin typeface="Times New Roman" pitchFamily="18" charset="0"/>
                </a:rPr>
                <a:t>i</a:t>
              </a:r>
              <a:endParaRPr lang="en-US" altLang="zh-CN" sz="1600"/>
            </a:p>
          </p:txBody>
        </p:sp>
        <p:sp>
          <p:nvSpPr>
            <p:cNvPr id="132" name="Line 17"/>
            <p:cNvSpPr>
              <a:spLocks noChangeShapeType="1"/>
            </p:cNvSpPr>
            <p:nvPr/>
          </p:nvSpPr>
          <p:spPr bwMode="auto">
            <a:xfrm flipH="1">
              <a:off x="3535" y="1678"/>
              <a:ext cx="2" cy="339"/>
            </a:xfrm>
            <a:prstGeom prst="line">
              <a:avLst/>
            </a:prstGeom>
            <a:noFill/>
            <a:ln w="38100">
              <a:solidFill>
                <a:srgbClr val="00B0F0"/>
              </a:solidFill>
              <a:round/>
              <a:headEnd/>
              <a:tailEnd type="stealth" w="sm" len="med"/>
            </a:ln>
          </p:spPr>
          <p:txBody>
            <a:bodyPr/>
            <a:lstStyle/>
            <a:p>
              <a:endParaRPr lang="zh-CN" altLang="en-US"/>
            </a:p>
          </p:txBody>
        </p:sp>
        <p:sp>
          <p:nvSpPr>
            <p:cNvPr id="133" name="Line 18"/>
            <p:cNvSpPr>
              <a:spLocks noChangeShapeType="1"/>
            </p:cNvSpPr>
            <p:nvPr/>
          </p:nvSpPr>
          <p:spPr bwMode="auto">
            <a:xfrm>
              <a:off x="3536" y="261"/>
              <a:ext cx="1" cy="467"/>
            </a:xfrm>
            <a:prstGeom prst="line">
              <a:avLst/>
            </a:prstGeom>
            <a:noFill/>
            <a:ln w="38100">
              <a:solidFill>
                <a:srgbClr val="00B0F0"/>
              </a:solidFill>
              <a:round/>
              <a:headEnd/>
              <a:tailEnd type="stealth" w="sm" len="med"/>
            </a:ln>
          </p:spPr>
          <p:txBody>
            <a:bodyPr/>
            <a:lstStyle/>
            <a:p>
              <a:endParaRPr lang="zh-CN" altLang="en-US"/>
            </a:p>
          </p:txBody>
        </p:sp>
        <p:sp>
          <p:nvSpPr>
            <p:cNvPr id="134" name="Text Box 19"/>
            <p:cNvSpPr txBox="1">
              <a:spLocks noChangeArrowheads="1"/>
            </p:cNvSpPr>
            <p:nvPr/>
          </p:nvSpPr>
          <p:spPr bwMode="auto">
            <a:xfrm>
              <a:off x="3060" y="39"/>
              <a:ext cx="900"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en-US" altLang="zh-CN" sz="1600" i="1" dirty="0">
                  <a:latin typeface="Times New Roman" pitchFamily="18" charset="0"/>
                </a:rPr>
                <a:t>R</a:t>
              </a:r>
              <a:r>
                <a:rPr lang="en-US" altLang="zh-CN" sz="1600" i="1" baseline="-25000" dirty="0">
                  <a:latin typeface="Times New Roman" pitchFamily="18" charset="0"/>
                </a:rPr>
                <a:t>i-</a:t>
              </a:r>
              <a:r>
                <a:rPr lang="en-US" altLang="zh-CN" sz="1600" baseline="-25000" dirty="0">
                  <a:latin typeface="Times New Roman" pitchFamily="18" charset="0"/>
                </a:rPr>
                <a:t>1</a:t>
              </a:r>
              <a:endParaRPr lang="en-US" altLang="zh-CN" sz="1600" dirty="0"/>
            </a:p>
          </p:txBody>
        </p:sp>
        <p:grpSp>
          <p:nvGrpSpPr>
            <p:cNvPr id="135" name="Group 20"/>
            <p:cNvGrpSpPr>
              <a:grpSpLocks/>
            </p:cNvGrpSpPr>
            <p:nvPr/>
          </p:nvGrpSpPr>
          <p:grpSpPr bwMode="auto">
            <a:xfrm>
              <a:off x="2880" y="2028"/>
              <a:ext cx="540" cy="936"/>
              <a:chOff x="0" y="0"/>
              <a:chExt cx="540" cy="936"/>
            </a:xfrm>
          </p:grpSpPr>
          <p:sp>
            <p:nvSpPr>
              <p:cNvPr id="222" name="Text Box 21"/>
              <p:cNvSpPr txBox="1">
                <a:spLocks noChangeArrowheads="1"/>
              </p:cNvSpPr>
              <p:nvPr/>
            </p:nvSpPr>
            <p:spPr bwMode="auto">
              <a:xfrm>
                <a:off x="0" y="312"/>
                <a:ext cx="540" cy="312"/>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18000" tIns="0" rIns="18000" bIns="0"/>
              <a:lstStyle/>
              <a:p>
                <a:pPr algn="ctr"/>
                <a:r>
                  <a:rPr lang="en-US" altLang="zh-CN" sz="1600">
                    <a:latin typeface="Times New Roman" pitchFamily="18" charset="0"/>
                  </a:rPr>
                  <a:t>S</a:t>
                </a:r>
                <a:r>
                  <a:rPr lang="en-US" altLang="zh-CN" sz="1600" baseline="-25000">
                    <a:latin typeface="Times New Roman" pitchFamily="18" charset="0"/>
                  </a:rPr>
                  <a:t>4</a:t>
                </a:r>
                <a:endParaRPr lang="en-US" altLang="zh-CN" sz="1600"/>
              </a:p>
            </p:txBody>
          </p:sp>
          <p:sp>
            <p:nvSpPr>
              <p:cNvPr id="223" name="Line 22"/>
              <p:cNvSpPr>
                <a:spLocks noChangeShapeType="1"/>
              </p:cNvSpPr>
              <p:nvPr/>
            </p:nvSpPr>
            <p:spPr bwMode="auto">
              <a:xfrm>
                <a:off x="110" y="0"/>
                <a:ext cx="2" cy="310"/>
              </a:xfrm>
              <a:prstGeom prst="line">
                <a:avLst/>
              </a:prstGeom>
              <a:noFill/>
              <a:ln w="9525">
                <a:solidFill>
                  <a:srgbClr val="000000"/>
                </a:solidFill>
                <a:round/>
                <a:headEnd/>
                <a:tailEnd/>
              </a:ln>
            </p:spPr>
            <p:txBody>
              <a:bodyPr/>
              <a:lstStyle/>
              <a:p>
                <a:endParaRPr lang="zh-CN" altLang="en-US"/>
              </a:p>
            </p:txBody>
          </p:sp>
          <p:sp>
            <p:nvSpPr>
              <p:cNvPr id="224" name="Line 23"/>
              <p:cNvSpPr>
                <a:spLocks noChangeShapeType="1"/>
              </p:cNvSpPr>
              <p:nvPr/>
            </p:nvSpPr>
            <p:spPr bwMode="auto">
              <a:xfrm>
                <a:off x="171" y="0"/>
                <a:ext cx="1" cy="311"/>
              </a:xfrm>
              <a:prstGeom prst="line">
                <a:avLst/>
              </a:prstGeom>
              <a:noFill/>
              <a:ln w="9525">
                <a:solidFill>
                  <a:srgbClr val="000000"/>
                </a:solidFill>
                <a:round/>
                <a:headEnd/>
                <a:tailEnd/>
              </a:ln>
            </p:spPr>
            <p:txBody>
              <a:bodyPr/>
              <a:lstStyle/>
              <a:p>
                <a:endParaRPr lang="zh-CN" altLang="en-US"/>
              </a:p>
            </p:txBody>
          </p:sp>
          <p:sp>
            <p:nvSpPr>
              <p:cNvPr id="225" name="Line 24"/>
              <p:cNvSpPr>
                <a:spLocks noChangeShapeType="1"/>
              </p:cNvSpPr>
              <p:nvPr/>
            </p:nvSpPr>
            <p:spPr bwMode="auto">
              <a:xfrm>
                <a:off x="393" y="624"/>
                <a:ext cx="2" cy="312"/>
              </a:xfrm>
              <a:prstGeom prst="line">
                <a:avLst/>
              </a:prstGeom>
              <a:noFill/>
              <a:ln w="9525">
                <a:solidFill>
                  <a:srgbClr val="000000"/>
                </a:solidFill>
                <a:round/>
                <a:headEnd/>
                <a:tailEnd/>
              </a:ln>
            </p:spPr>
            <p:txBody>
              <a:bodyPr/>
              <a:lstStyle/>
              <a:p>
                <a:endParaRPr lang="zh-CN" altLang="en-US"/>
              </a:p>
            </p:txBody>
          </p:sp>
          <p:sp>
            <p:nvSpPr>
              <p:cNvPr id="226" name="Line 25"/>
              <p:cNvSpPr>
                <a:spLocks noChangeShapeType="1"/>
              </p:cNvSpPr>
              <p:nvPr/>
            </p:nvSpPr>
            <p:spPr bwMode="auto">
              <a:xfrm>
                <a:off x="330" y="624"/>
                <a:ext cx="1" cy="312"/>
              </a:xfrm>
              <a:prstGeom prst="line">
                <a:avLst/>
              </a:prstGeom>
              <a:noFill/>
              <a:ln w="9525">
                <a:solidFill>
                  <a:srgbClr val="000000"/>
                </a:solidFill>
                <a:round/>
                <a:headEnd/>
                <a:tailEnd/>
              </a:ln>
            </p:spPr>
            <p:txBody>
              <a:bodyPr/>
              <a:lstStyle/>
              <a:p>
                <a:endParaRPr lang="zh-CN" altLang="en-US"/>
              </a:p>
            </p:txBody>
          </p:sp>
          <p:sp>
            <p:nvSpPr>
              <p:cNvPr id="227" name="Line 26"/>
              <p:cNvSpPr>
                <a:spLocks noChangeShapeType="1"/>
              </p:cNvSpPr>
              <p:nvPr/>
            </p:nvSpPr>
            <p:spPr bwMode="auto">
              <a:xfrm>
                <a:off x="249" y="624"/>
                <a:ext cx="4" cy="312"/>
              </a:xfrm>
              <a:prstGeom prst="line">
                <a:avLst/>
              </a:prstGeom>
              <a:noFill/>
              <a:ln w="9525">
                <a:solidFill>
                  <a:srgbClr val="000000"/>
                </a:solidFill>
                <a:round/>
                <a:headEnd/>
                <a:tailEnd/>
              </a:ln>
            </p:spPr>
            <p:txBody>
              <a:bodyPr/>
              <a:lstStyle/>
              <a:p>
                <a:endParaRPr lang="zh-CN" altLang="en-US"/>
              </a:p>
            </p:txBody>
          </p:sp>
          <p:sp>
            <p:nvSpPr>
              <p:cNvPr id="228" name="Line 27"/>
              <p:cNvSpPr>
                <a:spLocks noChangeShapeType="1"/>
              </p:cNvSpPr>
              <p:nvPr/>
            </p:nvSpPr>
            <p:spPr bwMode="auto">
              <a:xfrm>
                <a:off x="181" y="624"/>
                <a:ext cx="1" cy="312"/>
              </a:xfrm>
              <a:prstGeom prst="line">
                <a:avLst/>
              </a:prstGeom>
              <a:noFill/>
              <a:ln w="9525">
                <a:solidFill>
                  <a:srgbClr val="000000"/>
                </a:solidFill>
                <a:round/>
                <a:headEnd/>
                <a:tailEnd/>
              </a:ln>
            </p:spPr>
            <p:txBody>
              <a:bodyPr/>
              <a:lstStyle/>
              <a:p>
                <a:endParaRPr lang="zh-CN" altLang="en-US"/>
              </a:p>
            </p:txBody>
          </p:sp>
          <p:sp>
            <p:nvSpPr>
              <p:cNvPr id="229" name="Line 28"/>
              <p:cNvSpPr>
                <a:spLocks noChangeShapeType="1"/>
              </p:cNvSpPr>
              <p:nvPr/>
            </p:nvSpPr>
            <p:spPr bwMode="auto">
              <a:xfrm>
                <a:off x="436" y="0"/>
                <a:ext cx="2" cy="312"/>
              </a:xfrm>
              <a:prstGeom prst="line">
                <a:avLst/>
              </a:prstGeom>
              <a:noFill/>
              <a:ln w="9525">
                <a:solidFill>
                  <a:srgbClr val="000000"/>
                </a:solidFill>
                <a:round/>
                <a:headEnd/>
                <a:tailEnd/>
              </a:ln>
            </p:spPr>
            <p:txBody>
              <a:bodyPr/>
              <a:lstStyle/>
              <a:p>
                <a:endParaRPr lang="zh-CN" altLang="en-US"/>
              </a:p>
            </p:txBody>
          </p:sp>
          <p:sp>
            <p:nvSpPr>
              <p:cNvPr id="230" name="Line 29"/>
              <p:cNvSpPr>
                <a:spLocks noChangeShapeType="1"/>
              </p:cNvSpPr>
              <p:nvPr/>
            </p:nvSpPr>
            <p:spPr bwMode="auto">
              <a:xfrm>
                <a:off x="373" y="0"/>
                <a:ext cx="1" cy="312"/>
              </a:xfrm>
              <a:prstGeom prst="line">
                <a:avLst/>
              </a:prstGeom>
              <a:noFill/>
              <a:ln w="9525">
                <a:solidFill>
                  <a:srgbClr val="000000"/>
                </a:solidFill>
                <a:round/>
                <a:headEnd/>
                <a:tailEnd/>
              </a:ln>
            </p:spPr>
            <p:txBody>
              <a:bodyPr/>
              <a:lstStyle/>
              <a:p>
                <a:endParaRPr lang="zh-CN" altLang="en-US"/>
              </a:p>
            </p:txBody>
          </p:sp>
          <p:sp>
            <p:nvSpPr>
              <p:cNvPr id="231" name="Line 30"/>
              <p:cNvSpPr>
                <a:spLocks noChangeShapeType="1"/>
              </p:cNvSpPr>
              <p:nvPr/>
            </p:nvSpPr>
            <p:spPr bwMode="auto">
              <a:xfrm>
                <a:off x="305" y="0"/>
                <a:ext cx="4" cy="312"/>
              </a:xfrm>
              <a:prstGeom prst="line">
                <a:avLst/>
              </a:prstGeom>
              <a:noFill/>
              <a:ln w="9525">
                <a:solidFill>
                  <a:srgbClr val="000000"/>
                </a:solidFill>
                <a:round/>
                <a:headEnd/>
                <a:tailEnd/>
              </a:ln>
            </p:spPr>
            <p:txBody>
              <a:bodyPr/>
              <a:lstStyle/>
              <a:p>
                <a:endParaRPr lang="zh-CN" altLang="en-US"/>
              </a:p>
            </p:txBody>
          </p:sp>
          <p:sp>
            <p:nvSpPr>
              <p:cNvPr id="232" name="Line 31"/>
              <p:cNvSpPr>
                <a:spLocks noChangeShapeType="1"/>
              </p:cNvSpPr>
              <p:nvPr/>
            </p:nvSpPr>
            <p:spPr bwMode="auto">
              <a:xfrm>
                <a:off x="237" y="0"/>
                <a:ext cx="1" cy="312"/>
              </a:xfrm>
              <a:prstGeom prst="line">
                <a:avLst/>
              </a:prstGeom>
              <a:noFill/>
              <a:ln w="9525">
                <a:solidFill>
                  <a:srgbClr val="000000"/>
                </a:solidFill>
                <a:round/>
                <a:headEnd/>
                <a:tailEnd/>
              </a:ln>
            </p:spPr>
            <p:txBody>
              <a:bodyPr/>
              <a:lstStyle/>
              <a:p>
                <a:endParaRPr lang="zh-CN" altLang="en-US"/>
              </a:p>
            </p:txBody>
          </p:sp>
        </p:grpSp>
        <p:grpSp>
          <p:nvGrpSpPr>
            <p:cNvPr id="136" name="Group 32"/>
            <p:cNvGrpSpPr>
              <a:grpSpLocks/>
            </p:cNvGrpSpPr>
            <p:nvPr/>
          </p:nvGrpSpPr>
          <p:grpSpPr bwMode="auto">
            <a:xfrm>
              <a:off x="5760" y="2028"/>
              <a:ext cx="540" cy="936"/>
              <a:chOff x="0" y="0"/>
              <a:chExt cx="540" cy="936"/>
            </a:xfrm>
          </p:grpSpPr>
          <p:sp>
            <p:nvSpPr>
              <p:cNvPr id="211" name="Text Box 33"/>
              <p:cNvSpPr txBox="1">
                <a:spLocks noChangeArrowheads="1"/>
              </p:cNvSpPr>
              <p:nvPr/>
            </p:nvSpPr>
            <p:spPr bwMode="auto">
              <a:xfrm>
                <a:off x="0" y="312"/>
                <a:ext cx="540" cy="312"/>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18000" tIns="0" rIns="18000" bIns="0"/>
              <a:lstStyle/>
              <a:p>
                <a:pPr algn="ctr"/>
                <a:r>
                  <a:rPr lang="en-US" altLang="zh-CN" sz="1600">
                    <a:latin typeface="Times New Roman" pitchFamily="18" charset="0"/>
                  </a:rPr>
                  <a:t>S</a:t>
                </a:r>
                <a:r>
                  <a:rPr lang="en-US" altLang="zh-CN" sz="1600" baseline="-25000">
                    <a:latin typeface="Times New Roman" pitchFamily="18" charset="0"/>
                  </a:rPr>
                  <a:t>8</a:t>
                </a:r>
                <a:endParaRPr lang="en-US" altLang="zh-CN" sz="1600"/>
              </a:p>
            </p:txBody>
          </p:sp>
          <p:sp>
            <p:nvSpPr>
              <p:cNvPr id="212" name="Line 34"/>
              <p:cNvSpPr>
                <a:spLocks noChangeShapeType="1"/>
              </p:cNvSpPr>
              <p:nvPr/>
            </p:nvSpPr>
            <p:spPr bwMode="auto">
              <a:xfrm>
                <a:off x="110" y="0"/>
                <a:ext cx="2" cy="310"/>
              </a:xfrm>
              <a:prstGeom prst="line">
                <a:avLst/>
              </a:prstGeom>
              <a:noFill/>
              <a:ln w="9525">
                <a:solidFill>
                  <a:srgbClr val="000000"/>
                </a:solidFill>
                <a:round/>
                <a:headEnd/>
                <a:tailEnd/>
              </a:ln>
            </p:spPr>
            <p:txBody>
              <a:bodyPr/>
              <a:lstStyle/>
              <a:p>
                <a:endParaRPr lang="zh-CN" altLang="en-US"/>
              </a:p>
            </p:txBody>
          </p:sp>
          <p:sp>
            <p:nvSpPr>
              <p:cNvPr id="213" name="Line 35"/>
              <p:cNvSpPr>
                <a:spLocks noChangeShapeType="1"/>
              </p:cNvSpPr>
              <p:nvPr/>
            </p:nvSpPr>
            <p:spPr bwMode="auto">
              <a:xfrm>
                <a:off x="171" y="0"/>
                <a:ext cx="1" cy="311"/>
              </a:xfrm>
              <a:prstGeom prst="line">
                <a:avLst/>
              </a:prstGeom>
              <a:noFill/>
              <a:ln w="9525">
                <a:solidFill>
                  <a:srgbClr val="000000"/>
                </a:solidFill>
                <a:round/>
                <a:headEnd/>
                <a:tailEnd/>
              </a:ln>
            </p:spPr>
            <p:txBody>
              <a:bodyPr/>
              <a:lstStyle/>
              <a:p>
                <a:endParaRPr lang="zh-CN" altLang="en-US"/>
              </a:p>
            </p:txBody>
          </p:sp>
          <p:sp>
            <p:nvSpPr>
              <p:cNvPr id="214" name="Line 36"/>
              <p:cNvSpPr>
                <a:spLocks noChangeShapeType="1"/>
              </p:cNvSpPr>
              <p:nvPr/>
            </p:nvSpPr>
            <p:spPr bwMode="auto">
              <a:xfrm>
                <a:off x="393" y="624"/>
                <a:ext cx="2" cy="312"/>
              </a:xfrm>
              <a:prstGeom prst="line">
                <a:avLst/>
              </a:prstGeom>
              <a:noFill/>
              <a:ln w="9525">
                <a:solidFill>
                  <a:srgbClr val="000000"/>
                </a:solidFill>
                <a:round/>
                <a:headEnd/>
                <a:tailEnd/>
              </a:ln>
            </p:spPr>
            <p:txBody>
              <a:bodyPr/>
              <a:lstStyle/>
              <a:p>
                <a:endParaRPr lang="zh-CN" altLang="en-US"/>
              </a:p>
            </p:txBody>
          </p:sp>
          <p:sp>
            <p:nvSpPr>
              <p:cNvPr id="215" name="Line 37"/>
              <p:cNvSpPr>
                <a:spLocks noChangeShapeType="1"/>
              </p:cNvSpPr>
              <p:nvPr/>
            </p:nvSpPr>
            <p:spPr bwMode="auto">
              <a:xfrm>
                <a:off x="330" y="624"/>
                <a:ext cx="1" cy="312"/>
              </a:xfrm>
              <a:prstGeom prst="line">
                <a:avLst/>
              </a:prstGeom>
              <a:noFill/>
              <a:ln w="9525">
                <a:solidFill>
                  <a:srgbClr val="000000"/>
                </a:solidFill>
                <a:round/>
                <a:headEnd/>
                <a:tailEnd/>
              </a:ln>
            </p:spPr>
            <p:txBody>
              <a:bodyPr/>
              <a:lstStyle/>
              <a:p>
                <a:endParaRPr lang="zh-CN" altLang="en-US"/>
              </a:p>
            </p:txBody>
          </p:sp>
          <p:sp>
            <p:nvSpPr>
              <p:cNvPr id="216" name="Line 38"/>
              <p:cNvSpPr>
                <a:spLocks noChangeShapeType="1"/>
              </p:cNvSpPr>
              <p:nvPr/>
            </p:nvSpPr>
            <p:spPr bwMode="auto">
              <a:xfrm>
                <a:off x="249" y="624"/>
                <a:ext cx="4" cy="312"/>
              </a:xfrm>
              <a:prstGeom prst="line">
                <a:avLst/>
              </a:prstGeom>
              <a:noFill/>
              <a:ln w="9525">
                <a:solidFill>
                  <a:srgbClr val="000000"/>
                </a:solidFill>
                <a:round/>
                <a:headEnd/>
                <a:tailEnd/>
              </a:ln>
            </p:spPr>
            <p:txBody>
              <a:bodyPr/>
              <a:lstStyle/>
              <a:p>
                <a:endParaRPr lang="zh-CN" altLang="en-US"/>
              </a:p>
            </p:txBody>
          </p:sp>
          <p:sp>
            <p:nvSpPr>
              <p:cNvPr id="217" name="Line 39"/>
              <p:cNvSpPr>
                <a:spLocks noChangeShapeType="1"/>
              </p:cNvSpPr>
              <p:nvPr/>
            </p:nvSpPr>
            <p:spPr bwMode="auto">
              <a:xfrm>
                <a:off x="181" y="624"/>
                <a:ext cx="1" cy="312"/>
              </a:xfrm>
              <a:prstGeom prst="line">
                <a:avLst/>
              </a:prstGeom>
              <a:noFill/>
              <a:ln w="9525">
                <a:solidFill>
                  <a:srgbClr val="000000"/>
                </a:solidFill>
                <a:round/>
                <a:headEnd/>
                <a:tailEnd/>
              </a:ln>
            </p:spPr>
            <p:txBody>
              <a:bodyPr/>
              <a:lstStyle/>
              <a:p>
                <a:endParaRPr lang="zh-CN" altLang="en-US"/>
              </a:p>
            </p:txBody>
          </p:sp>
          <p:sp>
            <p:nvSpPr>
              <p:cNvPr id="218" name="Line 40"/>
              <p:cNvSpPr>
                <a:spLocks noChangeShapeType="1"/>
              </p:cNvSpPr>
              <p:nvPr/>
            </p:nvSpPr>
            <p:spPr bwMode="auto">
              <a:xfrm>
                <a:off x="436" y="0"/>
                <a:ext cx="2" cy="312"/>
              </a:xfrm>
              <a:prstGeom prst="line">
                <a:avLst/>
              </a:prstGeom>
              <a:noFill/>
              <a:ln w="9525">
                <a:solidFill>
                  <a:srgbClr val="000000"/>
                </a:solidFill>
                <a:round/>
                <a:headEnd/>
                <a:tailEnd/>
              </a:ln>
            </p:spPr>
            <p:txBody>
              <a:bodyPr/>
              <a:lstStyle/>
              <a:p>
                <a:endParaRPr lang="zh-CN" altLang="en-US"/>
              </a:p>
            </p:txBody>
          </p:sp>
          <p:sp>
            <p:nvSpPr>
              <p:cNvPr id="219" name="Line 41"/>
              <p:cNvSpPr>
                <a:spLocks noChangeShapeType="1"/>
              </p:cNvSpPr>
              <p:nvPr/>
            </p:nvSpPr>
            <p:spPr bwMode="auto">
              <a:xfrm>
                <a:off x="373" y="0"/>
                <a:ext cx="1" cy="312"/>
              </a:xfrm>
              <a:prstGeom prst="line">
                <a:avLst/>
              </a:prstGeom>
              <a:noFill/>
              <a:ln w="9525">
                <a:solidFill>
                  <a:srgbClr val="000000"/>
                </a:solidFill>
                <a:round/>
                <a:headEnd/>
                <a:tailEnd/>
              </a:ln>
            </p:spPr>
            <p:txBody>
              <a:bodyPr/>
              <a:lstStyle/>
              <a:p>
                <a:endParaRPr lang="zh-CN" altLang="en-US"/>
              </a:p>
            </p:txBody>
          </p:sp>
          <p:sp>
            <p:nvSpPr>
              <p:cNvPr id="220" name="Line 42"/>
              <p:cNvSpPr>
                <a:spLocks noChangeShapeType="1"/>
              </p:cNvSpPr>
              <p:nvPr/>
            </p:nvSpPr>
            <p:spPr bwMode="auto">
              <a:xfrm>
                <a:off x="305" y="0"/>
                <a:ext cx="4" cy="312"/>
              </a:xfrm>
              <a:prstGeom prst="line">
                <a:avLst/>
              </a:prstGeom>
              <a:noFill/>
              <a:ln w="9525">
                <a:solidFill>
                  <a:srgbClr val="000000"/>
                </a:solidFill>
                <a:round/>
                <a:headEnd/>
                <a:tailEnd/>
              </a:ln>
            </p:spPr>
            <p:txBody>
              <a:bodyPr/>
              <a:lstStyle/>
              <a:p>
                <a:endParaRPr lang="zh-CN" altLang="en-US"/>
              </a:p>
            </p:txBody>
          </p:sp>
          <p:sp>
            <p:nvSpPr>
              <p:cNvPr id="221" name="Line 43"/>
              <p:cNvSpPr>
                <a:spLocks noChangeShapeType="1"/>
              </p:cNvSpPr>
              <p:nvPr/>
            </p:nvSpPr>
            <p:spPr bwMode="auto">
              <a:xfrm>
                <a:off x="237" y="0"/>
                <a:ext cx="1" cy="312"/>
              </a:xfrm>
              <a:prstGeom prst="line">
                <a:avLst/>
              </a:prstGeom>
              <a:noFill/>
              <a:ln w="9525">
                <a:solidFill>
                  <a:srgbClr val="000000"/>
                </a:solidFill>
                <a:round/>
                <a:headEnd/>
                <a:tailEnd/>
              </a:ln>
            </p:spPr>
            <p:txBody>
              <a:bodyPr/>
              <a:lstStyle/>
              <a:p>
                <a:endParaRPr lang="zh-CN" altLang="en-US"/>
              </a:p>
            </p:txBody>
          </p:sp>
        </p:grpSp>
        <p:grpSp>
          <p:nvGrpSpPr>
            <p:cNvPr id="137" name="Group 44"/>
            <p:cNvGrpSpPr>
              <a:grpSpLocks/>
            </p:cNvGrpSpPr>
            <p:nvPr/>
          </p:nvGrpSpPr>
          <p:grpSpPr bwMode="auto">
            <a:xfrm>
              <a:off x="5040" y="2028"/>
              <a:ext cx="540" cy="936"/>
              <a:chOff x="0" y="0"/>
              <a:chExt cx="540" cy="936"/>
            </a:xfrm>
          </p:grpSpPr>
          <p:sp>
            <p:nvSpPr>
              <p:cNvPr id="200" name="Text Box 45"/>
              <p:cNvSpPr txBox="1">
                <a:spLocks noChangeArrowheads="1"/>
              </p:cNvSpPr>
              <p:nvPr/>
            </p:nvSpPr>
            <p:spPr bwMode="auto">
              <a:xfrm>
                <a:off x="0" y="312"/>
                <a:ext cx="540" cy="312"/>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18000" tIns="0" rIns="18000" bIns="0"/>
              <a:lstStyle/>
              <a:p>
                <a:pPr algn="ctr"/>
                <a:r>
                  <a:rPr lang="en-US" altLang="zh-CN" sz="1600">
                    <a:latin typeface="Times New Roman" pitchFamily="18" charset="0"/>
                  </a:rPr>
                  <a:t>S</a:t>
                </a:r>
                <a:r>
                  <a:rPr lang="en-US" altLang="zh-CN" sz="1600" baseline="-25000">
                    <a:latin typeface="Times New Roman" pitchFamily="18" charset="0"/>
                  </a:rPr>
                  <a:t>7</a:t>
                </a:r>
                <a:endParaRPr lang="en-US" altLang="zh-CN" sz="1600"/>
              </a:p>
            </p:txBody>
          </p:sp>
          <p:sp>
            <p:nvSpPr>
              <p:cNvPr id="201" name="Line 46"/>
              <p:cNvSpPr>
                <a:spLocks noChangeShapeType="1"/>
              </p:cNvSpPr>
              <p:nvPr/>
            </p:nvSpPr>
            <p:spPr bwMode="auto">
              <a:xfrm>
                <a:off x="110" y="0"/>
                <a:ext cx="2" cy="310"/>
              </a:xfrm>
              <a:prstGeom prst="line">
                <a:avLst/>
              </a:prstGeom>
              <a:noFill/>
              <a:ln w="9525">
                <a:solidFill>
                  <a:srgbClr val="000000"/>
                </a:solidFill>
                <a:round/>
                <a:headEnd/>
                <a:tailEnd/>
              </a:ln>
            </p:spPr>
            <p:txBody>
              <a:bodyPr/>
              <a:lstStyle/>
              <a:p>
                <a:endParaRPr lang="zh-CN" altLang="en-US"/>
              </a:p>
            </p:txBody>
          </p:sp>
          <p:sp>
            <p:nvSpPr>
              <p:cNvPr id="202" name="Line 47"/>
              <p:cNvSpPr>
                <a:spLocks noChangeShapeType="1"/>
              </p:cNvSpPr>
              <p:nvPr/>
            </p:nvSpPr>
            <p:spPr bwMode="auto">
              <a:xfrm>
                <a:off x="171" y="0"/>
                <a:ext cx="1" cy="311"/>
              </a:xfrm>
              <a:prstGeom prst="line">
                <a:avLst/>
              </a:prstGeom>
              <a:noFill/>
              <a:ln w="9525">
                <a:solidFill>
                  <a:srgbClr val="000000"/>
                </a:solidFill>
                <a:round/>
                <a:headEnd/>
                <a:tailEnd/>
              </a:ln>
            </p:spPr>
            <p:txBody>
              <a:bodyPr/>
              <a:lstStyle/>
              <a:p>
                <a:endParaRPr lang="zh-CN" altLang="en-US"/>
              </a:p>
            </p:txBody>
          </p:sp>
          <p:sp>
            <p:nvSpPr>
              <p:cNvPr id="203" name="Line 48"/>
              <p:cNvSpPr>
                <a:spLocks noChangeShapeType="1"/>
              </p:cNvSpPr>
              <p:nvPr/>
            </p:nvSpPr>
            <p:spPr bwMode="auto">
              <a:xfrm>
                <a:off x="393" y="624"/>
                <a:ext cx="2" cy="312"/>
              </a:xfrm>
              <a:prstGeom prst="line">
                <a:avLst/>
              </a:prstGeom>
              <a:noFill/>
              <a:ln w="9525">
                <a:solidFill>
                  <a:srgbClr val="000000"/>
                </a:solidFill>
                <a:round/>
                <a:headEnd/>
                <a:tailEnd/>
              </a:ln>
            </p:spPr>
            <p:txBody>
              <a:bodyPr/>
              <a:lstStyle/>
              <a:p>
                <a:endParaRPr lang="zh-CN" altLang="en-US"/>
              </a:p>
            </p:txBody>
          </p:sp>
          <p:sp>
            <p:nvSpPr>
              <p:cNvPr id="204" name="Line 49"/>
              <p:cNvSpPr>
                <a:spLocks noChangeShapeType="1"/>
              </p:cNvSpPr>
              <p:nvPr/>
            </p:nvSpPr>
            <p:spPr bwMode="auto">
              <a:xfrm>
                <a:off x="330" y="624"/>
                <a:ext cx="1" cy="312"/>
              </a:xfrm>
              <a:prstGeom prst="line">
                <a:avLst/>
              </a:prstGeom>
              <a:noFill/>
              <a:ln w="9525">
                <a:solidFill>
                  <a:srgbClr val="000000"/>
                </a:solidFill>
                <a:round/>
                <a:headEnd/>
                <a:tailEnd/>
              </a:ln>
            </p:spPr>
            <p:txBody>
              <a:bodyPr/>
              <a:lstStyle/>
              <a:p>
                <a:endParaRPr lang="zh-CN" altLang="en-US"/>
              </a:p>
            </p:txBody>
          </p:sp>
          <p:sp>
            <p:nvSpPr>
              <p:cNvPr id="205" name="Line 50"/>
              <p:cNvSpPr>
                <a:spLocks noChangeShapeType="1"/>
              </p:cNvSpPr>
              <p:nvPr/>
            </p:nvSpPr>
            <p:spPr bwMode="auto">
              <a:xfrm>
                <a:off x="249" y="624"/>
                <a:ext cx="4" cy="312"/>
              </a:xfrm>
              <a:prstGeom prst="line">
                <a:avLst/>
              </a:prstGeom>
              <a:noFill/>
              <a:ln w="9525">
                <a:solidFill>
                  <a:srgbClr val="000000"/>
                </a:solidFill>
                <a:round/>
                <a:headEnd/>
                <a:tailEnd/>
              </a:ln>
            </p:spPr>
            <p:txBody>
              <a:bodyPr/>
              <a:lstStyle/>
              <a:p>
                <a:endParaRPr lang="zh-CN" altLang="en-US"/>
              </a:p>
            </p:txBody>
          </p:sp>
          <p:sp>
            <p:nvSpPr>
              <p:cNvPr id="206" name="Line 51"/>
              <p:cNvSpPr>
                <a:spLocks noChangeShapeType="1"/>
              </p:cNvSpPr>
              <p:nvPr/>
            </p:nvSpPr>
            <p:spPr bwMode="auto">
              <a:xfrm>
                <a:off x="181" y="624"/>
                <a:ext cx="1" cy="312"/>
              </a:xfrm>
              <a:prstGeom prst="line">
                <a:avLst/>
              </a:prstGeom>
              <a:noFill/>
              <a:ln w="9525">
                <a:solidFill>
                  <a:srgbClr val="000000"/>
                </a:solidFill>
                <a:round/>
                <a:headEnd/>
                <a:tailEnd/>
              </a:ln>
            </p:spPr>
            <p:txBody>
              <a:bodyPr/>
              <a:lstStyle/>
              <a:p>
                <a:endParaRPr lang="zh-CN" altLang="en-US"/>
              </a:p>
            </p:txBody>
          </p:sp>
          <p:sp>
            <p:nvSpPr>
              <p:cNvPr id="207" name="Line 52"/>
              <p:cNvSpPr>
                <a:spLocks noChangeShapeType="1"/>
              </p:cNvSpPr>
              <p:nvPr/>
            </p:nvSpPr>
            <p:spPr bwMode="auto">
              <a:xfrm>
                <a:off x="436" y="0"/>
                <a:ext cx="2" cy="312"/>
              </a:xfrm>
              <a:prstGeom prst="line">
                <a:avLst/>
              </a:prstGeom>
              <a:noFill/>
              <a:ln w="9525">
                <a:solidFill>
                  <a:srgbClr val="000000"/>
                </a:solidFill>
                <a:round/>
                <a:headEnd/>
                <a:tailEnd/>
              </a:ln>
            </p:spPr>
            <p:txBody>
              <a:bodyPr/>
              <a:lstStyle/>
              <a:p>
                <a:endParaRPr lang="zh-CN" altLang="en-US"/>
              </a:p>
            </p:txBody>
          </p:sp>
          <p:sp>
            <p:nvSpPr>
              <p:cNvPr id="208" name="Line 53"/>
              <p:cNvSpPr>
                <a:spLocks noChangeShapeType="1"/>
              </p:cNvSpPr>
              <p:nvPr/>
            </p:nvSpPr>
            <p:spPr bwMode="auto">
              <a:xfrm>
                <a:off x="373" y="0"/>
                <a:ext cx="1" cy="312"/>
              </a:xfrm>
              <a:prstGeom prst="line">
                <a:avLst/>
              </a:prstGeom>
              <a:noFill/>
              <a:ln w="9525">
                <a:solidFill>
                  <a:srgbClr val="000000"/>
                </a:solidFill>
                <a:round/>
                <a:headEnd/>
                <a:tailEnd/>
              </a:ln>
            </p:spPr>
            <p:txBody>
              <a:bodyPr/>
              <a:lstStyle/>
              <a:p>
                <a:endParaRPr lang="zh-CN" altLang="en-US"/>
              </a:p>
            </p:txBody>
          </p:sp>
          <p:sp>
            <p:nvSpPr>
              <p:cNvPr id="209" name="Line 54"/>
              <p:cNvSpPr>
                <a:spLocks noChangeShapeType="1"/>
              </p:cNvSpPr>
              <p:nvPr/>
            </p:nvSpPr>
            <p:spPr bwMode="auto">
              <a:xfrm>
                <a:off x="305" y="0"/>
                <a:ext cx="4" cy="312"/>
              </a:xfrm>
              <a:prstGeom prst="line">
                <a:avLst/>
              </a:prstGeom>
              <a:noFill/>
              <a:ln w="9525">
                <a:solidFill>
                  <a:srgbClr val="000000"/>
                </a:solidFill>
                <a:round/>
                <a:headEnd/>
                <a:tailEnd/>
              </a:ln>
            </p:spPr>
            <p:txBody>
              <a:bodyPr/>
              <a:lstStyle/>
              <a:p>
                <a:endParaRPr lang="zh-CN" altLang="en-US"/>
              </a:p>
            </p:txBody>
          </p:sp>
          <p:sp>
            <p:nvSpPr>
              <p:cNvPr id="210" name="Line 55"/>
              <p:cNvSpPr>
                <a:spLocks noChangeShapeType="1"/>
              </p:cNvSpPr>
              <p:nvPr/>
            </p:nvSpPr>
            <p:spPr bwMode="auto">
              <a:xfrm>
                <a:off x="237" y="0"/>
                <a:ext cx="1" cy="312"/>
              </a:xfrm>
              <a:prstGeom prst="line">
                <a:avLst/>
              </a:prstGeom>
              <a:noFill/>
              <a:ln w="9525">
                <a:solidFill>
                  <a:srgbClr val="000000"/>
                </a:solidFill>
                <a:round/>
                <a:headEnd/>
                <a:tailEnd/>
              </a:ln>
            </p:spPr>
            <p:txBody>
              <a:bodyPr/>
              <a:lstStyle/>
              <a:p>
                <a:endParaRPr lang="zh-CN" altLang="en-US"/>
              </a:p>
            </p:txBody>
          </p:sp>
        </p:grpSp>
        <p:grpSp>
          <p:nvGrpSpPr>
            <p:cNvPr id="138" name="Group 56"/>
            <p:cNvGrpSpPr>
              <a:grpSpLocks/>
            </p:cNvGrpSpPr>
            <p:nvPr/>
          </p:nvGrpSpPr>
          <p:grpSpPr bwMode="auto">
            <a:xfrm>
              <a:off x="4320" y="2028"/>
              <a:ext cx="540" cy="936"/>
              <a:chOff x="0" y="0"/>
              <a:chExt cx="540" cy="936"/>
            </a:xfrm>
          </p:grpSpPr>
          <p:sp>
            <p:nvSpPr>
              <p:cNvPr id="189" name="Text Box 57"/>
              <p:cNvSpPr txBox="1">
                <a:spLocks noChangeArrowheads="1"/>
              </p:cNvSpPr>
              <p:nvPr/>
            </p:nvSpPr>
            <p:spPr bwMode="auto">
              <a:xfrm>
                <a:off x="0" y="312"/>
                <a:ext cx="540" cy="312"/>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18000" tIns="0" rIns="18000" bIns="0"/>
              <a:lstStyle/>
              <a:p>
                <a:pPr algn="ctr"/>
                <a:r>
                  <a:rPr lang="en-US" altLang="zh-CN" sz="1600">
                    <a:latin typeface="Times New Roman" pitchFamily="18" charset="0"/>
                  </a:rPr>
                  <a:t>S</a:t>
                </a:r>
                <a:r>
                  <a:rPr lang="en-US" altLang="zh-CN" sz="1600" baseline="-25000">
                    <a:latin typeface="Times New Roman" pitchFamily="18" charset="0"/>
                  </a:rPr>
                  <a:t>6</a:t>
                </a:r>
                <a:endParaRPr lang="en-US" altLang="zh-CN" sz="1600"/>
              </a:p>
            </p:txBody>
          </p:sp>
          <p:sp>
            <p:nvSpPr>
              <p:cNvPr id="190" name="Line 58"/>
              <p:cNvSpPr>
                <a:spLocks noChangeShapeType="1"/>
              </p:cNvSpPr>
              <p:nvPr/>
            </p:nvSpPr>
            <p:spPr bwMode="auto">
              <a:xfrm>
                <a:off x="110" y="0"/>
                <a:ext cx="2" cy="310"/>
              </a:xfrm>
              <a:prstGeom prst="line">
                <a:avLst/>
              </a:prstGeom>
              <a:noFill/>
              <a:ln w="9525">
                <a:solidFill>
                  <a:srgbClr val="000000"/>
                </a:solidFill>
                <a:round/>
                <a:headEnd/>
                <a:tailEnd/>
              </a:ln>
            </p:spPr>
            <p:txBody>
              <a:bodyPr/>
              <a:lstStyle/>
              <a:p>
                <a:endParaRPr lang="zh-CN" altLang="en-US"/>
              </a:p>
            </p:txBody>
          </p:sp>
          <p:sp>
            <p:nvSpPr>
              <p:cNvPr id="191" name="Line 59"/>
              <p:cNvSpPr>
                <a:spLocks noChangeShapeType="1"/>
              </p:cNvSpPr>
              <p:nvPr/>
            </p:nvSpPr>
            <p:spPr bwMode="auto">
              <a:xfrm>
                <a:off x="171" y="0"/>
                <a:ext cx="1" cy="311"/>
              </a:xfrm>
              <a:prstGeom prst="line">
                <a:avLst/>
              </a:prstGeom>
              <a:noFill/>
              <a:ln w="9525">
                <a:solidFill>
                  <a:srgbClr val="000000"/>
                </a:solidFill>
                <a:round/>
                <a:headEnd/>
                <a:tailEnd/>
              </a:ln>
            </p:spPr>
            <p:txBody>
              <a:bodyPr/>
              <a:lstStyle/>
              <a:p>
                <a:endParaRPr lang="zh-CN" altLang="en-US"/>
              </a:p>
            </p:txBody>
          </p:sp>
          <p:sp>
            <p:nvSpPr>
              <p:cNvPr id="192" name="Line 60"/>
              <p:cNvSpPr>
                <a:spLocks noChangeShapeType="1"/>
              </p:cNvSpPr>
              <p:nvPr/>
            </p:nvSpPr>
            <p:spPr bwMode="auto">
              <a:xfrm>
                <a:off x="393" y="624"/>
                <a:ext cx="2" cy="312"/>
              </a:xfrm>
              <a:prstGeom prst="line">
                <a:avLst/>
              </a:prstGeom>
              <a:noFill/>
              <a:ln w="9525">
                <a:solidFill>
                  <a:srgbClr val="000000"/>
                </a:solidFill>
                <a:round/>
                <a:headEnd/>
                <a:tailEnd/>
              </a:ln>
            </p:spPr>
            <p:txBody>
              <a:bodyPr/>
              <a:lstStyle/>
              <a:p>
                <a:endParaRPr lang="zh-CN" altLang="en-US"/>
              </a:p>
            </p:txBody>
          </p:sp>
          <p:sp>
            <p:nvSpPr>
              <p:cNvPr id="193" name="Line 61"/>
              <p:cNvSpPr>
                <a:spLocks noChangeShapeType="1"/>
              </p:cNvSpPr>
              <p:nvPr/>
            </p:nvSpPr>
            <p:spPr bwMode="auto">
              <a:xfrm>
                <a:off x="330" y="624"/>
                <a:ext cx="1" cy="312"/>
              </a:xfrm>
              <a:prstGeom prst="line">
                <a:avLst/>
              </a:prstGeom>
              <a:noFill/>
              <a:ln w="9525">
                <a:solidFill>
                  <a:srgbClr val="000000"/>
                </a:solidFill>
                <a:round/>
                <a:headEnd/>
                <a:tailEnd/>
              </a:ln>
            </p:spPr>
            <p:txBody>
              <a:bodyPr/>
              <a:lstStyle/>
              <a:p>
                <a:endParaRPr lang="zh-CN" altLang="en-US"/>
              </a:p>
            </p:txBody>
          </p:sp>
          <p:sp>
            <p:nvSpPr>
              <p:cNvPr id="194" name="Line 62"/>
              <p:cNvSpPr>
                <a:spLocks noChangeShapeType="1"/>
              </p:cNvSpPr>
              <p:nvPr/>
            </p:nvSpPr>
            <p:spPr bwMode="auto">
              <a:xfrm>
                <a:off x="249" y="624"/>
                <a:ext cx="4" cy="312"/>
              </a:xfrm>
              <a:prstGeom prst="line">
                <a:avLst/>
              </a:prstGeom>
              <a:noFill/>
              <a:ln w="9525">
                <a:solidFill>
                  <a:srgbClr val="000000"/>
                </a:solidFill>
                <a:round/>
                <a:headEnd/>
                <a:tailEnd/>
              </a:ln>
            </p:spPr>
            <p:txBody>
              <a:bodyPr/>
              <a:lstStyle/>
              <a:p>
                <a:endParaRPr lang="zh-CN" altLang="en-US"/>
              </a:p>
            </p:txBody>
          </p:sp>
          <p:sp>
            <p:nvSpPr>
              <p:cNvPr id="195" name="Line 63"/>
              <p:cNvSpPr>
                <a:spLocks noChangeShapeType="1"/>
              </p:cNvSpPr>
              <p:nvPr/>
            </p:nvSpPr>
            <p:spPr bwMode="auto">
              <a:xfrm>
                <a:off x="181" y="624"/>
                <a:ext cx="1" cy="312"/>
              </a:xfrm>
              <a:prstGeom prst="line">
                <a:avLst/>
              </a:prstGeom>
              <a:noFill/>
              <a:ln w="9525">
                <a:solidFill>
                  <a:srgbClr val="000000"/>
                </a:solidFill>
                <a:round/>
                <a:headEnd/>
                <a:tailEnd/>
              </a:ln>
            </p:spPr>
            <p:txBody>
              <a:bodyPr/>
              <a:lstStyle/>
              <a:p>
                <a:endParaRPr lang="zh-CN" altLang="en-US"/>
              </a:p>
            </p:txBody>
          </p:sp>
          <p:sp>
            <p:nvSpPr>
              <p:cNvPr id="196" name="Line 64"/>
              <p:cNvSpPr>
                <a:spLocks noChangeShapeType="1"/>
              </p:cNvSpPr>
              <p:nvPr/>
            </p:nvSpPr>
            <p:spPr bwMode="auto">
              <a:xfrm>
                <a:off x="436" y="0"/>
                <a:ext cx="2" cy="312"/>
              </a:xfrm>
              <a:prstGeom prst="line">
                <a:avLst/>
              </a:prstGeom>
              <a:noFill/>
              <a:ln w="9525">
                <a:solidFill>
                  <a:srgbClr val="000000"/>
                </a:solidFill>
                <a:round/>
                <a:headEnd/>
                <a:tailEnd/>
              </a:ln>
            </p:spPr>
            <p:txBody>
              <a:bodyPr/>
              <a:lstStyle/>
              <a:p>
                <a:endParaRPr lang="zh-CN" altLang="en-US"/>
              </a:p>
            </p:txBody>
          </p:sp>
          <p:sp>
            <p:nvSpPr>
              <p:cNvPr id="197" name="Line 65"/>
              <p:cNvSpPr>
                <a:spLocks noChangeShapeType="1"/>
              </p:cNvSpPr>
              <p:nvPr/>
            </p:nvSpPr>
            <p:spPr bwMode="auto">
              <a:xfrm>
                <a:off x="373" y="0"/>
                <a:ext cx="1" cy="312"/>
              </a:xfrm>
              <a:prstGeom prst="line">
                <a:avLst/>
              </a:prstGeom>
              <a:noFill/>
              <a:ln w="9525">
                <a:solidFill>
                  <a:srgbClr val="000000"/>
                </a:solidFill>
                <a:round/>
                <a:headEnd/>
                <a:tailEnd/>
              </a:ln>
            </p:spPr>
            <p:txBody>
              <a:bodyPr/>
              <a:lstStyle/>
              <a:p>
                <a:endParaRPr lang="zh-CN" altLang="en-US"/>
              </a:p>
            </p:txBody>
          </p:sp>
          <p:sp>
            <p:nvSpPr>
              <p:cNvPr id="198" name="Line 66"/>
              <p:cNvSpPr>
                <a:spLocks noChangeShapeType="1"/>
              </p:cNvSpPr>
              <p:nvPr/>
            </p:nvSpPr>
            <p:spPr bwMode="auto">
              <a:xfrm>
                <a:off x="305" y="0"/>
                <a:ext cx="4" cy="312"/>
              </a:xfrm>
              <a:prstGeom prst="line">
                <a:avLst/>
              </a:prstGeom>
              <a:noFill/>
              <a:ln w="9525">
                <a:solidFill>
                  <a:srgbClr val="000000"/>
                </a:solidFill>
                <a:round/>
                <a:headEnd/>
                <a:tailEnd/>
              </a:ln>
            </p:spPr>
            <p:txBody>
              <a:bodyPr/>
              <a:lstStyle/>
              <a:p>
                <a:endParaRPr lang="zh-CN" altLang="en-US"/>
              </a:p>
            </p:txBody>
          </p:sp>
          <p:sp>
            <p:nvSpPr>
              <p:cNvPr id="199" name="Line 67"/>
              <p:cNvSpPr>
                <a:spLocks noChangeShapeType="1"/>
              </p:cNvSpPr>
              <p:nvPr/>
            </p:nvSpPr>
            <p:spPr bwMode="auto">
              <a:xfrm>
                <a:off x="237" y="0"/>
                <a:ext cx="1" cy="312"/>
              </a:xfrm>
              <a:prstGeom prst="line">
                <a:avLst/>
              </a:prstGeom>
              <a:noFill/>
              <a:ln w="9525">
                <a:solidFill>
                  <a:srgbClr val="000000"/>
                </a:solidFill>
                <a:round/>
                <a:headEnd/>
                <a:tailEnd/>
              </a:ln>
            </p:spPr>
            <p:txBody>
              <a:bodyPr/>
              <a:lstStyle/>
              <a:p>
                <a:endParaRPr lang="zh-CN" altLang="en-US"/>
              </a:p>
            </p:txBody>
          </p:sp>
        </p:grpSp>
        <p:grpSp>
          <p:nvGrpSpPr>
            <p:cNvPr id="139" name="Group 68"/>
            <p:cNvGrpSpPr>
              <a:grpSpLocks/>
            </p:cNvGrpSpPr>
            <p:nvPr/>
          </p:nvGrpSpPr>
          <p:grpSpPr bwMode="auto">
            <a:xfrm>
              <a:off x="3600" y="2028"/>
              <a:ext cx="540" cy="936"/>
              <a:chOff x="0" y="0"/>
              <a:chExt cx="540" cy="936"/>
            </a:xfrm>
          </p:grpSpPr>
          <p:sp>
            <p:nvSpPr>
              <p:cNvPr id="178" name="Text Box 69"/>
              <p:cNvSpPr txBox="1">
                <a:spLocks noChangeArrowheads="1"/>
              </p:cNvSpPr>
              <p:nvPr/>
            </p:nvSpPr>
            <p:spPr bwMode="auto">
              <a:xfrm>
                <a:off x="0" y="312"/>
                <a:ext cx="540" cy="312"/>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18000" tIns="0" rIns="18000" bIns="0"/>
              <a:lstStyle/>
              <a:p>
                <a:pPr algn="ctr"/>
                <a:r>
                  <a:rPr lang="en-US" altLang="zh-CN" sz="1600">
                    <a:latin typeface="Times New Roman" pitchFamily="18" charset="0"/>
                  </a:rPr>
                  <a:t>S</a:t>
                </a:r>
                <a:r>
                  <a:rPr lang="en-US" altLang="zh-CN" sz="1600" baseline="-25000">
                    <a:latin typeface="Times New Roman" pitchFamily="18" charset="0"/>
                  </a:rPr>
                  <a:t>5</a:t>
                </a:r>
                <a:endParaRPr lang="en-US" altLang="zh-CN" sz="1600"/>
              </a:p>
            </p:txBody>
          </p:sp>
          <p:sp>
            <p:nvSpPr>
              <p:cNvPr id="179" name="Line 70"/>
              <p:cNvSpPr>
                <a:spLocks noChangeShapeType="1"/>
              </p:cNvSpPr>
              <p:nvPr/>
            </p:nvSpPr>
            <p:spPr bwMode="auto">
              <a:xfrm>
                <a:off x="110" y="0"/>
                <a:ext cx="2" cy="310"/>
              </a:xfrm>
              <a:prstGeom prst="line">
                <a:avLst/>
              </a:prstGeom>
              <a:noFill/>
              <a:ln w="9525">
                <a:solidFill>
                  <a:srgbClr val="000000"/>
                </a:solidFill>
                <a:round/>
                <a:headEnd/>
                <a:tailEnd/>
              </a:ln>
            </p:spPr>
            <p:txBody>
              <a:bodyPr/>
              <a:lstStyle/>
              <a:p>
                <a:endParaRPr lang="zh-CN" altLang="en-US"/>
              </a:p>
            </p:txBody>
          </p:sp>
          <p:sp>
            <p:nvSpPr>
              <p:cNvPr id="180" name="Line 71"/>
              <p:cNvSpPr>
                <a:spLocks noChangeShapeType="1"/>
              </p:cNvSpPr>
              <p:nvPr/>
            </p:nvSpPr>
            <p:spPr bwMode="auto">
              <a:xfrm>
                <a:off x="171" y="0"/>
                <a:ext cx="1" cy="311"/>
              </a:xfrm>
              <a:prstGeom prst="line">
                <a:avLst/>
              </a:prstGeom>
              <a:noFill/>
              <a:ln w="9525">
                <a:solidFill>
                  <a:srgbClr val="000000"/>
                </a:solidFill>
                <a:round/>
                <a:headEnd/>
                <a:tailEnd/>
              </a:ln>
            </p:spPr>
            <p:txBody>
              <a:bodyPr/>
              <a:lstStyle/>
              <a:p>
                <a:endParaRPr lang="zh-CN" altLang="en-US"/>
              </a:p>
            </p:txBody>
          </p:sp>
          <p:sp>
            <p:nvSpPr>
              <p:cNvPr id="181" name="Line 72"/>
              <p:cNvSpPr>
                <a:spLocks noChangeShapeType="1"/>
              </p:cNvSpPr>
              <p:nvPr/>
            </p:nvSpPr>
            <p:spPr bwMode="auto">
              <a:xfrm>
                <a:off x="393" y="624"/>
                <a:ext cx="2" cy="312"/>
              </a:xfrm>
              <a:prstGeom prst="line">
                <a:avLst/>
              </a:prstGeom>
              <a:noFill/>
              <a:ln w="9525">
                <a:solidFill>
                  <a:srgbClr val="000000"/>
                </a:solidFill>
                <a:round/>
                <a:headEnd/>
                <a:tailEnd/>
              </a:ln>
            </p:spPr>
            <p:txBody>
              <a:bodyPr/>
              <a:lstStyle/>
              <a:p>
                <a:endParaRPr lang="zh-CN" altLang="en-US"/>
              </a:p>
            </p:txBody>
          </p:sp>
          <p:sp>
            <p:nvSpPr>
              <p:cNvPr id="182" name="Line 73"/>
              <p:cNvSpPr>
                <a:spLocks noChangeShapeType="1"/>
              </p:cNvSpPr>
              <p:nvPr/>
            </p:nvSpPr>
            <p:spPr bwMode="auto">
              <a:xfrm>
                <a:off x="330" y="624"/>
                <a:ext cx="1" cy="312"/>
              </a:xfrm>
              <a:prstGeom prst="line">
                <a:avLst/>
              </a:prstGeom>
              <a:noFill/>
              <a:ln w="9525">
                <a:solidFill>
                  <a:srgbClr val="000000"/>
                </a:solidFill>
                <a:round/>
                <a:headEnd/>
                <a:tailEnd/>
              </a:ln>
            </p:spPr>
            <p:txBody>
              <a:bodyPr/>
              <a:lstStyle/>
              <a:p>
                <a:endParaRPr lang="zh-CN" altLang="en-US"/>
              </a:p>
            </p:txBody>
          </p:sp>
          <p:sp>
            <p:nvSpPr>
              <p:cNvPr id="183" name="Line 74"/>
              <p:cNvSpPr>
                <a:spLocks noChangeShapeType="1"/>
              </p:cNvSpPr>
              <p:nvPr/>
            </p:nvSpPr>
            <p:spPr bwMode="auto">
              <a:xfrm>
                <a:off x="249" y="624"/>
                <a:ext cx="4" cy="312"/>
              </a:xfrm>
              <a:prstGeom prst="line">
                <a:avLst/>
              </a:prstGeom>
              <a:noFill/>
              <a:ln w="9525">
                <a:solidFill>
                  <a:srgbClr val="000000"/>
                </a:solidFill>
                <a:round/>
                <a:headEnd/>
                <a:tailEnd/>
              </a:ln>
            </p:spPr>
            <p:txBody>
              <a:bodyPr/>
              <a:lstStyle/>
              <a:p>
                <a:endParaRPr lang="zh-CN" altLang="en-US"/>
              </a:p>
            </p:txBody>
          </p:sp>
          <p:sp>
            <p:nvSpPr>
              <p:cNvPr id="184" name="Line 75"/>
              <p:cNvSpPr>
                <a:spLocks noChangeShapeType="1"/>
              </p:cNvSpPr>
              <p:nvPr/>
            </p:nvSpPr>
            <p:spPr bwMode="auto">
              <a:xfrm>
                <a:off x="181" y="624"/>
                <a:ext cx="1" cy="312"/>
              </a:xfrm>
              <a:prstGeom prst="line">
                <a:avLst/>
              </a:prstGeom>
              <a:noFill/>
              <a:ln w="9525">
                <a:solidFill>
                  <a:srgbClr val="000000"/>
                </a:solidFill>
                <a:round/>
                <a:headEnd/>
                <a:tailEnd/>
              </a:ln>
            </p:spPr>
            <p:txBody>
              <a:bodyPr/>
              <a:lstStyle/>
              <a:p>
                <a:endParaRPr lang="zh-CN" altLang="en-US"/>
              </a:p>
            </p:txBody>
          </p:sp>
          <p:sp>
            <p:nvSpPr>
              <p:cNvPr id="185" name="Line 76"/>
              <p:cNvSpPr>
                <a:spLocks noChangeShapeType="1"/>
              </p:cNvSpPr>
              <p:nvPr/>
            </p:nvSpPr>
            <p:spPr bwMode="auto">
              <a:xfrm>
                <a:off x="436" y="0"/>
                <a:ext cx="2" cy="312"/>
              </a:xfrm>
              <a:prstGeom prst="line">
                <a:avLst/>
              </a:prstGeom>
              <a:noFill/>
              <a:ln w="9525">
                <a:solidFill>
                  <a:srgbClr val="000000"/>
                </a:solidFill>
                <a:round/>
                <a:headEnd/>
                <a:tailEnd/>
              </a:ln>
            </p:spPr>
            <p:txBody>
              <a:bodyPr/>
              <a:lstStyle/>
              <a:p>
                <a:endParaRPr lang="zh-CN" altLang="en-US"/>
              </a:p>
            </p:txBody>
          </p:sp>
          <p:sp>
            <p:nvSpPr>
              <p:cNvPr id="186" name="Line 77"/>
              <p:cNvSpPr>
                <a:spLocks noChangeShapeType="1"/>
              </p:cNvSpPr>
              <p:nvPr/>
            </p:nvSpPr>
            <p:spPr bwMode="auto">
              <a:xfrm>
                <a:off x="373" y="0"/>
                <a:ext cx="1" cy="312"/>
              </a:xfrm>
              <a:prstGeom prst="line">
                <a:avLst/>
              </a:prstGeom>
              <a:noFill/>
              <a:ln w="9525">
                <a:solidFill>
                  <a:srgbClr val="000000"/>
                </a:solidFill>
                <a:round/>
                <a:headEnd/>
                <a:tailEnd/>
              </a:ln>
            </p:spPr>
            <p:txBody>
              <a:bodyPr/>
              <a:lstStyle/>
              <a:p>
                <a:endParaRPr lang="zh-CN" altLang="en-US"/>
              </a:p>
            </p:txBody>
          </p:sp>
          <p:sp>
            <p:nvSpPr>
              <p:cNvPr id="187" name="Line 78"/>
              <p:cNvSpPr>
                <a:spLocks noChangeShapeType="1"/>
              </p:cNvSpPr>
              <p:nvPr/>
            </p:nvSpPr>
            <p:spPr bwMode="auto">
              <a:xfrm>
                <a:off x="305" y="0"/>
                <a:ext cx="4" cy="312"/>
              </a:xfrm>
              <a:prstGeom prst="line">
                <a:avLst/>
              </a:prstGeom>
              <a:noFill/>
              <a:ln w="9525">
                <a:solidFill>
                  <a:srgbClr val="000000"/>
                </a:solidFill>
                <a:round/>
                <a:headEnd/>
                <a:tailEnd/>
              </a:ln>
            </p:spPr>
            <p:txBody>
              <a:bodyPr/>
              <a:lstStyle/>
              <a:p>
                <a:endParaRPr lang="zh-CN" altLang="en-US"/>
              </a:p>
            </p:txBody>
          </p:sp>
          <p:sp>
            <p:nvSpPr>
              <p:cNvPr id="188" name="Line 79"/>
              <p:cNvSpPr>
                <a:spLocks noChangeShapeType="1"/>
              </p:cNvSpPr>
              <p:nvPr/>
            </p:nvSpPr>
            <p:spPr bwMode="auto">
              <a:xfrm>
                <a:off x="237" y="0"/>
                <a:ext cx="1" cy="312"/>
              </a:xfrm>
              <a:prstGeom prst="line">
                <a:avLst/>
              </a:prstGeom>
              <a:noFill/>
              <a:ln w="9525">
                <a:solidFill>
                  <a:srgbClr val="000000"/>
                </a:solidFill>
                <a:round/>
                <a:headEnd/>
                <a:tailEnd/>
              </a:ln>
            </p:spPr>
            <p:txBody>
              <a:bodyPr/>
              <a:lstStyle/>
              <a:p>
                <a:endParaRPr lang="zh-CN" altLang="en-US"/>
              </a:p>
            </p:txBody>
          </p:sp>
        </p:grpSp>
        <p:grpSp>
          <p:nvGrpSpPr>
            <p:cNvPr id="140" name="Group 80"/>
            <p:cNvGrpSpPr>
              <a:grpSpLocks/>
            </p:cNvGrpSpPr>
            <p:nvPr/>
          </p:nvGrpSpPr>
          <p:grpSpPr bwMode="auto">
            <a:xfrm>
              <a:off x="2160" y="2028"/>
              <a:ext cx="540" cy="936"/>
              <a:chOff x="0" y="0"/>
              <a:chExt cx="540" cy="936"/>
            </a:xfrm>
          </p:grpSpPr>
          <p:sp>
            <p:nvSpPr>
              <p:cNvPr id="167" name="Text Box 81"/>
              <p:cNvSpPr txBox="1">
                <a:spLocks noChangeArrowheads="1"/>
              </p:cNvSpPr>
              <p:nvPr/>
            </p:nvSpPr>
            <p:spPr bwMode="auto">
              <a:xfrm>
                <a:off x="0" y="312"/>
                <a:ext cx="540" cy="312"/>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18000" tIns="0" rIns="18000" bIns="0"/>
              <a:lstStyle/>
              <a:p>
                <a:pPr algn="ctr"/>
                <a:r>
                  <a:rPr lang="en-US" altLang="zh-CN" sz="1600">
                    <a:latin typeface="Times New Roman" pitchFamily="18" charset="0"/>
                  </a:rPr>
                  <a:t>S</a:t>
                </a:r>
                <a:r>
                  <a:rPr lang="en-US" altLang="zh-CN" sz="1600" baseline="-25000">
                    <a:latin typeface="Times New Roman" pitchFamily="18" charset="0"/>
                  </a:rPr>
                  <a:t>3</a:t>
                </a:r>
                <a:endParaRPr lang="en-US" altLang="zh-CN" sz="1600"/>
              </a:p>
            </p:txBody>
          </p:sp>
          <p:sp>
            <p:nvSpPr>
              <p:cNvPr id="168" name="Line 82"/>
              <p:cNvSpPr>
                <a:spLocks noChangeShapeType="1"/>
              </p:cNvSpPr>
              <p:nvPr/>
            </p:nvSpPr>
            <p:spPr bwMode="auto">
              <a:xfrm>
                <a:off x="110" y="0"/>
                <a:ext cx="2" cy="310"/>
              </a:xfrm>
              <a:prstGeom prst="line">
                <a:avLst/>
              </a:prstGeom>
              <a:noFill/>
              <a:ln w="9525">
                <a:solidFill>
                  <a:srgbClr val="000000"/>
                </a:solidFill>
                <a:round/>
                <a:headEnd/>
                <a:tailEnd/>
              </a:ln>
            </p:spPr>
            <p:txBody>
              <a:bodyPr/>
              <a:lstStyle/>
              <a:p>
                <a:endParaRPr lang="zh-CN" altLang="en-US"/>
              </a:p>
            </p:txBody>
          </p:sp>
          <p:sp>
            <p:nvSpPr>
              <p:cNvPr id="169" name="Line 83"/>
              <p:cNvSpPr>
                <a:spLocks noChangeShapeType="1"/>
              </p:cNvSpPr>
              <p:nvPr/>
            </p:nvSpPr>
            <p:spPr bwMode="auto">
              <a:xfrm>
                <a:off x="171" y="0"/>
                <a:ext cx="1" cy="311"/>
              </a:xfrm>
              <a:prstGeom prst="line">
                <a:avLst/>
              </a:prstGeom>
              <a:noFill/>
              <a:ln w="9525">
                <a:solidFill>
                  <a:srgbClr val="000000"/>
                </a:solidFill>
                <a:round/>
                <a:headEnd/>
                <a:tailEnd/>
              </a:ln>
            </p:spPr>
            <p:txBody>
              <a:bodyPr/>
              <a:lstStyle/>
              <a:p>
                <a:endParaRPr lang="zh-CN" altLang="en-US"/>
              </a:p>
            </p:txBody>
          </p:sp>
          <p:sp>
            <p:nvSpPr>
              <p:cNvPr id="170" name="Line 84"/>
              <p:cNvSpPr>
                <a:spLocks noChangeShapeType="1"/>
              </p:cNvSpPr>
              <p:nvPr/>
            </p:nvSpPr>
            <p:spPr bwMode="auto">
              <a:xfrm>
                <a:off x="393" y="624"/>
                <a:ext cx="2" cy="312"/>
              </a:xfrm>
              <a:prstGeom prst="line">
                <a:avLst/>
              </a:prstGeom>
              <a:noFill/>
              <a:ln w="9525">
                <a:solidFill>
                  <a:srgbClr val="000000"/>
                </a:solidFill>
                <a:round/>
                <a:headEnd/>
                <a:tailEnd/>
              </a:ln>
            </p:spPr>
            <p:txBody>
              <a:bodyPr/>
              <a:lstStyle/>
              <a:p>
                <a:endParaRPr lang="zh-CN" altLang="en-US"/>
              </a:p>
            </p:txBody>
          </p:sp>
          <p:sp>
            <p:nvSpPr>
              <p:cNvPr id="171" name="Line 85"/>
              <p:cNvSpPr>
                <a:spLocks noChangeShapeType="1"/>
              </p:cNvSpPr>
              <p:nvPr/>
            </p:nvSpPr>
            <p:spPr bwMode="auto">
              <a:xfrm>
                <a:off x="330" y="624"/>
                <a:ext cx="1" cy="312"/>
              </a:xfrm>
              <a:prstGeom prst="line">
                <a:avLst/>
              </a:prstGeom>
              <a:noFill/>
              <a:ln w="9525">
                <a:solidFill>
                  <a:srgbClr val="000000"/>
                </a:solidFill>
                <a:round/>
                <a:headEnd/>
                <a:tailEnd/>
              </a:ln>
            </p:spPr>
            <p:txBody>
              <a:bodyPr/>
              <a:lstStyle/>
              <a:p>
                <a:endParaRPr lang="zh-CN" altLang="en-US"/>
              </a:p>
            </p:txBody>
          </p:sp>
          <p:sp>
            <p:nvSpPr>
              <p:cNvPr id="172" name="Line 86"/>
              <p:cNvSpPr>
                <a:spLocks noChangeShapeType="1"/>
              </p:cNvSpPr>
              <p:nvPr/>
            </p:nvSpPr>
            <p:spPr bwMode="auto">
              <a:xfrm>
                <a:off x="249" y="624"/>
                <a:ext cx="4" cy="312"/>
              </a:xfrm>
              <a:prstGeom prst="line">
                <a:avLst/>
              </a:prstGeom>
              <a:noFill/>
              <a:ln w="9525">
                <a:solidFill>
                  <a:srgbClr val="000000"/>
                </a:solidFill>
                <a:round/>
                <a:headEnd/>
                <a:tailEnd/>
              </a:ln>
            </p:spPr>
            <p:txBody>
              <a:bodyPr/>
              <a:lstStyle/>
              <a:p>
                <a:endParaRPr lang="zh-CN" altLang="en-US"/>
              </a:p>
            </p:txBody>
          </p:sp>
          <p:sp>
            <p:nvSpPr>
              <p:cNvPr id="173" name="Line 87"/>
              <p:cNvSpPr>
                <a:spLocks noChangeShapeType="1"/>
              </p:cNvSpPr>
              <p:nvPr/>
            </p:nvSpPr>
            <p:spPr bwMode="auto">
              <a:xfrm>
                <a:off x="181" y="624"/>
                <a:ext cx="1" cy="312"/>
              </a:xfrm>
              <a:prstGeom prst="line">
                <a:avLst/>
              </a:prstGeom>
              <a:noFill/>
              <a:ln w="9525">
                <a:solidFill>
                  <a:srgbClr val="000000"/>
                </a:solidFill>
                <a:round/>
                <a:headEnd/>
                <a:tailEnd/>
              </a:ln>
            </p:spPr>
            <p:txBody>
              <a:bodyPr/>
              <a:lstStyle/>
              <a:p>
                <a:endParaRPr lang="zh-CN" altLang="en-US"/>
              </a:p>
            </p:txBody>
          </p:sp>
          <p:sp>
            <p:nvSpPr>
              <p:cNvPr id="174" name="Line 88"/>
              <p:cNvSpPr>
                <a:spLocks noChangeShapeType="1"/>
              </p:cNvSpPr>
              <p:nvPr/>
            </p:nvSpPr>
            <p:spPr bwMode="auto">
              <a:xfrm>
                <a:off x="436" y="0"/>
                <a:ext cx="2" cy="312"/>
              </a:xfrm>
              <a:prstGeom prst="line">
                <a:avLst/>
              </a:prstGeom>
              <a:noFill/>
              <a:ln w="9525">
                <a:solidFill>
                  <a:srgbClr val="000000"/>
                </a:solidFill>
                <a:round/>
                <a:headEnd/>
                <a:tailEnd/>
              </a:ln>
            </p:spPr>
            <p:txBody>
              <a:bodyPr/>
              <a:lstStyle/>
              <a:p>
                <a:endParaRPr lang="zh-CN" altLang="en-US"/>
              </a:p>
            </p:txBody>
          </p:sp>
          <p:sp>
            <p:nvSpPr>
              <p:cNvPr id="175" name="Line 89"/>
              <p:cNvSpPr>
                <a:spLocks noChangeShapeType="1"/>
              </p:cNvSpPr>
              <p:nvPr/>
            </p:nvSpPr>
            <p:spPr bwMode="auto">
              <a:xfrm>
                <a:off x="373" y="0"/>
                <a:ext cx="1" cy="312"/>
              </a:xfrm>
              <a:prstGeom prst="line">
                <a:avLst/>
              </a:prstGeom>
              <a:noFill/>
              <a:ln w="9525">
                <a:solidFill>
                  <a:srgbClr val="000000"/>
                </a:solidFill>
                <a:round/>
                <a:headEnd/>
                <a:tailEnd/>
              </a:ln>
            </p:spPr>
            <p:txBody>
              <a:bodyPr/>
              <a:lstStyle/>
              <a:p>
                <a:endParaRPr lang="zh-CN" altLang="en-US"/>
              </a:p>
            </p:txBody>
          </p:sp>
          <p:sp>
            <p:nvSpPr>
              <p:cNvPr id="176" name="Line 90"/>
              <p:cNvSpPr>
                <a:spLocks noChangeShapeType="1"/>
              </p:cNvSpPr>
              <p:nvPr/>
            </p:nvSpPr>
            <p:spPr bwMode="auto">
              <a:xfrm>
                <a:off x="305" y="0"/>
                <a:ext cx="4" cy="312"/>
              </a:xfrm>
              <a:prstGeom prst="line">
                <a:avLst/>
              </a:prstGeom>
              <a:noFill/>
              <a:ln w="9525">
                <a:solidFill>
                  <a:srgbClr val="000000"/>
                </a:solidFill>
                <a:round/>
                <a:headEnd/>
                <a:tailEnd/>
              </a:ln>
            </p:spPr>
            <p:txBody>
              <a:bodyPr/>
              <a:lstStyle/>
              <a:p>
                <a:endParaRPr lang="zh-CN" altLang="en-US"/>
              </a:p>
            </p:txBody>
          </p:sp>
          <p:sp>
            <p:nvSpPr>
              <p:cNvPr id="177" name="Line 91"/>
              <p:cNvSpPr>
                <a:spLocks noChangeShapeType="1"/>
              </p:cNvSpPr>
              <p:nvPr/>
            </p:nvSpPr>
            <p:spPr bwMode="auto">
              <a:xfrm>
                <a:off x="237" y="0"/>
                <a:ext cx="1" cy="312"/>
              </a:xfrm>
              <a:prstGeom prst="line">
                <a:avLst/>
              </a:prstGeom>
              <a:noFill/>
              <a:ln w="9525">
                <a:solidFill>
                  <a:srgbClr val="000000"/>
                </a:solidFill>
                <a:round/>
                <a:headEnd/>
                <a:tailEnd/>
              </a:ln>
            </p:spPr>
            <p:txBody>
              <a:bodyPr/>
              <a:lstStyle/>
              <a:p>
                <a:endParaRPr lang="zh-CN" altLang="en-US"/>
              </a:p>
            </p:txBody>
          </p:sp>
        </p:grpSp>
        <p:grpSp>
          <p:nvGrpSpPr>
            <p:cNvPr id="141" name="Group 92"/>
            <p:cNvGrpSpPr>
              <a:grpSpLocks/>
            </p:cNvGrpSpPr>
            <p:nvPr/>
          </p:nvGrpSpPr>
          <p:grpSpPr bwMode="auto">
            <a:xfrm>
              <a:off x="720" y="2028"/>
              <a:ext cx="540" cy="936"/>
              <a:chOff x="0" y="0"/>
              <a:chExt cx="540" cy="936"/>
            </a:xfrm>
          </p:grpSpPr>
          <p:sp>
            <p:nvSpPr>
              <p:cNvPr id="156" name="Text Box 93"/>
              <p:cNvSpPr txBox="1">
                <a:spLocks noChangeArrowheads="1"/>
              </p:cNvSpPr>
              <p:nvPr/>
            </p:nvSpPr>
            <p:spPr bwMode="auto">
              <a:xfrm>
                <a:off x="0" y="312"/>
                <a:ext cx="540" cy="312"/>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18000" tIns="0" rIns="18000" bIns="0"/>
              <a:lstStyle/>
              <a:p>
                <a:pPr algn="ctr"/>
                <a:r>
                  <a:rPr lang="en-US" altLang="zh-CN" sz="1600">
                    <a:latin typeface="Times New Roman" pitchFamily="18" charset="0"/>
                  </a:rPr>
                  <a:t>S</a:t>
                </a:r>
                <a:r>
                  <a:rPr lang="en-US" altLang="zh-CN" sz="1600" baseline="-25000">
                    <a:latin typeface="Times New Roman" pitchFamily="18" charset="0"/>
                  </a:rPr>
                  <a:t>1</a:t>
                </a:r>
                <a:endParaRPr lang="en-US" altLang="zh-CN" sz="1600"/>
              </a:p>
            </p:txBody>
          </p:sp>
          <p:sp>
            <p:nvSpPr>
              <p:cNvPr id="157" name="Line 94"/>
              <p:cNvSpPr>
                <a:spLocks noChangeShapeType="1"/>
              </p:cNvSpPr>
              <p:nvPr/>
            </p:nvSpPr>
            <p:spPr bwMode="auto">
              <a:xfrm>
                <a:off x="110" y="0"/>
                <a:ext cx="2" cy="310"/>
              </a:xfrm>
              <a:prstGeom prst="line">
                <a:avLst/>
              </a:prstGeom>
              <a:noFill/>
              <a:ln w="9525">
                <a:solidFill>
                  <a:srgbClr val="000000"/>
                </a:solidFill>
                <a:round/>
                <a:headEnd/>
                <a:tailEnd/>
              </a:ln>
            </p:spPr>
            <p:txBody>
              <a:bodyPr/>
              <a:lstStyle/>
              <a:p>
                <a:endParaRPr lang="zh-CN" altLang="en-US"/>
              </a:p>
            </p:txBody>
          </p:sp>
          <p:sp>
            <p:nvSpPr>
              <p:cNvPr id="158" name="Line 95"/>
              <p:cNvSpPr>
                <a:spLocks noChangeShapeType="1"/>
              </p:cNvSpPr>
              <p:nvPr/>
            </p:nvSpPr>
            <p:spPr bwMode="auto">
              <a:xfrm>
                <a:off x="171" y="0"/>
                <a:ext cx="1" cy="311"/>
              </a:xfrm>
              <a:prstGeom prst="line">
                <a:avLst/>
              </a:prstGeom>
              <a:noFill/>
              <a:ln w="9525">
                <a:solidFill>
                  <a:srgbClr val="000000"/>
                </a:solidFill>
                <a:round/>
                <a:headEnd/>
                <a:tailEnd/>
              </a:ln>
            </p:spPr>
            <p:txBody>
              <a:bodyPr/>
              <a:lstStyle/>
              <a:p>
                <a:endParaRPr lang="zh-CN" altLang="en-US"/>
              </a:p>
            </p:txBody>
          </p:sp>
          <p:sp>
            <p:nvSpPr>
              <p:cNvPr id="159" name="Line 96"/>
              <p:cNvSpPr>
                <a:spLocks noChangeShapeType="1"/>
              </p:cNvSpPr>
              <p:nvPr/>
            </p:nvSpPr>
            <p:spPr bwMode="auto">
              <a:xfrm>
                <a:off x="393" y="624"/>
                <a:ext cx="2" cy="312"/>
              </a:xfrm>
              <a:prstGeom prst="line">
                <a:avLst/>
              </a:prstGeom>
              <a:noFill/>
              <a:ln w="9525">
                <a:solidFill>
                  <a:srgbClr val="000000"/>
                </a:solidFill>
                <a:round/>
                <a:headEnd/>
                <a:tailEnd/>
              </a:ln>
            </p:spPr>
            <p:txBody>
              <a:bodyPr/>
              <a:lstStyle/>
              <a:p>
                <a:endParaRPr lang="zh-CN" altLang="en-US"/>
              </a:p>
            </p:txBody>
          </p:sp>
          <p:sp>
            <p:nvSpPr>
              <p:cNvPr id="160" name="Line 97"/>
              <p:cNvSpPr>
                <a:spLocks noChangeShapeType="1"/>
              </p:cNvSpPr>
              <p:nvPr/>
            </p:nvSpPr>
            <p:spPr bwMode="auto">
              <a:xfrm>
                <a:off x="330" y="624"/>
                <a:ext cx="1" cy="312"/>
              </a:xfrm>
              <a:prstGeom prst="line">
                <a:avLst/>
              </a:prstGeom>
              <a:noFill/>
              <a:ln w="9525">
                <a:solidFill>
                  <a:srgbClr val="000000"/>
                </a:solidFill>
                <a:round/>
                <a:headEnd/>
                <a:tailEnd/>
              </a:ln>
            </p:spPr>
            <p:txBody>
              <a:bodyPr/>
              <a:lstStyle/>
              <a:p>
                <a:endParaRPr lang="zh-CN" altLang="en-US"/>
              </a:p>
            </p:txBody>
          </p:sp>
          <p:sp>
            <p:nvSpPr>
              <p:cNvPr id="161" name="Line 98"/>
              <p:cNvSpPr>
                <a:spLocks noChangeShapeType="1"/>
              </p:cNvSpPr>
              <p:nvPr/>
            </p:nvSpPr>
            <p:spPr bwMode="auto">
              <a:xfrm>
                <a:off x="249" y="624"/>
                <a:ext cx="4" cy="312"/>
              </a:xfrm>
              <a:prstGeom prst="line">
                <a:avLst/>
              </a:prstGeom>
              <a:noFill/>
              <a:ln w="9525">
                <a:solidFill>
                  <a:srgbClr val="000000"/>
                </a:solidFill>
                <a:round/>
                <a:headEnd/>
                <a:tailEnd/>
              </a:ln>
            </p:spPr>
            <p:txBody>
              <a:bodyPr/>
              <a:lstStyle/>
              <a:p>
                <a:endParaRPr lang="zh-CN" altLang="en-US"/>
              </a:p>
            </p:txBody>
          </p:sp>
          <p:sp>
            <p:nvSpPr>
              <p:cNvPr id="162" name="Line 99"/>
              <p:cNvSpPr>
                <a:spLocks noChangeShapeType="1"/>
              </p:cNvSpPr>
              <p:nvPr/>
            </p:nvSpPr>
            <p:spPr bwMode="auto">
              <a:xfrm>
                <a:off x="181" y="624"/>
                <a:ext cx="1" cy="312"/>
              </a:xfrm>
              <a:prstGeom prst="line">
                <a:avLst/>
              </a:prstGeom>
              <a:noFill/>
              <a:ln w="9525">
                <a:solidFill>
                  <a:srgbClr val="000000"/>
                </a:solidFill>
                <a:round/>
                <a:headEnd/>
                <a:tailEnd/>
              </a:ln>
            </p:spPr>
            <p:txBody>
              <a:bodyPr/>
              <a:lstStyle/>
              <a:p>
                <a:endParaRPr lang="zh-CN" altLang="en-US"/>
              </a:p>
            </p:txBody>
          </p:sp>
          <p:sp>
            <p:nvSpPr>
              <p:cNvPr id="163" name="Line 100"/>
              <p:cNvSpPr>
                <a:spLocks noChangeShapeType="1"/>
              </p:cNvSpPr>
              <p:nvPr/>
            </p:nvSpPr>
            <p:spPr bwMode="auto">
              <a:xfrm>
                <a:off x="436" y="0"/>
                <a:ext cx="2" cy="312"/>
              </a:xfrm>
              <a:prstGeom prst="line">
                <a:avLst/>
              </a:prstGeom>
              <a:noFill/>
              <a:ln w="9525">
                <a:solidFill>
                  <a:srgbClr val="000000"/>
                </a:solidFill>
                <a:round/>
                <a:headEnd/>
                <a:tailEnd/>
              </a:ln>
            </p:spPr>
            <p:txBody>
              <a:bodyPr/>
              <a:lstStyle/>
              <a:p>
                <a:endParaRPr lang="zh-CN" altLang="en-US"/>
              </a:p>
            </p:txBody>
          </p:sp>
          <p:sp>
            <p:nvSpPr>
              <p:cNvPr id="164" name="Line 101"/>
              <p:cNvSpPr>
                <a:spLocks noChangeShapeType="1"/>
              </p:cNvSpPr>
              <p:nvPr/>
            </p:nvSpPr>
            <p:spPr bwMode="auto">
              <a:xfrm>
                <a:off x="373" y="0"/>
                <a:ext cx="1" cy="312"/>
              </a:xfrm>
              <a:prstGeom prst="line">
                <a:avLst/>
              </a:prstGeom>
              <a:noFill/>
              <a:ln w="9525">
                <a:solidFill>
                  <a:srgbClr val="000000"/>
                </a:solidFill>
                <a:round/>
                <a:headEnd/>
                <a:tailEnd/>
              </a:ln>
            </p:spPr>
            <p:txBody>
              <a:bodyPr/>
              <a:lstStyle/>
              <a:p>
                <a:endParaRPr lang="zh-CN" altLang="en-US"/>
              </a:p>
            </p:txBody>
          </p:sp>
          <p:sp>
            <p:nvSpPr>
              <p:cNvPr id="165" name="Line 102"/>
              <p:cNvSpPr>
                <a:spLocks noChangeShapeType="1"/>
              </p:cNvSpPr>
              <p:nvPr/>
            </p:nvSpPr>
            <p:spPr bwMode="auto">
              <a:xfrm>
                <a:off x="305" y="0"/>
                <a:ext cx="4" cy="312"/>
              </a:xfrm>
              <a:prstGeom prst="line">
                <a:avLst/>
              </a:prstGeom>
              <a:noFill/>
              <a:ln w="9525">
                <a:solidFill>
                  <a:srgbClr val="000000"/>
                </a:solidFill>
                <a:round/>
                <a:headEnd/>
                <a:tailEnd/>
              </a:ln>
            </p:spPr>
            <p:txBody>
              <a:bodyPr/>
              <a:lstStyle/>
              <a:p>
                <a:endParaRPr lang="zh-CN" altLang="en-US"/>
              </a:p>
            </p:txBody>
          </p:sp>
          <p:sp>
            <p:nvSpPr>
              <p:cNvPr id="166" name="Line 103"/>
              <p:cNvSpPr>
                <a:spLocks noChangeShapeType="1"/>
              </p:cNvSpPr>
              <p:nvPr/>
            </p:nvSpPr>
            <p:spPr bwMode="auto">
              <a:xfrm>
                <a:off x="237" y="0"/>
                <a:ext cx="1" cy="312"/>
              </a:xfrm>
              <a:prstGeom prst="line">
                <a:avLst/>
              </a:prstGeom>
              <a:noFill/>
              <a:ln w="9525">
                <a:solidFill>
                  <a:srgbClr val="000000"/>
                </a:solidFill>
                <a:round/>
                <a:headEnd/>
                <a:tailEnd/>
              </a:ln>
            </p:spPr>
            <p:txBody>
              <a:bodyPr/>
              <a:lstStyle/>
              <a:p>
                <a:endParaRPr lang="zh-CN" altLang="en-US"/>
              </a:p>
            </p:txBody>
          </p:sp>
        </p:grpSp>
        <p:grpSp>
          <p:nvGrpSpPr>
            <p:cNvPr id="142" name="Group 104"/>
            <p:cNvGrpSpPr>
              <a:grpSpLocks/>
            </p:cNvGrpSpPr>
            <p:nvPr/>
          </p:nvGrpSpPr>
          <p:grpSpPr bwMode="auto">
            <a:xfrm>
              <a:off x="1440" y="2028"/>
              <a:ext cx="540" cy="936"/>
              <a:chOff x="0" y="0"/>
              <a:chExt cx="540" cy="936"/>
            </a:xfrm>
          </p:grpSpPr>
          <p:sp>
            <p:nvSpPr>
              <p:cNvPr id="145" name="Text Box 105"/>
              <p:cNvSpPr txBox="1">
                <a:spLocks noChangeArrowheads="1"/>
              </p:cNvSpPr>
              <p:nvPr/>
            </p:nvSpPr>
            <p:spPr bwMode="auto">
              <a:xfrm>
                <a:off x="0" y="312"/>
                <a:ext cx="540" cy="312"/>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18000" tIns="0" rIns="18000" bIns="0"/>
              <a:lstStyle/>
              <a:p>
                <a:pPr algn="ctr"/>
                <a:r>
                  <a:rPr lang="en-US" altLang="zh-CN" sz="1600">
                    <a:latin typeface="Times New Roman" pitchFamily="18" charset="0"/>
                  </a:rPr>
                  <a:t>S</a:t>
                </a:r>
                <a:r>
                  <a:rPr lang="en-US" altLang="zh-CN" sz="1600" baseline="-25000">
                    <a:latin typeface="Times New Roman" pitchFamily="18" charset="0"/>
                  </a:rPr>
                  <a:t>2</a:t>
                </a:r>
                <a:endParaRPr lang="en-US" altLang="zh-CN" sz="1600"/>
              </a:p>
            </p:txBody>
          </p:sp>
          <p:sp>
            <p:nvSpPr>
              <p:cNvPr id="146" name="Line 106"/>
              <p:cNvSpPr>
                <a:spLocks noChangeShapeType="1"/>
              </p:cNvSpPr>
              <p:nvPr/>
            </p:nvSpPr>
            <p:spPr bwMode="auto">
              <a:xfrm>
                <a:off x="110" y="0"/>
                <a:ext cx="2" cy="310"/>
              </a:xfrm>
              <a:prstGeom prst="line">
                <a:avLst/>
              </a:prstGeom>
              <a:noFill/>
              <a:ln w="9525">
                <a:solidFill>
                  <a:srgbClr val="000000"/>
                </a:solidFill>
                <a:round/>
                <a:headEnd/>
                <a:tailEnd/>
              </a:ln>
            </p:spPr>
            <p:txBody>
              <a:bodyPr/>
              <a:lstStyle/>
              <a:p>
                <a:endParaRPr lang="zh-CN" altLang="en-US"/>
              </a:p>
            </p:txBody>
          </p:sp>
          <p:sp>
            <p:nvSpPr>
              <p:cNvPr id="147" name="Line 107"/>
              <p:cNvSpPr>
                <a:spLocks noChangeShapeType="1"/>
              </p:cNvSpPr>
              <p:nvPr/>
            </p:nvSpPr>
            <p:spPr bwMode="auto">
              <a:xfrm>
                <a:off x="171" y="0"/>
                <a:ext cx="1" cy="311"/>
              </a:xfrm>
              <a:prstGeom prst="line">
                <a:avLst/>
              </a:prstGeom>
              <a:noFill/>
              <a:ln w="9525">
                <a:solidFill>
                  <a:srgbClr val="000000"/>
                </a:solidFill>
                <a:round/>
                <a:headEnd/>
                <a:tailEnd/>
              </a:ln>
            </p:spPr>
            <p:txBody>
              <a:bodyPr/>
              <a:lstStyle/>
              <a:p>
                <a:endParaRPr lang="zh-CN" altLang="en-US"/>
              </a:p>
            </p:txBody>
          </p:sp>
          <p:sp>
            <p:nvSpPr>
              <p:cNvPr id="148" name="Line 108"/>
              <p:cNvSpPr>
                <a:spLocks noChangeShapeType="1"/>
              </p:cNvSpPr>
              <p:nvPr/>
            </p:nvSpPr>
            <p:spPr bwMode="auto">
              <a:xfrm>
                <a:off x="393" y="624"/>
                <a:ext cx="2" cy="312"/>
              </a:xfrm>
              <a:prstGeom prst="line">
                <a:avLst/>
              </a:prstGeom>
              <a:noFill/>
              <a:ln w="9525">
                <a:solidFill>
                  <a:srgbClr val="000000"/>
                </a:solidFill>
                <a:round/>
                <a:headEnd/>
                <a:tailEnd/>
              </a:ln>
            </p:spPr>
            <p:txBody>
              <a:bodyPr/>
              <a:lstStyle/>
              <a:p>
                <a:endParaRPr lang="zh-CN" altLang="en-US"/>
              </a:p>
            </p:txBody>
          </p:sp>
          <p:sp>
            <p:nvSpPr>
              <p:cNvPr id="149" name="Line 109"/>
              <p:cNvSpPr>
                <a:spLocks noChangeShapeType="1"/>
              </p:cNvSpPr>
              <p:nvPr/>
            </p:nvSpPr>
            <p:spPr bwMode="auto">
              <a:xfrm>
                <a:off x="330" y="624"/>
                <a:ext cx="1" cy="312"/>
              </a:xfrm>
              <a:prstGeom prst="line">
                <a:avLst/>
              </a:prstGeom>
              <a:noFill/>
              <a:ln w="9525">
                <a:solidFill>
                  <a:srgbClr val="000000"/>
                </a:solidFill>
                <a:round/>
                <a:headEnd/>
                <a:tailEnd/>
              </a:ln>
            </p:spPr>
            <p:txBody>
              <a:bodyPr/>
              <a:lstStyle/>
              <a:p>
                <a:endParaRPr lang="zh-CN" altLang="en-US"/>
              </a:p>
            </p:txBody>
          </p:sp>
          <p:sp>
            <p:nvSpPr>
              <p:cNvPr id="150" name="Line 110"/>
              <p:cNvSpPr>
                <a:spLocks noChangeShapeType="1"/>
              </p:cNvSpPr>
              <p:nvPr/>
            </p:nvSpPr>
            <p:spPr bwMode="auto">
              <a:xfrm>
                <a:off x="249" y="624"/>
                <a:ext cx="4" cy="312"/>
              </a:xfrm>
              <a:prstGeom prst="line">
                <a:avLst/>
              </a:prstGeom>
              <a:noFill/>
              <a:ln w="9525">
                <a:solidFill>
                  <a:srgbClr val="000000"/>
                </a:solidFill>
                <a:round/>
                <a:headEnd/>
                <a:tailEnd/>
              </a:ln>
            </p:spPr>
            <p:txBody>
              <a:bodyPr/>
              <a:lstStyle/>
              <a:p>
                <a:endParaRPr lang="zh-CN" altLang="en-US"/>
              </a:p>
            </p:txBody>
          </p:sp>
          <p:sp>
            <p:nvSpPr>
              <p:cNvPr id="151" name="Line 111"/>
              <p:cNvSpPr>
                <a:spLocks noChangeShapeType="1"/>
              </p:cNvSpPr>
              <p:nvPr/>
            </p:nvSpPr>
            <p:spPr bwMode="auto">
              <a:xfrm>
                <a:off x="181" y="624"/>
                <a:ext cx="1" cy="312"/>
              </a:xfrm>
              <a:prstGeom prst="line">
                <a:avLst/>
              </a:prstGeom>
              <a:noFill/>
              <a:ln w="9525">
                <a:solidFill>
                  <a:srgbClr val="000000"/>
                </a:solidFill>
                <a:round/>
                <a:headEnd/>
                <a:tailEnd/>
              </a:ln>
            </p:spPr>
            <p:txBody>
              <a:bodyPr/>
              <a:lstStyle/>
              <a:p>
                <a:endParaRPr lang="zh-CN" altLang="en-US"/>
              </a:p>
            </p:txBody>
          </p:sp>
          <p:sp>
            <p:nvSpPr>
              <p:cNvPr id="152" name="Line 112"/>
              <p:cNvSpPr>
                <a:spLocks noChangeShapeType="1"/>
              </p:cNvSpPr>
              <p:nvPr/>
            </p:nvSpPr>
            <p:spPr bwMode="auto">
              <a:xfrm>
                <a:off x="436" y="0"/>
                <a:ext cx="2" cy="312"/>
              </a:xfrm>
              <a:prstGeom prst="line">
                <a:avLst/>
              </a:prstGeom>
              <a:noFill/>
              <a:ln w="9525">
                <a:solidFill>
                  <a:srgbClr val="000000"/>
                </a:solidFill>
                <a:round/>
                <a:headEnd/>
                <a:tailEnd/>
              </a:ln>
            </p:spPr>
            <p:txBody>
              <a:bodyPr/>
              <a:lstStyle/>
              <a:p>
                <a:endParaRPr lang="zh-CN" altLang="en-US"/>
              </a:p>
            </p:txBody>
          </p:sp>
          <p:sp>
            <p:nvSpPr>
              <p:cNvPr id="153" name="Line 113"/>
              <p:cNvSpPr>
                <a:spLocks noChangeShapeType="1"/>
              </p:cNvSpPr>
              <p:nvPr/>
            </p:nvSpPr>
            <p:spPr bwMode="auto">
              <a:xfrm>
                <a:off x="373" y="0"/>
                <a:ext cx="1" cy="312"/>
              </a:xfrm>
              <a:prstGeom prst="line">
                <a:avLst/>
              </a:prstGeom>
              <a:noFill/>
              <a:ln w="9525">
                <a:solidFill>
                  <a:srgbClr val="000000"/>
                </a:solidFill>
                <a:round/>
                <a:headEnd/>
                <a:tailEnd/>
              </a:ln>
            </p:spPr>
            <p:txBody>
              <a:bodyPr/>
              <a:lstStyle/>
              <a:p>
                <a:endParaRPr lang="zh-CN" altLang="en-US"/>
              </a:p>
            </p:txBody>
          </p:sp>
          <p:sp>
            <p:nvSpPr>
              <p:cNvPr id="154" name="Line 114"/>
              <p:cNvSpPr>
                <a:spLocks noChangeShapeType="1"/>
              </p:cNvSpPr>
              <p:nvPr/>
            </p:nvSpPr>
            <p:spPr bwMode="auto">
              <a:xfrm>
                <a:off x="305" y="0"/>
                <a:ext cx="4" cy="312"/>
              </a:xfrm>
              <a:prstGeom prst="line">
                <a:avLst/>
              </a:prstGeom>
              <a:noFill/>
              <a:ln w="9525">
                <a:solidFill>
                  <a:srgbClr val="000000"/>
                </a:solidFill>
                <a:round/>
                <a:headEnd/>
                <a:tailEnd/>
              </a:ln>
            </p:spPr>
            <p:txBody>
              <a:bodyPr/>
              <a:lstStyle/>
              <a:p>
                <a:endParaRPr lang="zh-CN" altLang="en-US"/>
              </a:p>
            </p:txBody>
          </p:sp>
          <p:sp>
            <p:nvSpPr>
              <p:cNvPr id="155" name="Line 115"/>
              <p:cNvSpPr>
                <a:spLocks noChangeShapeType="1"/>
              </p:cNvSpPr>
              <p:nvPr/>
            </p:nvSpPr>
            <p:spPr bwMode="auto">
              <a:xfrm>
                <a:off x="237" y="0"/>
                <a:ext cx="1" cy="312"/>
              </a:xfrm>
              <a:prstGeom prst="line">
                <a:avLst/>
              </a:prstGeom>
              <a:noFill/>
              <a:ln w="9525">
                <a:solidFill>
                  <a:srgbClr val="000000"/>
                </a:solidFill>
                <a:round/>
                <a:headEnd/>
                <a:tailEnd/>
              </a:ln>
            </p:spPr>
            <p:txBody>
              <a:bodyPr/>
              <a:lstStyle/>
              <a:p>
                <a:endParaRPr lang="zh-CN" altLang="en-US"/>
              </a:p>
            </p:txBody>
          </p:sp>
        </p:grpSp>
        <p:cxnSp>
          <p:nvCxnSpPr>
            <p:cNvPr id="143" name="AutoShape 116"/>
            <p:cNvCxnSpPr>
              <a:cxnSpLocks noChangeShapeType="1"/>
              <a:stCxn id="157" idx="0"/>
              <a:endCxn id="218" idx="0"/>
            </p:cNvCxnSpPr>
            <p:nvPr/>
          </p:nvCxnSpPr>
          <p:spPr bwMode="auto">
            <a:xfrm>
              <a:off x="830" y="2028"/>
              <a:ext cx="5366" cy="1"/>
            </a:xfrm>
            <a:prstGeom prst="straightConnector1">
              <a:avLst/>
            </a:prstGeom>
            <a:noFill/>
            <a:ln w="9525">
              <a:solidFill>
                <a:srgbClr val="000000"/>
              </a:solidFill>
              <a:round/>
              <a:headEnd/>
              <a:tailEnd/>
            </a:ln>
            <a:effectLst/>
          </p:spPr>
        </p:cxnSp>
        <p:cxnSp>
          <p:nvCxnSpPr>
            <p:cNvPr id="144" name="AutoShape 117"/>
            <p:cNvCxnSpPr>
              <a:cxnSpLocks noChangeShapeType="1"/>
              <a:stCxn id="162" idx="1"/>
              <a:endCxn id="214" idx="1"/>
            </p:cNvCxnSpPr>
            <p:nvPr/>
          </p:nvCxnSpPr>
          <p:spPr bwMode="auto">
            <a:xfrm>
              <a:off x="902" y="2964"/>
              <a:ext cx="5253" cy="1"/>
            </a:xfrm>
            <a:prstGeom prst="straightConnector1">
              <a:avLst/>
            </a:prstGeom>
            <a:noFill/>
            <a:ln w="9525">
              <a:solidFill>
                <a:srgbClr val="000000"/>
              </a:solidFill>
              <a:round/>
              <a:headEnd/>
              <a:tailEnd/>
            </a:ln>
            <a:effectLst/>
          </p:spPr>
        </p:cxnSp>
      </p:grpSp>
    </p:spTree>
    <p:extLst>
      <p:ext uri="{BB962C8B-B14F-4D97-AF65-F5344CB8AC3E}">
        <p14:creationId xmlns:p14="http://schemas.microsoft.com/office/powerpoint/2010/main" val="20530489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a:t>
            </a:r>
            <a:r>
              <a:rPr lang="zh-CN" altLang="en-US" dirty="0" smtClean="0"/>
              <a:t>扩展置换 </a:t>
            </a:r>
            <a:endParaRPr lang="zh-CN" altLang="en-US" dirty="0"/>
          </a:p>
        </p:txBody>
      </p:sp>
      <p:sp>
        <p:nvSpPr>
          <p:cNvPr id="3" name="内容占位符 2"/>
          <p:cNvSpPr>
            <a:spLocks noGrp="1"/>
          </p:cNvSpPr>
          <p:nvPr>
            <p:ph idx="1"/>
          </p:nvPr>
        </p:nvSpPr>
        <p:spPr>
          <a:xfrm>
            <a:off x="457200" y="1600200"/>
            <a:ext cx="8229600" cy="4724400"/>
          </a:xfrm>
        </p:spPr>
        <p:txBody>
          <a:bodyPr/>
          <a:lstStyle/>
          <a:p>
            <a:r>
              <a:rPr lang="en-US" altLang="zh-CN" b="1" dirty="0" smtClean="0">
                <a:solidFill>
                  <a:srgbClr val="C00000"/>
                </a:solidFill>
              </a:rPr>
              <a:t>E-</a:t>
            </a:r>
            <a:r>
              <a:rPr lang="zh-CN" altLang="en-US" b="1" dirty="0" smtClean="0">
                <a:solidFill>
                  <a:srgbClr val="C00000"/>
                </a:solidFill>
              </a:rPr>
              <a:t>扩展</a:t>
            </a:r>
            <a:r>
              <a:rPr lang="zh-CN" altLang="en-US" dirty="0" smtClean="0"/>
              <a:t>：</a:t>
            </a:r>
            <a:r>
              <a:rPr lang="en-US" altLang="zh-CN" b="1" dirty="0" smtClean="0">
                <a:solidFill>
                  <a:srgbClr val="FF00FF"/>
                </a:solidFill>
              </a:rPr>
              <a:t>32</a:t>
            </a:r>
            <a:r>
              <a:rPr lang="zh-CN" altLang="en-US" b="1" dirty="0" smtClean="0">
                <a:solidFill>
                  <a:srgbClr val="FF00FF"/>
                </a:solidFill>
              </a:rPr>
              <a:t>比特扩展为</a:t>
            </a:r>
            <a:r>
              <a:rPr lang="en-US" altLang="zh-CN" b="1" dirty="0" smtClean="0">
                <a:solidFill>
                  <a:srgbClr val="FF00FF"/>
                </a:solidFill>
              </a:rPr>
              <a:t>48</a:t>
            </a:r>
            <a:r>
              <a:rPr lang="zh-CN" altLang="en-US" b="1" dirty="0" smtClean="0">
                <a:solidFill>
                  <a:srgbClr val="FF00FF"/>
                </a:solidFill>
              </a:rPr>
              <a:t>比特</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22</a:t>
            </a:fld>
            <a:endParaRPr lang="en-US" altLang="zh-CN" dirty="0"/>
          </a:p>
        </p:txBody>
      </p:sp>
      <p:pic>
        <p:nvPicPr>
          <p:cNvPr id="69633" name="Picture 1"/>
          <p:cNvPicPr>
            <a:picLocks noChangeAspect="1" noChangeArrowheads="1"/>
          </p:cNvPicPr>
          <p:nvPr/>
        </p:nvPicPr>
        <p:blipFill>
          <a:blip r:embed="rId2"/>
          <a:srcRect/>
          <a:stretch>
            <a:fillRect/>
          </a:stretch>
        </p:blipFill>
        <p:spPr bwMode="auto">
          <a:xfrm>
            <a:off x="1371600" y="2362200"/>
            <a:ext cx="6720082" cy="3559294"/>
          </a:xfrm>
          <a:prstGeom prst="rect">
            <a:avLst/>
          </a:prstGeom>
          <a:noFill/>
          <a:ln w="9525">
            <a:noFill/>
            <a:miter lim="800000"/>
            <a:headEnd/>
            <a:tailEnd/>
          </a:ln>
          <a:effectLst/>
        </p:spPr>
      </p:pic>
    </p:spTree>
    <p:extLst>
      <p:ext uri="{BB962C8B-B14F-4D97-AF65-F5344CB8AC3E}">
        <p14:creationId xmlns:p14="http://schemas.microsoft.com/office/powerpoint/2010/main" val="39440908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smtClean="0">
                <a:solidFill>
                  <a:srgbClr val="FF0000"/>
                </a:solidFill>
                <a:latin typeface="Times New Roman" pitchFamily="18" charset="0"/>
              </a:rPr>
              <a:t>扩展方法</a:t>
            </a:r>
            <a:r>
              <a:rPr lang="zh-CN" altLang="en-US" dirty="0" smtClean="0">
                <a:latin typeface="Times New Roman" pitchFamily="18" charset="0"/>
              </a:rPr>
              <a:t>：每个输入分组的</a:t>
            </a:r>
            <a:r>
              <a:rPr lang="en-US" altLang="zh-CN" dirty="0" smtClean="0">
                <a:latin typeface="Times New Roman" pitchFamily="18" charset="0"/>
              </a:rPr>
              <a:t>4</a:t>
            </a:r>
            <a:r>
              <a:rPr lang="zh-CN" altLang="en-US" dirty="0" smtClean="0">
                <a:latin typeface="Times New Roman" pitchFamily="18" charset="0"/>
              </a:rPr>
              <a:t>位作为</a:t>
            </a:r>
            <a:r>
              <a:rPr lang="en-US" altLang="zh-CN" dirty="0" smtClean="0">
                <a:latin typeface="Times New Roman" pitchFamily="18" charset="0"/>
              </a:rPr>
              <a:t>6</a:t>
            </a:r>
            <a:r>
              <a:rPr lang="zh-CN" altLang="en-US" dirty="0" smtClean="0">
                <a:latin typeface="Times New Roman" pitchFamily="18" charset="0"/>
              </a:rPr>
              <a:t>位输出分组的中间</a:t>
            </a:r>
            <a:r>
              <a:rPr lang="en-US" altLang="zh-CN" dirty="0" smtClean="0">
                <a:latin typeface="Times New Roman" pitchFamily="18" charset="0"/>
              </a:rPr>
              <a:t>4</a:t>
            </a:r>
            <a:r>
              <a:rPr lang="zh-CN" altLang="en-US" dirty="0" smtClean="0">
                <a:latin typeface="Times New Roman" pitchFamily="18" charset="0"/>
              </a:rPr>
              <a:t>位，</a:t>
            </a:r>
            <a:r>
              <a:rPr lang="en-US" altLang="zh-CN" dirty="0" smtClean="0">
                <a:latin typeface="Times New Roman" pitchFamily="18" charset="0"/>
              </a:rPr>
              <a:t>6</a:t>
            </a:r>
            <a:r>
              <a:rPr lang="zh-CN" altLang="en-US" dirty="0" smtClean="0">
                <a:latin typeface="Times New Roman" pitchFamily="18" charset="0"/>
              </a:rPr>
              <a:t>位输出分组中的第</a:t>
            </a:r>
            <a:r>
              <a:rPr lang="en-US" altLang="zh-CN" dirty="0" smtClean="0">
                <a:latin typeface="Times New Roman" pitchFamily="18" charset="0"/>
              </a:rPr>
              <a:t>1</a:t>
            </a:r>
            <a:r>
              <a:rPr lang="zh-CN" altLang="en-US" dirty="0" smtClean="0">
                <a:latin typeface="Times New Roman" pitchFamily="18" charset="0"/>
              </a:rPr>
              <a:t>、</a:t>
            </a:r>
            <a:r>
              <a:rPr lang="en-US" altLang="zh-CN" dirty="0" smtClean="0">
                <a:latin typeface="Times New Roman" pitchFamily="18" charset="0"/>
              </a:rPr>
              <a:t>6</a:t>
            </a:r>
            <a:r>
              <a:rPr lang="zh-CN" altLang="en-US" dirty="0" smtClean="0">
                <a:latin typeface="Times New Roman" pitchFamily="18" charset="0"/>
              </a:rPr>
              <a:t>位分别由相邻两个</a:t>
            </a:r>
            <a:r>
              <a:rPr lang="en-US" altLang="zh-CN" dirty="0" smtClean="0">
                <a:latin typeface="Times New Roman" pitchFamily="18" charset="0"/>
              </a:rPr>
              <a:t>4</a:t>
            </a:r>
            <a:r>
              <a:rPr lang="zh-CN" altLang="en-US" dirty="0" smtClean="0">
                <a:latin typeface="Times New Roman" pitchFamily="18" charset="0"/>
              </a:rPr>
              <a:t>位分组的最外面两位</a:t>
            </a:r>
            <a:r>
              <a:rPr lang="zh-CN" altLang="en-US" b="1" dirty="0" smtClean="0">
                <a:solidFill>
                  <a:srgbClr val="C00000"/>
                </a:solidFill>
                <a:latin typeface="Times New Roman" pitchFamily="18" charset="0"/>
              </a:rPr>
              <a:t>扩散</a:t>
            </a:r>
            <a:r>
              <a:rPr lang="zh-CN" altLang="en-US" dirty="0" smtClean="0">
                <a:latin typeface="Times New Roman" pitchFamily="18" charset="0"/>
              </a:rPr>
              <a:t>进入到本分组，其中第</a:t>
            </a:r>
            <a:r>
              <a:rPr lang="en-US" altLang="zh-CN" dirty="0" smtClean="0">
                <a:latin typeface="Times New Roman" pitchFamily="18" charset="0"/>
              </a:rPr>
              <a:t>1</a:t>
            </a:r>
            <a:r>
              <a:rPr lang="zh-CN" altLang="en-US" dirty="0" smtClean="0">
                <a:latin typeface="Times New Roman" pitchFamily="18" charset="0"/>
              </a:rPr>
              <a:t>个分组的左侧相邻分组为最后</a:t>
            </a:r>
            <a:r>
              <a:rPr lang="en-US" altLang="zh-CN" dirty="0" smtClean="0">
                <a:latin typeface="Times New Roman" pitchFamily="18" charset="0"/>
              </a:rPr>
              <a:t>1</a:t>
            </a:r>
            <a:r>
              <a:rPr lang="zh-CN" altLang="en-US" dirty="0">
                <a:latin typeface="Times New Roman" pitchFamily="18" charset="0"/>
              </a:rPr>
              <a:t>个分组</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23</a:t>
            </a:fld>
            <a:endParaRPr lang="en-US" altLang="zh-CN" dirty="0"/>
          </a:p>
        </p:txBody>
      </p:sp>
      <p:pic>
        <p:nvPicPr>
          <p:cNvPr id="7" name="Picture 66"/>
          <p:cNvPicPr>
            <a:picLocks noChangeAspect="1" noChangeArrowheads="1"/>
          </p:cNvPicPr>
          <p:nvPr/>
        </p:nvPicPr>
        <p:blipFill>
          <a:blip r:embed="rId2"/>
          <a:srcRect/>
          <a:stretch>
            <a:fillRect/>
          </a:stretch>
        </p:blipFill>
        <p:spPr bwMode="auto">
          <a:xfrm>
            <a:off x="0" y="4114800"/>
            <a:ext cx="8904288" cy="1479550"/>
          </a:xfrm>
          <a:prstGeom prst="rect">
            <a:avLst/>
          </a:prstGeom>
          <a:noFill/>
          <a:ln w="9525">
            <a:noFill/>
            <a:miter lim="800000"/>
            <a:headEnd/>
            <a:tailEnd/>
          </a:ln>
          <a:effectLst/>
        </p:spPr>
      </p:pic>
    </p:spTree>
    <p:extLst>
      <p:ext uri="{BB962C8B-B14F-4D97-AF65-F5344CB8AC3E}">
        <p14:creationId xmlns:p14="http://schemas.microsoft.com/office/powerpoint/2010/main" val="18444633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descr="未命名2.JPG"/>
          <p:cNvPicPr>
            <a:picLocks noChangeAspect="1"/>
          </p:cNvPicPr>
          <p:nvPr/>
        </p:nvPicPr>
        <p:blipFill>
          <a:blip r:embed="rId2"/>
          <a:stretch>
            <a:fillRect/>
          </a:stretch>
        </p:blipFill>
        <p:spPr bwMode="auto">
          <a:xfrm>
            <a:off x="4419600" y="3276600"/>
            <a:ext cx="4724400" cy="2771970"/>
          </a:xfrm>
          <a:prstGeom prst="rect">
            <a:avLst/>
          </a:prstGeom>
          <a:noFill/>
          <a:ln w="9525">
            <a:noFill/>
            <a:miter lim="800000"/>
            <a:headEnd/>
            <a:tailEnd/>
          </a:ln>
          <a:effectLst/>
        </p:spPr>
      </p:pic>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28600" y="1524000"/>
                <a:ext cx="8763000" cy="1752600"/>
              </a:xfrm>
            </p:spPr>
            <p:txBody>
              <a:bodyPr/>
              <a:lstStyle/>
              <a:p>
                <a:r>
                  <a:rPr lang="zh-CN" altLang="en-US" b="1" dirty="0" smtClean="0">
                    <a:solidFill>
                      <a:srgbClr val="FF0000"/>
                    </a:solidFill>
                  </a:rPr>
                  <a:t>与子密钥异或 ：</a:t>
                </a:r>
              </a:p>
              <a:p>
                <a:pPr>
                  <a:buNone/>
                </a:pPr>
                <a:r>
                  <a:rPr lang="zh-CN" altLang="en-US" dirty="0" smtClean="0"/>
                  <a:t>    </a:t>
                </a:r>
                <a:r>
                  <a:rPr lang="zh-CN" altLang="en-US" dirty="0" smtClean="0">
                    <a:latin typeface="Times New Roman" pitchFamily="18" charset="0"/>
                  </a:rPr>
                  <a:t>将</a:t>
                </a:r>
                <a:r>
                  <a:rPr lang="en-US" altLang="zh-CN" dirty="0" smtClean="0">
                    <a:latin typeface="Times New Roman" pitchFamily="18" charset="0"/>
                  </a:rPr>
                  <a:t>E</a:t>
                </a:r>
                <a:r>
                  <a:rPr lang="zh-CN" altLang="en-US" dirty="0" smtClean="0">
                    <a:latin typeface="Times New Roman" pitchFamily="18" charset="0"/>
                  </a:rPr>
                  <a:t>盒扩展得到的</a:t>
                </a:r>
                <a:r>
                  <a:rPr lang="en-US" altLang="zh-CN" dirty="0" smtClean="0">
                    <a:latin typeface="Times New Roman" pitchFamily="18" charset="0"/>
                  </a:rPr>
                  <a:t>48</a:t>
                </a:r>
                <a:r>
                  <a:rPr lang="zh-CN" altLang="en-US" dirty="0" smtClean="0">
                    <a:latin typeface="Times New Roman" pitchFamily="18" charset="0"/>
                  </a:rPr>
                  <a:t>位输出与子密钥</a:t>
                </a:r>
                <a14:m>
                  <m:oMath xmlns:m="http://schemas.openxmlformats.org/officeDocument/2006/math">
                    <m:r>
                      <a:rPr lang="en-US" altLang="zh-CN" i="1" dirty="0" smtClean="0">
                        <a:latin typeface="Cambria Math"/>
                      </a:rPr>
                      <m:t>𝐾</m:t>
                    </m:r>
                    <m:r>
                      <a:rPr lang="en-US" altLang="zh-CN" sz="1800" i="1" dirty="0" err="1" smtClean="0">
                        <a:latin typeface="Cambria Math"/>
                      </a:rPr>
                      <m:t>𝑖</m:t>
                    </m:r>
                  </m:oMath>
                </a14:m>
                <a:r>
                  <a:rPr lang="zh-CN" altLang="en-US" dirty="0" smtClean="0">
                    <a:latin typeface="Times New Roman" pitchFamily="18" charset="0"/>
                  </a:rPr>
                  <a:t>进行</a:t>
                </a:r>
                <a:r>
                  <a:rPr lang="zh-CN" altLang="en-US" b="1" dirty="0" smtClean="0">
                    <a:solidFill>
                      <a:srgbClr val="FF00FF"/>
                    </a:solidFill>
                    <a:latin typeface="Times New Roman" pitchFamily="18" charset="0"/>
                  </a:rPr>
                  <a:t>异或</a:t>
                </a:r>
                <a:r>
                  <a:rPr lang="zh-CN" altLang="en-US" dirty="0" smtClean="0">
                    <a:latin typeface="Times New Roman" pitchFamily="18" charset="0"/>
                  </a:rPr>
                  <a:t>运算</a:t>
                </a:r>
                <a:endParaRPr lang="en-US" altLang="zh-CN" dirty="0" smtClean="0">
                  <a:latin typeface="Times New Roman"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28600" y="1524000"/>
                <a:ext cx="8763000" cy="1752600"/>
              </a:xfrm>
              <a:blipFill rotWithShape="1">
                <a:blip r:embed="rId3"/>
                <a:stretch>
                  <a:fillRect l="-1253" t="-451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24</a:t>
            </a:fld>
            <a:endParaRPr lang="en-US" altLang="zh-CN" dirty="0"/>
          </a:p>
        </p:txBody>
      </p:sp>
      <mc:AlternateContent xmlns:mc="http://schemas.openxmlformats.org/markup-compatibility/2006" xmlns:a14="http://schemas.microsoft.com/office/drawing/2010/main">
        <mc:Choice Requires="a14">
          <p:sp>
            <p:nvSpPr>
              <p:cNvPr id="8" name="TextBox 7"/>
              <p:cNvSpPr txBox="1"/>
              <p:nvPr/>
            </p:nvSpPr>
            <p:spPr>
              <a:xfrm>
                <a:off x="228600" y="3200400"/>
                <a:ext cx="4648200" cy="2886944"/>
              </a:xfrm>
              <a:prstGeom prst="rect">
                <a:avLst/>
              </a:prstGeom>
              <a:noFill/>
            </p:spPr>
            <p:txBody>
              <a:bodyPr wrap="square" rtlCol="0">
                <a:spAutoFit/>
              </a:bodyPr>
              <a:lstStyle/>
              <a:p>
                <a:pPr marL="342900" indent="-342900">
                  <a:spcBef>
                    <a:spcPct val="20000"/>
                  </a:spcBef>
                  <a:buClr>
                    <a:schemeClr val="hlink"/>
                  </a:buClr>
                  <a:buFont typeface="Wingdings" pitchFamily="2" charset="2"/>
                  <a:buChar char="Ø"/>
                </a:pPr>
                <a:r>
                  <a:rPr lang="zh-CN" altLang="en-US" sz="2800" b="1" dirty="0" smtClean="0">
                    <a:solidFill>
                      <a:srgbClr val="FF0000"/>
                    </a:solidFill>
                    <a:latin typeface="+mn-lt"/>
                    <a:ea typeface="+mn-ea"/>
                  </a:rPr>
                  <a:t>压缩替换</a:t>
                </a:r>
                <a:r>
                  <a:rPr lang="en-US" altLang="zh-CN" sz="2800" b="1" dirty="0" smtClean="0">
                    <a:solidFill>
                      <a:srgbClr val="FF0000"/>
                    </a:solidFill>
                    <a:latin typeface="+mn-lt"/>
                    <a:ea typeface="+mn-ea"/>
                  </a:rPr>
                  <a:t>S-</a:t>
                </a:r>
                <a:r>
                  <a:rPr lang="zh-CN" altLang="en-US" sz="2800" b="1" dirty="0" smtClean="0">
                    <a:solidFill>
                      <a:srgbClr val="FF0000"/>
                    </a:solidFill>
                    <a:latin typeface="+mn-lt"/>
                    <a:ea typeface="+mn-ea"/>
                  </a:rPr>
                  <a:t>盒：</a:t>
                </a:r>
                <a:endParaRPr lang="en-US" altLang="zh-CN" sz="2800" b="1" dirty="0" smtClean="0">
                  <a:solidFill>
                    <a:srgbClr val="FF0000"/>
                  </a:solidFill>
                  <a:latin typeface="+mn-lt"/>
                  <a:ea typeface="+mn-ea"/>
                </a:endParaRPr>
              </a:p>
              <a:p>
                <a:pPr lvl="2" indent="-457200">
                  <a:spcBef>
                    <a:spcPct val="20000"/>
                  </a:spcBef>
                  <a:buClr>
                    <a:schemeClr val="hlink"/>
                  </a:buClr>
                  <a:buFont typeface="Arial" pitchFamily="34" charset="0"/>
                  <a:buChar char="•"/>
                </a:pPr>
                <a:r>
                  <a:rPr lang="zh-CN" altLang="en-US" sz="2400" dirty="0" smtClean="0">
                    <a:latin typeface="Times New Roman" pitchFamily="18" charset="0"/>
                    <a:ea typeface="+mn-ea"/>
                  </a:rPr>
                  <a:t>由8个</a:t>
                </a:r>
                <a:r>
                  <a:rPr lang="en-US" altLang="zh-CN" sz="2400" dirty="0" smtClean="0">
                    <a:latin typeface="Times New Roman" pitchFamily="18" charset="0"/>
                    <a:ea typeface="+mn-ea"/>
                  </a:rPr>
                  <a:t>S-</a:t>
                </a:r>
                <a:r>
                  <a:rPr lang="zh-CN" altLang="en-US" sz="2400" dirty="0" smtClean="0">
                    <a:latin typeface="Times New Roman" pitchFamily="18" charset="0"/>
                    <a:ea typeface="+mn-ea"/>
                  </a:rPr>
                  <a:t>盒构成</a:t>
                </a:r>
                <a:r>
                  <a:rPr lang="en-US" altLang="zh-CN" sz="2400" dirty="0" smtClean="0">
                    <a:latin typeface="Times New Roman" pitchFamily="18" charset="0"/>
                    <a:ea typeface="+mn-ea"/>
                  </a:rPr>
                  <a:t>, </a:t>
                </a:r>
                <a:r>
                  <a:rPr lang="zh-CN" altLang="en-US" sz="2400" dirty="0" smtClean="0">
                    <a:latin typeface="Times New Roman" pitchFamily="18" charset="0"/>
                    <a:ea typeface="+mn-ea"/>
                  </a:rPr>
                  <a:t>每个</a:t>
                </a:r>
                <a:r>
                  <a:rPr lang="en-US" altLang="zh-CN" sz="2400" dirty="0" smtClean="0">
                    <a:latin typeface="Times New Roman" pitchFamily="18" charset="0"/>
                    <a:ea typeface="+mn-ea"/>
                  </a:rPr>
                  <a:t>S-</a:t>
                </a:r>
                <a:r>
                  <a:rPr lang="zh-CN" altLang="en-US" sz="2400" dirty="0" smtClean="0">
                    <a:latin typeface="Times New Roman" pitchFamily="18" charset="0"/>
                    <a:ea typeface="+mn-ea"/>
                  </a:rPr>
                  <a:t>盒都是</a:t>
                </a:r>
                <a:r>
                  <a:rPr lang="zh-CN" altLang="en-US" sz="2400" b="1" dirty="0" smtClean="0">
                    <a:solidFill>
                      <a:srgbClr val="FF00FF"/>
                    </a:solidFill>
                    <a:latin typeface="Times New Roman" pitchFamily="18" charset="0"/>
                    <a:ea typeface="+mn-ea"/>
                  </a:rPr>
                  <a:t>6比特的输入，4比特的输出</a:t>
                </a:r>
                <a:endParaRPr lang="en-US" altLang="zh-CN" sz="2400" b="1" dirty="0" smtClean="0">
                  <a:solidFill>
                    <a:srgbClr val="FF00FF"/>
                  </a:solidFill>
                  <a:latin typeface="Times New Roman" pitchFamily="18" charset="0"/>
                  <a:ea typeface="+mn-ea"/>
                </a:endParaRPr>
              </a:p>
              <a:p>
                <a:pPr lvl="2" indent="-457200">
                  <a:spcBef>
                    <a:spcPct val="20000"/>
                  </a:spcBef>
                  <a:buClr>
                    <a:schemeClr val="hlink"/>
                  </a:buClr>
                  <a:buFont typeface="Arial" pitchFamily="34" charset="0"/>
                  <a:buChar char="•"/>
                </a:pPr>
                <a14:m>
                  <m:oMath xmlns:m="http://schemas.openxmlformats.org/officeDocument/2006/math">
                    <m:r>
                      <a:rPr lang="en-US" altLang="zh-CN" sz="2400" i="1" dirty="0" smtClean="0">
                        <a:latin typeface="Cambria Math"/>
                        <a:ea typeface="+mn-ea"/>
                      </a:rPr>
                      <m:t>𝑠</m:t>
                    </m:r>
                    <m:r>
                      <a:rPr lang="en-US" altLang="zh-CN" sz="2400" i="1" baseline="-25000" dirty="0" err="1" smtClean="0">
                        <a:latin typeface="Cambria Math"/>
                        <a:ea typeface="+mn-ea"/>
                      </a:rPr>
                      <m:t>𝑖</m:t>
                    </m:r>
                    <m:r>
                      <a:rPr lang="en-US" altLang="zh-CN" sz="2400" i="1" dirty="0" smtClean="0">
                        <a:latin typeface="Cambria Math"/>
                        <a:ea typeface="+mn-ea"/>
                      </a:rPr>
                      <m:t>(</m:t>
                    </m:r>
                    <m:r>
                      <a:rPr lang="en-US" altLang="zh-CN" sz="2400" i="1" dirty="0" smtClean="0">
                        <a:latin typeface="Cambria Math"/>
                        <a:ea typeface="+mn-ea"/>
                      </a:rPr>
                      <m:t>h</m:t>
                    </m:r>
                    <m:r>
                      <a:rPr lang="en-US" altLang="zh-CN" sz="2400" i="1" baseline="-25000" dirty="0" smtClean="0">
                        <a:latin typeface="Cambria Math"/>
                        <a:ea typeface="+mn-ea"/>
                      </a:rPr>
                      <m:t>1</m:t>
                    </m:r>
                    <m:r>
                      <a:rPr lang="en-US" altLang="zh-CN" sz="2400" i="1" dirty="0" smtClean="0">
                        <a:latin typeface="Cambria Math"/>
                        <a:ea typeface="+mn-ea"/>
                      </a:rPr>
                      <m:t>h</m:t>
                    </m:r>
                    <m:r>
                      <a:rPr lang="en-US" altLang="zh-CN" sz="2400" i="1" baseline="-25000" dirty="0" smtClean="0">
                        <a:latin typeface="Cambria Math"/>
                        <a:ea typeface="+mn-ea"/>
                      </a:rPr>
                      <m:t>2</m:t>
                    </m:r>
                    <m:r>
                      <a:rPr lang="en-US" altLang="zh-CN" sz="2400" i="1" dirty="0" smtClean="0">
                        <a:latin typeface="Cambria Math"/>
                        <a:ea typeface="+mn-ea"/>
                      </a:rPr>
                      <m:t>h</m:t>
                    </m:r>
                    <m:r>
                      <a:rPr lang="en-US" altLang="zh-CN" sz="2400" i="1" baseline="-25000" dirty="0" smtClean="0">
                        <a:latin typeface="Cambria Math"/>
                        <a:ea typeface="+mn-ea"/>
                      </a:rPr>
                      <m:t>3</m:t>
                    </m:r>
                    <m:r>
                      <a:rPr lang="en-US" altLang="zh-CN" sz="2400" i="1" dirty="0" smtClean="0">
                        <a:latin typeface="Cambria Math"/>
                        <a:ea typeface="+mn-ea"/>
                      </a:rPr>
                      <m:t>h</m:t>
                    </m:r>
                    <m:r>
                      <a:rPr lang="en-US" altLang="zh-CN" sz="2400" i="1" baseline="-25000" dirty="0" smtClean="0">
                        <a:latin typeface="Cambria Math"/>
                        <a:ea typeface="+mn-ea"/>
                      </a:rPr>
                      <m:t>4</m:t>
                    </m:r>
                    <m:r>
                      <a:rPr lang="en-US" altLang="zh-CN" sz="2400" i="1" dirty="0" smtClean="0">
                        <a:latin typeface="Cambria Math"/>
                        <a:ea typeface="+mn-ea"/>
                      </a:rPr>
                      <m:t>h</m:t>
                    </m:r>
                    <m:r>
                      <a:rPr lang="en-US" altLang="zh-CN" sz="2400" i="1" baseline="-25000" dirty="0" smtClean="0">
                        <a:latin typeface="Cambria Math"/>
                        <a:ea typeface="+mn-ea"/>
                      </a:rPr>
                      <m:t>5</m:t>
                    </m:r>
                    <m:r>
                      <a:rPr lang="en-US" altLang="zh-CN" sz="2400" i="1" dirty="0" smtClean="0">
                        <a:latin typeface="Cambria Math"/>
                        <a:ea typeface="+mn-ea"/>
                      </a:rPr>
                      <m:t>h</m:t>
                    </m:r>
                    <m:r>
                      <a:rPr lang="en-US" altLang="zh-CN" sz="2400" i="1" baseline="-25000" dirty="0" smtClean="0">
                        <a:latin typeface="Cambria Math"/>
                        <a:ea typeface="+mn-ea"/>
                      </a:rPr>
                      <m:t>6</m:t>
                    </m:r>
                    <m:r>
                      <a:rPr lang="en-US" altLang="zh-CN" sz="2400" i="1" dirty="0" smtClean="0">
                        <a:latin typeface="Cambria Math"/>
                        <a:ea typeface="+mn-ea"/>
                      </a:rPr>
                      <m:t>)</m:t>
                    </m:r>
                  </m:oMath>
                </a14:m>
                <a:r>
                  <a:rPr lang="zh-CN" altLang="en-US" sz="2400" dirty="0" smtClean="0">
                    <a:latin typeface="Times New Roman" pitchFamily="18" charset="0"/>
                    <a:ea typeface="+mn-ea"/>
                  </a:rPr>
                  <a:t>的值是对应表</a:t>
                </a:r>
                <a14:m>
                  <m:oMath xmlns:m="http://schemas.openxmlformats.org/officeDocument/2006/math">
                    <m:r>
                      <a:rPr lang="en-US" altLang="zh-CN" sz="2400" i="1" dirty="0" smtClean="0">
                        <a:latin typeface="Cambria Math"/>
                        <a:ea typeface="+mn-ea"/>
                      </a:rPr>
                      <m:t>𝑠</m:t>
                    </m:r>
                    <m:r>
                      <a:rPr lang="en-US" altLang="zh-CN" sz="2400" i="1" baseline="-25000" dirty="0" err="1" smtClean="0">
                        <a:latin typeface="Cambria Math"/>
                        <a:ea typeface="+mn-ea"/>
                      </a:rPr>
                      <m:t>𝑖</m:t>
                    </m:r>
                  </m:oMath>
                </a14:m>
                <a:r>
                  <a:rPr lang="zh-CN" altLang="en-US" sz="2400" dirty="0" smtClean="0">
                    <a:latin typeface="Times New Roman" pitchFamily="18" charset="0"/>
                    <a:ea typeface="+mn-ea"/>
                  </a:rPr>
                  <a:t>中</a:t>
                </a:r>
                <a14:m>
                  <m:oMath xmlns:m="http://schemas.openxmlformats.org/officeDocument/2006/math">
                    <m:r>
                      <a:rPr lang="en-US" altLang="zh-CN" sz="2400" i="1" dirty="0" smtClean="0">
                        <a:latin typeface="Cambria Math"/>
                        <a:ea typeface="+mn-ea"/>
                      </a:rPr>
                      <m:t>(</m:t>
                    </m:r>
                    <m:r>
                      <a:rPr lang="en-US" altLang="zh-CN" sz="2400" i="1" dirty="0" smtClean="0">
                        <a:latin typeface="Cambria Math"/>
                        <a:ea typeface="+mn-ea"/>
                      </a:rPr>
                      <m:t>h</m:t>
                    </m:r>
                    <m:r>
                      <a:rPr lang="en-US" altLang="zh-CN" sz="2400" i="1" baseline="-25000" dirty="0" smtClean="0">
                        <a:latin typeface="Cambria Math"/>
                        <a:ea typeface="+mn-ea"/>
                      </a:rPr>
                      <m:t>1</m:t>
                    </m:r>
                    <m:r>
                      <a:rPr lang="en-US" altLang="zh-CN" sz="2400" i="1" dirty="0" smtClean="0">
                        <a:latin typeface="Cambria Math"/>
                        <a:ea typeface="+mn-ea"/>
                      </a:rPr>
                      <m:t>h</m:t>
                    </m:r>
                    <m:r>
                      <a:rPr lang="en-US" altLang="zh-CN" sz="2400" i="1" baseline="-25000" dirty="0" smtClean="0">
                        <a:latin typeface="Cambria Math"/>
                        <a:ea typeface="+mn-ea"/>
                      </a:rPr>
                      <m:t>6</m:t>
                    </m:r>
                    <m:r>
                      <a:rPr lang="en-US" altLang="zh-CN" sz="2400" i="1" dirty="0" smtClean="0">
                        <a:latin typeface="Cambria Math"/>
                        <a:ea typeface="+mn-ea"/>
                      </a:rPr>
                      <m:t>)</m:t>
                    </m:r>
                  </m:oMath>
                </a14:m>
                <a:r>
                  <a:rPr lang="zh-CN" altLang="en-US" sz="2400" dirty="0" smtClean="0">
                    <a:latin typeface="Times New Roman" pitchFamily="18" charset="0"/>
                    <a:ea typeface="+mn-ea"/>
                  </a:rPr>
                  <a:t>行和</a:t>
                </a:r>
                <a14:m>
                  <m:oMath xmlns:m="http://schemas.openxmlformats.org/officeDocument/2006/math">
                    <m:r>
                      <a:rPr lang="en-US" altLang="zh-CN" sz="2400" i="1" dirty="0" smtClean="0">
                        <a:latin typeface="Cambria Math"/>
                        <a:ea typeface="+mn-ea"/>
                      </a:rPr>
                      <m:t>(</m:t>
                    </m:r>
                    <m:r>
                      <a:rPr lang="en-US" altLang="zh-CN" sz="2400" i="1" dirty="0" smtClean="0">
                        <a:latin typeface="Cambria Math"/>
                        <a:ea typeface="+mn-ea"/>
                      </a:rPr>
                      <m:t>h</m:t>
                    </m:r>
                    <m:r>
                      <a:rPr lang="en-US" altLang="zh-CN" sz="2400" i="1" baseline="-25000" dirty="0" smtClean="0">
                        <a:latin typeface="Cambria Math"/>
                        <a:ea typeface="+mn-ea"/>
                      </a:rPr>
                      <m:t>2</m:t>
                    </m:r>
                    <m:r>
                      <a:rPr lang="en-US" altLang="zh-CN" sz="2400" i="1" dirty="0" smtClean="0">
                        <a:latin typeface="Cambria Math"/>
                        <a:ea typeface="+mn-ea"/>
                      </a:rPr>
                      <m:t>h</m:t>
                    </m:r>
                    <m:r>
                      <a:rPr lang="en-US" altLang="zh-CN" sz="2400" i="1" baseline="-25000" dirty="0" smtClean="0">
                        <a:latin typeface="Cambria Math"/>
                        <a:ea typeface="+mn-ea"/>
                      </a:rPr>
                      <m:t>3</m:t>
                    </m:r>
                    <m:r>
                      <a:rPr lang="en-US" altLang="zh-CN" sz="2400" i="1" dirty="0" smtClean="0">
                        <a:latin typeface="Cambria Math"/>
                        <a:ea typeface="+mn-ea"/>
                      </a:rPr>
                      <m:t>h</m:t>
                    </m:r>
                    <m:r>
                      <a:rPr lang="en-US" altLang="zh-CN" sz="2400" i="1" baseline="-25000" dirty="0" smtClean="0">
                        <a:latin typeface="Cambria Math"/>
                        <a:ea typeface="+mn-ea"/>
                      </a:rPr>
                      <m:t>4</m:t>
                    </m:r>
                    <m:r>
                      <a:rPr lang="en-US" altLang="zh-CN" sz="2400" i="1" dirty="0" smtClean="0">
                        <a:latin typeface="Cambria Math"/>
                        <a:ea typeface="+mn-ea"/>
                      </a:rPr>
                      <m:t>h</m:t>
                    </m:r>
                    <m:r>
                      <a:rPr lang="en-US" altLang="zh-CN" sz="2400" i="1" baseline="-25000" dirty="0" smtClean="0">
                        <a:latin typeface="Cambria Math"/>
                        <a:ea typeface="+mn-ea"/>
                      </a:rPr>
                      <m:t>5</m:t>
                    </m:r>
                    <m:r>
                      <a:rPr lang="en-US" altLang="zh-CN" sz="2400" i="1" dirty="0" smtClean="0">
                        <a:latin typeface="Cambria Math"/>
                        <a:ea typeface="+mn-ea"/>
                      </a:rPr>
                      <m:t>)</m:t>
                    </m:r>
                  </m:oMath>
                </a14:m>
                <a:r>
                  <a:rPr lang="zh-CN" altLang="en-US" sz="2400" dirty="0" smtClean="0">
                    <a:latin typeface="Times New Roman" pitchFamily="18" charset="0"/>
                    <a:ea typeface="+mn-ea"/>
                  </a:rPr>
                  <a:t>列上的值</a:t>
                </a:r>
                <a:endParaRPr lang="zh-CN" alt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228600" y="3200400"/>
                <a:ext cx="4648200" cy="2886944"/>
              </a:xfrm>
              <a:prstGeom prst="rect">
                <a:avLst/>
              </a:prstGeom>
              <a:blipFill rotWithShape="1">
                <a:blip r:embed="rId4"/>
                <a:stretch>
                  <a:fillRect l="-2362" t="-2743" b="-31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22577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a:t>
            </a:r>
            <a:r>
              <a:rPr lang="zh-CN" altLang="en-US" dirty="0" smtClean="0"/>
              <a:t>盒的构造</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25</a:t>
            </a:fld>
            <a:endParaRPr lang="en-US" altLang="zh-CN" dirty="0"/>
          </a:p>
        </p:txBody>
      </p:sp>
      <p:pic>
        <p:nvPicPr>
          <p:cNvPr id="8" name="内容占位符 7" descr="图片1.png"/>
          <p:cNvPicPr>
            <a:picLocks noGrp="1" noChangeAspect="1"/>
          </p:cNvPicPr>
          <p:nvPr>
            <p:ph idx="1"/>
          </p:nvPr>
        </p:nvPicPr>
        <p:blipFill>
          <a:blip r:embed="rId2"/>
          <a:stretch>
            <a:fillRect/>
          </a:stretch>
        </p:blipFill>
        <p:spPr>
          <a:xfrm>
            <a:off x="722006" y="1828800"/>
            <a:ext cx="7699988" cy="4495800"/>
          </a:xfrm>
        </p:spPr>
      </p:pic>
      <p:cxnSp>
        <p:nvCxnSpPr>
          <p:cNvPr id="7" name="直接连接符 6"/>
          <p:cNvCxnSpPr/>
          <p:nvPr/>
        </p:nvCxnSpPr>
        <p:spPr bwMode="auto">
          <a:xfrm>
            <a:off x="4191000" y="3962400"/>
            <a:ext cx="4038600"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58754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t>
            </a:r>
            <a:r>
              <a:rPr lang="zh-CN" altLang="en-US" dirty="0"/>
              <a:t>盒设计准则</a:t>
            </a:r>
          </a:p>
        </p:txBody>
      </p:sp>
      <p:sp>
        <p:nvSpPr>
          <p:cNvPr id="3" name="内容占位符 2"/>
          <p:cNvSpPr>
            <a:spLocks noGrp="1"/>
          </p:cNvSpPr>
          <p:nvPr>
            <p:ph idx="1"/>
          </p:nvPr>
        </p:nvSpPr>
        <p:spPr>
          <a:xfrm>
            <a:off x="457200" y="1600200"/>
            <a:ext cx="8229600" cy="4724400"/>
          </a:xfrm>
        </p:spPr>
        <p:txBody>
          <a:bodyPr/>
          <a:lstStyle/>
          <a:p>
            <a:r>
              <a:rPr lang="zh-CN" altLang="en-US" sz="2600" b="1" dirty="0"/>
              <a:t>具有良好的</a:t>
            </a:r>
            <a:r>
              <a:rPr lang="zh-CN" altLang="en-US" sz="2600" b="1" dirty="0" smtClean="0"/>
              <a:t>非线性</a:t>
            </a:r>
            <a:r>
              <a:rPr lang="en-US" altLang="zh-CN" sz="2600" b="1" dirty="0" smtClean="0"/>
              <a:t>(</a:t>
            </a:r>
            <a:r>
              <a:rPr lang="zh-CN" altLang="en-US" sz="2600" b="1" dirty="0" smtClean="0">
                <a:solidFill>
                  <a:srgbClr val="C00000"/>
                </a:solidFill>
              </a:rPr>
              <a:t>输出</a:t>
            </a:r>
            <a:r>
              <a:rPr lang="zh-CN" altLang="en-US" sz="2600" b="1" dirty="0">
                <a:solidFill>
                  <a:srgbClr val="C00000"/>
                </a:solidFill>
              </a:rPr>
              <a:t>的</a:t>
            </a:r>
            <a:r>
              <a:rPr lang="zh-CN" altLang="en-US" sz="2600" b="1" dirty="0" smtClean="0">
                <a:solidFill>
                  <a:srgbClr val="C00000"/>
                </a:solidFill>
              </a:rPr>
              <a:t>每个</a:t>
            </a:r>
            <a:r>
              <a:rPr lang="zh-CN" altLang="en-US" sz="2600" b="1" dirty="0">
                <a:solidFill>
                  <a:srgbClr val="C00000"/>
                </a:solidFill>
              </a:rPr>
              <a:t>比特与全部输入比特</a:t>
            </a:r>
            <a:r>
              <a:rPr lang="zh-CN" altLang="en-US" sz="2600" b="1" dirty="0" smtClean="0">
                <a:solidFill>
                  <a:srgbClr val="C00000"/>
                </a:solidFill>
              </a:rPr>
              <a:t>有关</a:t>
            </a:r>
            <a:r>
              <a:rPr lang="en-US" altLang="zh-CN" sz="2600" b="1" dirty="0" smtClean="0"/>
              <a:t>)</a:t>
            </a:r>
            <a:endParaRPr lang="zh-CN" altLang="en-US" sz="2600" b="1" dirty="0"/>
          </a:p>
          <a:p>
            <a:r>
              <a:rPr lang="zh-CN" altLang="en-US" sz="2600" b="1" dirty="0"/>
              <a:t>每一行包括所有</a:t>
            </a:r>
            <a:r>
              <a:rPr lang="en-US" altLang="zh-CN" sz="2600" b="1" dirty="0"/>
              <a:t>16</a:t>
            </a:r>
            <a:r>
              <a:rPr lang="zh-CN" altLang="en-US" sz="2600" b="1" dirty="0"/>
              <a:t>种</a:t>
            </a:r>
            <a:r>
              <a:rPr lang="en-US" altLang="zh-CN" sz="2600" b="1" dirty="0"/>
              <a:t>4</a:t>
            </a:r>
            <a:r>
              <a:rPr lang="zh-CN" altLang="en-US" sz="2600" b="1" dirty="0"/>
              <a:t>位</a:t>
            </a:r>
            <a:r>
              <a:rPr lang="zh-CN" altLang="en-US" sz="2600" b="1" dirty="0" smtClean="0"/>
              <a:t>二进制</a:t>
            </a:r>
            <a:endParaRPr lang="zh-CN" altLang="en-US" sz="2600" b="1" dirty="0"/>
          </a:p>
          <a:p>
            <a:r>
              <a:rPr lang="zh-CN" altLang="en-US" sz="2600" b="1" dirty="0"/>
              <a:t>两个输入相差</a:t>
            </a:r>
            <a:r>
              <a:rPr lang="en-US" altLang="zh-CN" sz="2600" b="1" dirty="0" smtClean="0"/>
              <a:t>1</a:t>
            </a:r>
            <a:r>
              <a:rPr lang="zh-CN" altLang="en-US" sz="2600" b="1" dirty="0" smtClean="0"/>
              <a:t>比特时</a:t>
            </a:r>
            <a:r>
              <a:rPr lang="zh-CN" altLang="en-US" sz="2600" b="1" dirty="0"/>
              <a:t>，输出</a:t>
            </a:r>
            <a:r>
              <a:rPr lang="zh-CN" altLang="en-US" sz="2600" b="1" dirty="0" smtClean="0"/>
              <a:t>相差</a:t>
            </a:r>
            <a:r>
              <a:rPr lang="en-US" altLang="zh-CN" sz="2600" b="1" dirty="0" smtClean="0"/>
              <a:t>2</a:t>
            </a:r>
            <a:r>
              <a:rPr lang="zh-CN" altLang="en-US" sz="2600" b="1" dirty="0" smtClean="0"/>
              <a:t>比特</a:t>
            </a:r>
            <a:endParaRPr lang="zh-CN" altLang="en-US" sz="2600" b="1" dirty="0"/>
          </a:p>
          <a:p>
            <a:r>
              <a:rPr lang="zh-CN" altLang="en-US" sz="2600" b="1" dirty="0"/>
              <a:t>如果两个输入刚好在中间两个比特上不同，则输出至少有两个比特</a:t>
            </a:r>
            <a:r>
              <a:rPr lang="zh-CN" altLang="en-US" sz="2600" b="1" dirty="0" smtClean="0"/>
              <a:t>不同</a:t>
            </a:r>
            <a:endParaRPr lang="zh-CN" altLang="en-US" sz="2600" b="1" dirty="0"/>
          </a:p>
          <a:p>
            <a:r>
              <a:rPr lang="zh-CN" altLang="en-US" sz="2600" b="1" dirty="0"/>
              <a:t>如果两个输入前两位不同而最后两位相同，则输出一定</a:t>
            </a:r>
            <a:r>
              <a:rPr lang="zh-CN" altLang="en-US" sz="2600" b="1" dirty="0" smtClean="0"/>
              <a:t>不同</a:t>
            </a:r>
            <a:endParaRPr lang="zh-CN" altLang="en-US" sz="2600" b="1" dirty="0"/>
          </a:p>
          <a:p>
            <a:r>
              <a:rPr lang="zh-CN" altLang="en-US" sz="2600" b="1" dirty="0"/>
              <a:t>相差</a:t>
            </a:r>
            <a:r>
              <a:rPr lang="en-US" altLang="zh-CN" sz="2600" b="1" dirty="0"/>
              <a:t>6</a:t>
            </a:r>
            <a:r>
              <a:rPr lang="zh-CN" altLang="en-US" sz="2600" b="1" dirty="0"/>
              <a:t>比特的输入共有</a:t>
            </a:r>
            <a:r>
              <a:rPr lang="en-US" altLang="zh-CN" sz="2600" b="1" dirty="0"/>
              <a:t>32</a:t>
            </a:r>
            <a:r>
              <a:rPr lang="zh-CN" altLang="en-US" sz="2600" b="1" dirty="0"/>
              <a:t>对</a:t>
            </a:r>
            <a:r>
              <a:rPr lang="zh-CN" altLang="en-US" sz="2600" b="1" dirty="0" smtClean="0"/>
              <a:t>，这</a:t>
            </a:r>
            <a:r>
              <a:rPr lang="en-US" altLang="zh-CN" sz="2600" b="1" dirty="0"/>
              <a:t>32</a:t>
            </a:r>
            <a:r>
              <a:rPr lang="zh-CN" altLang="en-US" sz="2600" b="1" dirty="0"/>
              <a:t>对中有不超过</a:t>
            </a:r>
            <a:r>
              <a:rPr lang="en-US" altLang="zh-CN" sz="2600" b="1" dirty="0"/>
              <a:t>8</a:t>
            </a:r>
            <a:r>
              <a:rPr lang="zh-CN" altLang="en-US" sz="2600" b="1" dirty="0"/>
              <a:t>对的输出</a:t>
            </a:r>
            <a:r>
              <a:rPr lang="zh-CN" altLang="en-US" sz="2600" b="1" dirty="0" smtClean="0"/>
              <a:t>相同</a:t>
            </a:r>
            <a:endParaRPr lang="zh-CN" altLang="en-US" sz="2600" b="1"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26</a:t>
            </a:fld>
            <a:endParaRPr lang="en-US" altLang="zh-CN" dirty="0"/>
          </a:p>
        </p:txBody>
      </p:sp>
    </p:spTree>
    <p:extLst>
      <p:ext uri="{BB962C8B-B14F-4D97-AF65-F5344CB8AC3E}">
        <p14:creationId xmlns:p14="http://schemas.microsoft.com/office/powerpoint/2010/main" val="40299818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b="1" dirty="0" smtClean="0">
                <a:solidFill>
                  <a:srgbClr val="FF0000"/>
                </a:solidFill>
              </a:rPr>
              <a:t>P-</a:t>
            </a:r>
            <a:r>
              <a:rPr lang="zh-CN" altLang="en-US" b="1" dirty="0" smtClean="0">
                <a:solidFill>
                  <a:srgbClr val="FF0000"/>
                </a:solidFill>
              </a:rPr>
              <a:t>置换</a:t>
            </a:r>
            <a:r>
              <a:rPr lang="zh-CN" altLang="en-US" dirty="0" smtClean="0"/>
              <a:t>：</a:t>
            </a:r>
          </a:p>
          <a:p>
            <a:pPr>
              <a:buFontTx/>
              <a:buNone/>
            </a:pPr>
            <a:r>
              <a:rPr lang="zh-CN" altLang="en-US" dirty="0" smtClean="0"/>
              <a:t>	</a:t>
            </a:r>
            <a:r>
              <a:rPr lang="en-US" altLang="zh-CN" dirty="0" smtClean="0"/>
              <a:t>P-</a:t>
            </a:r>
            <a:r>
              <a:rPr lang="zh-CN" altLang="en-US" dirty="0" smtClean="0"/>
              <a:t>置换对</a:t>
            </a:r>
            <a:r>
              <a:rPr lang="en-US" altLang="zh-CN" dirty="0" smtClean="0"/>
              <a:t>8</a:t>
            </a:r>
            <a:r>
              <a:rPr lang="zh-CN" altLang="en-US" dirty="0" smtClean="0"/>
              <a:t>个</a:t>
            </a:r>
            <a:r>
              <a:rPr lang="en-US" altLang="zh-CN" dirty="0" smtClean="0"/>
              <a:t>S-</a:t>
            </a:r>
            <a:r>
              <a:rPr lang="zh-CN" altLang="en-US" dirty="0" smtClean="0"/>
              <a:t>盒的输出进行变换</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27</a:t>
            </a:fld>
            <a:endParaRPr lang="en-US" altLang="zh-CN" dirty="0"/>
          </a:p>
        </p:txBody>
      </p:sp>
      <p:graphicFrame>
        <p:nvGraphicFramePr>
          <p:cNvPr id="7" name="Group 27"/>
          <p:cNvGraphicFramePr>
            <a:graphicFrameLocks/>
          </p:cNvGraphicFramePr>
          <p:nvPr>
            <p:extLst>
              <p:ext uri="{D42A27DB-BD31-4B8C-83A1-F6EECF244321}">
                <p14:modId xmlns:p14="http://schemas.microsoft.com/office/powerpoint/2010/main" val="489917823"/>
              </p:ext>
            </p:extLst>
          </p:nvPr>
        </p:nvGraphicFramePr>
        <p:xfrm>
          <a:off x="3048000" y="3200400"/>
          <a:ext cx="2743200" cy="2529840"/>
        </p:xfrm>
        <a:graphic>
          <a:graphicData uri="http://schemas.openxmlformats.org/drawingml/2006/table">
            <a:tbl>
              <a:tblPr>
                <a:tableStyleId>{08FB837D-C827-4EFA-A057-4D05807E0F7C}</a:tableStyleId>
              </a:tblPr>
              <a:tblGrid>
                <a:gridCol w="2743200">
                  <a:extLst>
                    <a:ext uri="{9D8B030D-6E8A-4147-A177-3AD203B41FA5}">
                      <a16:colId xmlns:a16="http://schemas.microsoft.com/office/drawing/2014/main" val="20000"/>
                    </a:ext>
                  </a:extLst>
                </a:gridCol>
              </a:tblGrid>
              <a:tr h="2525713">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16      7      20     21</a:t>
                      </a:r>
                    </a:p>
                    <a:p>
                      <a:pPr marL="342900" marR="0" lvl="0" indent="-342900" algn="l"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29     12     28     17</a:t>
                      </a:r>
                    </a:p>
                    <a:p>
                      <a:pPr marL="342900" marR="0" lvl="0" indent="-342900" algn="l"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 1      15     23     26</a:t>
                      </a:r>
                    </a:p>
                    <a:p>
                      <a:pPr marL="342900" marR="0" lvl="0" indent="-342900" algn="l"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 5      18     31     10</a:t>
                      </a:r>
                    </a:p>
                    <a:p>
                      <a:pPr marL="342900" marR="0" lvl="0" indent="-342900" algn="l"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 2       8      24     14</a:t>
                      </a:r>
                    </a:p>
                    <a:p>
                      <a:pPr marL="342900" marR="0" lvl="0" indent="-342900" algn="l"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32     27      3       9</a:t>
                      </a:r>
                    </a:p>
                    <a:p>
                      <a:pPr marL="342900" marR="0" lvl="0" indent="-342900" algn="l"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19     13     30      6</a:t>
                      </a:r>
                    </a:p>
                    <a:p>
                      <a:pPr marL="342900" marR="0" lvl="0" indent="-342900" algn="l"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22     11      4       25</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936654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685800"/>
            <a:ext cx="7391400" cy="563563"/>
          </a:xfrm>
        </p:spPr>
        <p:txBody>
          <a:bodyPr/>
          <a:lstStyle/>
          <a:p>
            <a:r>
              <a:rPr lang="en-US" altLang="zh-CN" dirty="0" smtClean="0"/>
              <a:t>DES</a:t>
            </a:r>
            <a:r>
              <a:rPr lang="zh-CN" altLang="en-US" dirty="0" smtClean="0"/>
              <a:t>的解密过程</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28</a:t>
            </a:fld>
            <a:endParaRPr lang="en-US" altLang="zh-CN" dirty="0"/>
          </a:p>
        </p:txBody>
      </p:sp>
      <p:pic>
        <p:nvPicPr>
          <p:cNvPr id="62465" name="Picture 1"/>
          <p:cNvPicPr>
            <a:picLocks noChangeAspect="1" noChangeArrowheads="1"/>
          </p:cNvPicPr>
          <p:nvPr/>
        </p:nvPicPr>
        <p:blipFill>
          <a:blip r:embed="rId2"/>
          <a:srcRect/>
          <a:stretch>
            <a:fillRect/>
          </a:stretch>
        </p:blipFill>
        <p:spPr bwMode="auto">
          <a:xfrm>
            <a:off x="1524000" y="1524000"/>
            <a:ext cx="5375275" cy="4666029"/>
          </a:xfrm>
          <a:prstGeom prst="rect">
            <a:avLst/>
          </a:prstGeom>
          <a:noFill/>
          <a:ln w="9525">
            <a:noFill/>
            <a:miter lim="800000"/>
            <a:headEnd/>
            <a:tailEnd/>
          </a:ln>
          <a:effectLst/>
        </p:spPr>
      </p:pic>
    </p:spTree>
    <p:extLst>
      <p:ext uri="{BB962C8B-B14F-4D97-AF65-F5344CB8AC3E}">
        <p14:creationId xmlns:p14="http://schemas.microsoft.com/office/powerpoint/2010/main" val="20206586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DES</a:t>
            </a:r>
            <a:r>
              <a:rPr lang="zh-CN" altLang="en-US" dirty="0" smtClean="0">
                <a:latin typeface="Times New Roman" pitchFamily="18" charset="0"/>
              </a:rPr>
              <a:t>子密钥生成</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gn="just"/>
                <a:r>
                  <a:rPr lang="en-US" altLang="zh-CN" b="1" dirty="0" smtClean="0">
                    <a:solidFill>
                      <a:srgbClr val="FF00FF"/>
                    </a:solidFill>
                    <a:latin typeface="Times New Roman" pitchFamily="18" charset="0"/>
                  </a:rPr>
                  <a:t>DES</a:t>
                </a:r>
                <a:r>
                  <a:rPr lang="zh-CN" altLang="en-US" b="1" dirty="0" smtClean="0">
                    <a:solidFill>
                      <a:srgbClr val="FF00FF"/>
                    </a:solidFill>
                    <a:latin typeface="Times New Roman" pitchFamily="18" charset="0"/>
                  </a:rPr>
                  <a:t>子密钥</a:t>
                </a:r>
                <a:r>
                  <a:rPr lang="zh-CN" altLang="en-US" dirty="0" smtClean="0">
                    <a:latin typeface="Times New Roman" pitchFamily="18" charset="0"/>
                  </a:rPr>
                  <a:t>是从初始密钥</a:t>
                </a:r>
                <a:r>
                  <a:rPr lang="en-US" altLang="zh-CN" dirty="0" smtClean="0">
                    <a:latin typeface="Times New Roman" pitchFamily="18" charset="0"/>
                  </a:rPr>
                  <a:t>(</a:t>
                </a:r>
                <a:r>
                  <a:rPr lang="zh-CN" altLang="en-US" b="1" dirty="0" smtClean="0">
                    <a:solidFill>
                      <a:srgbClr val="FF0000"/>
                    </a:solidFill>
                    <a:latin typeface="Times New Roman" pitchFamily="18" charset="0"/>
                  </a:rPr>
                  <a:t>种子密钥</a:t>
                </a:r>
                <a:r>
                  <a:rPr lang="en-US" altLang="zh-CN" dirty="0" smtClean="0">
                    <a:latin typeface="Times New Roman" pitchFamily="18" charset="0"/>
                  </a:rPr>
                  <a:t>)</a:t>
                </a:r>
                <a:r>
                  <a:rPr lang="zh-CN" altLang="en-US" dirty="0" smtClean="0">
                    <a:latin typeface="Times New Roman" pitchFamily="18" charset="0"/>
                  </a:rPr>
                  <a:t>产生的</a:t>
                </a:r>
                <a:endParaRPr lang="en-US" altLang="zh-CN" dirty="0" smtClean="0">
                  <a:latin typeface="Times New Roman" pitchFamily="18" charset="0"/>
                </a:endParaRPr>
              </a:p>
              <a:p>
                <a:pPr lvl="1" algn="just"/>
                <a:r>
                  <a:rPr lang="zh-CN" altLang="en-US" dirty="0" smtClean="0">
                    <a:latin typeface="Times New Roman" pitchFamily="18" charset="0"/>
                  </a:rPr>
                  <a:t>种子密钥</a:t>
                </a:r>
                <a14:m>
                  <m:oMath xmlns:m="http://schemas.openxmlformats.org/officeDocument/2006/math">
                    <m:r>
                      <a:rPr lang="en-US" altLang="zh-CN" i="1" dirty="0" smtClean="0">
                        <a:latin typeface="Cambria Math"/>
                      </a:rPr>
                      <m:t>𝐾</m:t>
                    </m:r>
                  </m:oMath>
                </a14:m>
                <a:r>
                  <a:rPr lang="zh-CN" altLang="en-US" dirty="0" smtClean="0">
                    <a:latin typeface="Times New Roman" pitchFamily="18" charset="0"/>
                  </a:rPr>
                  <a:t>为</a:t>
                </a:r>
                <a:r>
                  <a:rPr lang="en-US" altLang="zh-CN" dirty="0" smtClean="0">
                    <a:latin typeface="Times New Roman" pitchFamily="18" charset="0"/>
                  </a:rPr>
                  <a:t>64</a:t>
                </a:r>
                <a:r>
                  <a:rPr lang="zh-CN" altLang="en-US" dirty="0" smtClean="0">
                    <a:latin typeface="Times New Roman" pitchFamily="18" charset="0"/>
                  </a:rPr>
                  <a:t>位，其中有</a:t>
                </a:r>
                <a:r>
                  <a:rPr lang="en-US" altLang="zh-CN" dirty="0" smtClean="0">
                    <a:latin typeface="Times New Roman" pitchFamily="18" charset="0"/>
                  </a:rPr>
                  <a:t>8</a:t>
                </a:r>
                <a:r>
                  <a:rPr lang="zh-CN" altLang="en-US" dirty="0" smtClean="0">
                    <a:latin typeface="Times New Roman" pitchFamily="18" charset="0"/>
                  </a:rPr>
                  <a:t>位用于奇偶校验，分别位于第</a:t>
                </a:r>
                <a:r>
                  <a:rPr lang="en-US" altLang="zh-CN" dirty="0" smtClean="0">
                    <a:latin typeface="Times New Roman" pitchFamily="18" charset="0"/>
                  </a:rPr>
                  <a:t>8</a:t>
                </a:r>
                <a:r>
                  <a:rPr lang="zh-CN" altLang="en-US" dirty="0" smtClean="0">
                    <a:latin typeface="Times New Roman" pitchFamily="18" charset="0"/>
                  </a:rPr>
                  <a:t>，</a:t>
                </a:r>
                <a:r>
                  <a:rPr lang="en-US" altLang="zh-CN" dirty="0" smtClean="0">
                    <a:latin typeface="Times New Roman" pitchFamily="18" charset="0"/>
                  </a:rPr>
                  <a:t>16</a:t>
                </a:r>
                <a:r>
                  <a:rPr lang="zh-CN" altLang="en-US" dirty="0" smtClean="0">
                    <a:latin typeface="Times New Roman" pitchFamily="18" charset="0"/>
                  </a:rPr>
                  <a:t>，</a:t>
                </a:r>
                <a:r>
                  <a:rPr lang="en-US" altLang="zh-CN" dirty="0" smtClean="0">
                    <a:latin typeface="Times New Roman" pitchFamily="18" charset="0"/>
                  </a:rPr>
                  <a:t>24</a:t>
                </a:r>
                <a:r>
                  <a:rPr lang="zh-CN" altLang="en-US" dirty="0" smtClean="0">
                    <a:latin typeface="Times New Roman" pitchFamily="18" charset="0"/>
                  </a:rPr>
                  <a:t>，</a:t>
                </a:r>
                <a:r>
                  <a:rPr lang="en-US" altLang="zh-CN" dirty="0" smtClean="0">
                    <a:latin typeface="Times New Roman" pitchFamily="18" charset="0"/>
                  </a:rPr>
                  <a:t>32</a:t>
                </a:r>
                <a:r>
                  <a:rPr lang="zh-CN" altLang="en-US" dirty="0" smtClean="0">
                    <a:latin typeface="Times New Roman" pitchFamily="18" charset="0"/>
                  </a:rPr>
                  <a:t>，</a:t>
                </a:r>
                <a:r>
                  <a:rPr lang="en-US" altLang="zh-CN" dirty="0" smtClean="0">
                    <a:latin typeface="Times New Roman" pitchFamily="18" charset="0"/>
                  </a:rPr>
                  <a:t>40</a:t>
                </a:r>
                <a:r>
                  <a:rPr lang="zh-CN" altLang="en-US" dirty="0" smtClean="0">
                    <a:latin typeface="Times New Roman" pitchFamily="18" charset="0"/>
                  </a:rPr>
                  <a:t>，</a:t>
                </a:r>
                <a:r>
                  <a:rPr lang="en-US" altLang="zh-CN" dirty="0" smtClean="0">
                    <a:latin typeface="Times New Roman" pitchFamily="18" charset="0"/>
                  </a:rPr>
                  <a:t>48</a:t>
                </a:r>
                <a:r>
                  <a:rPr lang="zh-CN" altLang="en-US" dirty="0" smtClean="0">
                    <a:latin typeface="Times New Roman" pitchFamily="18" charset="0"/>
                  </a:rPr>
                  <a:t>，</a:t>
                </a:r>
                <a:r>
                  <a:rPr lang="en-US" altLang="zh-CN" dirty="0" smtClean="0">
                    <a:latin typeface="Times New Roman" pitchFamily="18" charset="0"/>
                  </a:rPr>
                  <a:t>56</a:t>
                </a:r>
                <a:r>
                  <a:rPr lang="zh-CN" altLang="en-US" dirty="0" smtClean="0">
                    <a:latin typeface="Times New Roman" pitchFamily="18" charset="0"/>
                  </a:rPr>
                  <a:t>，</a:t>
                </a:r>
                <a:r>
                  <a:rPr lang="en-US" altLang="zh-CN" dirty="0" smtClean="0">
                    <a:latin typeface="Times New Roman" pitchFamily="18" charset="0"/>
                  </a:rPr>
                  <a:t>64</a:t>
                </a:r>
                <a:r>
                  <a:rPr lang="zh-CN" altLang="en-US" dirty="0" smtClean="0">
                    <a:latin typeface="Times New Roman" pitchFamily="18" charset="0"/>
                  </a:rPr>
                  <a:t>位</a:t>
                </a:r>
              </a:p>
              <a:p>
                <a:pPr lvl="1" algn="just"/>
                <a:r>
                  <a:rPr lang="zh-CN" altLang="en-US" b="1" dirty="0" smtClean="0">
                    <a:solidFill>
                      <a:srgbClr val="C00000"/>
                    </a:solidFill>
                    <a:latin typeface="Times New Roman" pitchFamily="18" charset="0"/>
                  </a:rPr>
                  <a:t>奇偶校验位</a:t>
                </a:r>
                <a:r>
                  <a:rPr lang="zh-CN" altLang="en-US" dirty="0" smtClean="0">
                    <a:latin typeface="Times New Roman" pitchFamily="18" charset="0"/>
                  </a:rPr>
                  <a:t>用于检查密钥</a:t>
                </a:r>
                <a14:m>
                  <m:oMath xmlns:m="http://schemas.openxmlformats.org/officeDocument/2006/math">
                    <m:r>
                      <a:rPr lang="en-US" altLang="zh-CN" i="1" dirty="0" smtClean="0">
                        <a:latin typeface="Cambria Math"/>
                      </a:rPr>
                      <m:t>𝐾</m:t>
                    </m:r>
                  </m:oMath>
                </a14:m>
                <a:r>
                  <a:rPr lang="zh-CN" altLang="en-US" dirty="0" smtClean="0">
                    <a:latin typeface="Times New Roman" pitchFamily="18" charset="0"/>
                  </a:rPr>
                  <a:t>在产生和分配以及存储过程中可能发生的错误</a:t>
                </a:r>
                <a:endParaRPr lang="en-US" altLang="zh-CN" dirty="0" smtClean="0">
                  <a:latin typeface="Times New Roman" pitchFamily="18" charset="0"/>
                </a:endParaRPr>
              </a:p>
              <a:p>
                <a:pPr lvl="1" algn="just"/>
                <a:endParaRPr lang="zh-CN" altLang="en-US" dirty="0" smtClean="0">
                  <a:latin typeface="Times New Roman" pitchFamily="18" charset="0"/>
                </a:endParaRPr>
              </a:p>
              <a:p>
                <a:pPr algn="just"/>
                <a:r>
                  <a:rPr lang="en-US" altLang="zh-CN" dirty="0" smtClean="0">
                    <a:latin typeface="Times New Roman" pitchFamily="18" charset="0"/>
                  </a:rPr>
                  <a:t>DES</a:t>
                </a:r>
                <a:r>
                  <a:rPr lang="zh-CN" altLang="en-US" dirty="0" smtClean="0">
                    <a:latin typeface="Times New Roman" pitchFamily="18" charset="0"/>
                  </a:rPr>
                  <a:t>的密钥实际上只有</a:t>
                </a:r>
                <a:r>
                  <a:rPr lang="en-US" altLang="zh-CN" b="1" dirty="0" smtClean="0">
                    <a:solidFill>
                      <a:srgbClr val="FF00FF"/>
                    </a:solidFill>
                    <a:latin typeface="Times New Roman" pitchFamily="18" charset="0"/>
                  </a:rPr>
                  <a:t>56</a:t>
                </a:r>
                <a:r>
                  <a:rPr lang="zh-CN" altLang="en-US" b="1" dirty="0" smtClean="0">
                    <a:solidFill>
                      <a:srgbClr val="FF00FF"/>
                    </a:solidFill>
                    <a:latin typeface="Times New Roman" pitchFamily="18" charset="0"/>
                  </a:rPr>
                  <a:t>位</a:t>
                </a:r>
                <a:endParaRPr lang="zh-CN" altLang="en-US" b="1" dirty="0">
                  <a:solidFill>
                    <a:srgbClr val="FF00FF"/>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762" r="-111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29</a:t>
            </a:fld>
            <a:endParaRPr lang="en-US" altLang="zh-CN" dirty="0"/>
          </a:p>
        </p:txBody>
      </p:sp>
    </p:spTree>
    <p:extLst>
      <p:ext uri="{BB962C8B-B14F-4D97-AF65-F5344CB8AC3E}">
        <p14:creationId xmlns:p14="http://schemas.microsoft.com/office/powerpoint/2010/main" val="22427371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 </a:t>
            </a:r>
            <a:r>
              <a:rPr lang="zh-CN" altLang="en-US" dirty="0" smtClean="0"/>
              <a:t>分组密码概述</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229600" cy="4724400"/>
              </a:xfrm>
            </p:spPr>
            <p:txBody>
              <a:bodyPr/>
              <a:lstStyle/>
              <a:p>
                <a:pPr algn="just"/>
                <a:r>
                  <a:rPr lang="zh-CN" altLang="en-US" b="1" dirty="0" smtClean="0">
                    <a:solidFill>
                      <a:srgbClr val="FF0000"/>
                    </a:solidFill>
                    <a:latin typeface="GungsuhChe" pitchFamily="49" charset="-127"/>
                    <a:ea typeface="GungsuhChe" pitchFamily="49" charset="-127"/>
                  </a:rPr>
                  <a:t>分组密码</a:t>
                </a:r>
                <a:r>
                  <a:rPr lang="en-US" altLang="zh-CN" dirty="0" smtClean="0">
                    <a:latin typeface="Times New Roman" pitchFamily="18" charset="0"/>
                  </a:rPr>
                  <a:t>: </a:t>
                </a:r>
                <a:r>
                  <a:rPr lang="zh-CN" altLang="en-US" dirty="0" smtClean="0">
                    <a:latin typeface="Times New Roman" pitchFamily="18" charset="0"/>
                  </a:rPr>
                  <a:t>将明文划分成长为</a:t>
                </a:r>
                <a14:m>
                  <m:oMath xmlns:m="http://schemas.openxmlformats.org/officeDocument/2006/math">
                    <m:r>
                      <a:rPr lang="en-US" altLang="zh-CN" i="1" dirty="0" smtClean="0">
                        <a:latin typeface="Cambria Math"/>
                      </a:rPr>
                      <m:t>𝑚</m:t>
                    </m:r>
                  </m:oMath>
                </a14:m>
                <a:r>
                  <a:rPr lang="en-US" altLang="zh-CN" dirty="0" smtClean="0">
                    <a:latin typeface="Times New Roman" pitchFamily="18" charset="0"/>
                  </a:rPr>
                  <a:t>(</a:t>
                </a:r>
                <a:r>
                  <a:rPr lang="zh-CN" altLang="en-US" dirty="0" smtClean="0">
                    <a:latin typeface="Times New Roman" pitchFamily="18" charset="0"/>
                  </a:rPr>
                  <a:t>如</a:t>
                </a:r>
                <a14:m>
                  <m:oMath xmlns:m="http://schemas.openxmlformats.org/officeDocument/2006/math">
                    <m:r>
                      <a:rPr lang="en-US" altLang="zh-CN" i="1" dirty="0" smtClean="0">
                        <a:latin typeface="Cambria Math"/>
                      </a:rPr>
                      <m:t>𝑚</m:t>
                    </m:r>
                    <m:r>
                      <a:rPr lang="en-US" altLang="zh-CN" i="1" dirty="0" smtClean="0">
                        <a:latin typeface="Cambria Math"/>
                      </a:rPr>
                      <m:t>=64</m:t>
                    </m:r>
                  </m:oMath>
                </a14:m>
                <a:r>
                  <a:rPr lang="zh-CN" altLang="en-US" dirty="0" smtClean="0">
                    <a:latin typeface="Times New Roman" pitchFamily="18" charset="0"/>
                  </a:rPr>
                  <a:t>或</a:t>
                </a:r>
                <a:r>
                  <a:rPr lang="en-US" altLang="zh-CN" dirty="0" smtClean="0">
                    <a:latin typeface="Times New Roman" pitchFamily="18" charset="0"/>
                  </a:rPr>
                  <a:t>128)</a:t>
                </a:r>
                <a:r>
                  <a:rPr lang="zh-CN" altLang="en-US" dirty="0" smtClean="0">
                    <a:latin typeface="Times New Roman" pitchFamily="18" charset="0"/>
                  </a:rPr>
                  <a:t>的分组</a:t>
                </a:r>
                <a14:m>
                  <m:oMath xmlns:m="http://schemas.openxmlformats.org/officeDocument/2006/math">
                    <m:r>
                      <a:rPr lang="en-US" altLang="zh-CN" i="1" dirty="0" smtClean="0">
                        <a:latin typeface="Cambria Math"/>
                      </a:rPr>
                      <m:t>𝑃</m:t>
                    </m:r>
                    <m:r>
                      <a:rPr lang="zh-CN" altLang="en-US" i="1" dirty="0" smtClean="0">
                        <a:latin typeface="Cambria Math"/>
                      </a:rPr>
                      <m:t>＝</m:t>
                    </m:r>
                    <m:r>
                      <a:rPr lang="en-US" altLang="zh-CN" i="1" dirty="0" smtClean="0">
                        <a:latin typeface="Cambria Math"/>
                      </a:rPr>
                      <m:t>(</m:t>
                    </m:r>
                    <m:r>
                      <a:rPr lang="en-US" altLang="zh-CN" i="1" dirty="0" smtClean="0">
                        <a:latin typeface="Cambria Math"/>
                      </a:rPr>
                      <m:t>𝑝</m:t>
                    </m:r>
                    <m:r>
                      <a:rPr lang="en-US" altLang="zh-CN" i="1" baseline="-25000" dirty="0" smtClean="0">
                        <a:latin typeface="Cambria Math"/>
                      </a:rPr>
                      <m:t>0</m:t>
                    </m:r>
                    <m:r>
                      <a:rPr lang="en-US" altLang="zh-CN" i="1" dirty="0" smtClean="0">
                        <a:latin typeface="Cambria Math"/>
                      </a:rPr>
                      <m:t>, </m:t>
                    </m:r>
                    <m:r>
                      <a:rPr lang="en-US" altLang="zh-CN" i="1" dirty="0" smtClean="0">
                        <a:latin typeface="Cambria Math"/>
                      </a:rPr>
                      <m:t>𝑝</m:t>
                    </m:r>
                    <m:r>
                      <a:rPr lang="en-US" altLang="zh-CN" i="1" baseline="-25000" dirty="0" smtClean="0">
                        <a:latin typeface="Cambria Math"/>
                      </a:rPr>
                      <m:t>1</m:t>
                    </m:r>
                    <m:r>
                      <a:rPr lang="en-US" altLang="zh-CN" i="1" dirty="0" smtClean="0">
                        <a:latin typeface="Cambria Math"/>
                      </a:rPr>
                      <m:t>, </m:t>
                    </m:r>
                    <m:r>
                      <a:rPr lang="en-US" altLang="zh-CN" i="1" dirty="0" smtClean="0">
                        <a:latin typeface="Cambria Math"/>
                      </a:rPr>
                      <m:t>𝑝</m:t>
                    </m:r>
                    <m:r>
                      <a:rPr lang="en-US" altLang="zh-CN" i="1" baseline="-25000" dirty="0" smtClean="0">
                        <a:latin typeface="Cambria Math"/>
                      </a:rPr>
                      <m:t>2</m:t>
                    </m:r>
                    <m:r>
                      <a:rPr lang="en-US" altLang="zh-CN" i="1" dirty="0" smtClean="0">
                        <a:latin typeface="Cambria Math"/>
                      </a:rPr>
                      <m:t>, ….,</m:t>
                    </m:r>
                    <m:sSub>
                      <m:sSubPr>
                        <m:ctrlPr>
                          <a:rPr lang="en-US" altLang="zh-CN" i="1" dirty="0" smtClean="0">
                            <a:latin typeface="Cambria Math" panose="02040503050406030204" pitchFamily="18" charset="0"/>
                          </a:rPr>
                        </m:ctrlPr>
                      </m:sSubPr>
                      <m:e>
                        <m:r>
                          <a:rPr lang="en-US" altLang="zh-CN" b="0" i="1" dirty="0" smtClean="0">
                            <a:latin typeface="Cambria Math"/>
                          </a:rPr>
                          <m:t>𝑝</m:t>
                        </m:r>
                      </m:e>
                      <m:sub>
                        <m:r>
                          <a:rPr lang="en-US" altLang="zh-CN" b="0" i="1" dirty="0" smtClean="0">
                            <a:latin typeface="Cambria Math"/>
                          </a:rPr>
                          <m:t>𝑚</m:t>
                        </m:r>
                        <m:r>
                          <a:rPr lang="en-US" altLang="zh-CN" b="0" i="1" dirty="0" smtClean="0">
                            <a:latin typeface="Cambria Math"/>
                          </a:rPr>
                          <m:t>−1</m:t>
                        </m:r>
                      </m:sub>
                    </m:sSub>
                    <m:r>
                      <a:rPr lang="en-US" altLang="zh-CN" i="1" dirty="0" smtClean="0">
                        <a:latin typeface="Cambria Math"/>
                      </a:rPr>
                      <m:t>)</m:t>
                    </m:r>
                  </m:oMath>
                </a14:m>
                <a:r>
                  <a:rPr lang="zh-CN" altLang="en-US" dirty="0" smtClean="0">
                    <a:latin typeface="Times New Roman" pitchFamily="18" charset="0"/>
                  </a:rPr>
                  <a:t>，各明文分组分别在长为</a:t>
                </a:r>
                <a:r>
                  <a:rPr lang="en-US" altLang="zh-CN" dirty="0" smtClean="0">
                    <a:latin typeface="Times New Roman" pitchFamily="18" charset="0"/>
                  </a:rPr>
                  <a:t>t</a:t>
                </a:r>
                <a:r>
                  <a:rPr lang="zh-CN" altLang="en-US" dirty="0" smtClean="0">
                    <a:latin typeface="Times New Roman" pitchFamily="18" charset="0"/>
                  </a:rPr>
                  <a:t>的密钥</a:t>
                </a:r>
                <a14:m>
                  <m:oMath xmlns:m="http://schemas.openxmlformats.org/officeDocument/2006/math">
                    <m:r>
                      <a:rPr lang="en-US" altLang="zh-CN" i="1" dirty="0" smtClean="0">
                        <a:latin typeface="Cambria Math"/>
                      </a:rPr>
                      <m:t>𝐾</m:t>
                    </m:r>
                    <m:r>
                      <a:rPr lang="zh-CN" altLang="en-US" i="1" dirty="0" smtClean="0">
                        <a:latin typeface="Cambria Math"/>
                      </a:rPr>
                      <m:t>＝</m:t>
                    </m:r>
                    <m:r>
                      <a:rPr lang="en-US" altLang="zh-CN" i="1" dirty="0" smtClean="0">
                        <a:latin typeface="Cambria Math"/>
                      </a:rPr>
                      <m:t>(</m:t>
                    </m:r>
                    <m:r>
                      <a:rPr lang="en-US" altLang="zh-CN" i="1" dirty="0" smtClean="0">
                        <a:latin typeface="Cambria Math"/>
                      </a:rPr>
                      <m:t>𝑘</m:t>
                    </m:r>
                    <m:r>
                      <a:rPr lang="en-US" altLang="zh-CN" i="1" baseline="-25000" dirty="0" smtClean="0">
                        <a:latin typeface="Cambria Math"/>
                      </a:rPr>
                      <m:t>0</m:t>
                    </m:r>
                    <m:r>
                      <a:rPr lang="en-US" altLang="zh-CN" i="1" dirty="0" smtClean="0">
                        <a:latin typeface="Cambria Math"/>
                      </a:rPr>
                      <m:t>, </m:t>
                    </m:r>
                    <m:r>
                      <a:rPr lang="en-US" altLang="zh-CN" i="1" dirty="0" smtClean="0">
                        <a:latin typeface="Cambria Math"/>
                      </a:rPr>
                      <m:t>𝑘</m:t>
                    </m:r>
                    <m:r>
                      <a:rPr lang="en-US" altLang="zh-CN" i="1" baseline="-25000" dirty="0" smtClean="0">
                        <a:latin typeface="Cambria Math"/>
                      </a:rPr>
                      <m:t>1</m:t>
                    </m:r>
                    <m:r>
                      <a:rPr lang="en-US" altLang="zh-CN" i="1" dirty="0" smtClean="0">
                        <a:latin typeface="Cambria Math"/>
                      </a:rPr>
                      <m:t>, </m:t>
                    </m:r>
                    <m:r>
                      <a:rPr lang="en-US" altLang="zh-CN" i="1" dirty="0" smtClean="0">
                        <a:latin typeface="Cambria Math"/>
                      </a:rPr>
                      <m:t>𝑘</m:t>
                    </m:r>
                    <m:r>
                      <a:rPr lang="en-US" altLang="zh-CN" i="1" baseline="-25000" dirty="0" smtClean="0">
                        <a:latin typeface="Cambria Math"/>
                      </a:rPr>
                      <m:t>2</m:t>
                    </m:r>
                    <m:r>
                      <a:rPr lang="en-US" altLang="zh-CN" i="1" dirty="0" smtClean="0">
                        <a:latin typeface="Cambria Math"/>
                      </a:rPr>
                      <m:t>, ….,</m:t>
                    </m:r>
                    <m:sSub>
                      <m:sSubPr>
                        <m:ctrlPr>
                          <a:rPr lang="en-US" altLang="zh-CN" i="1" dirty="0" smtClean="0">
                            <a:latin typeface="Cambria Math" panose="02040503050406030204" pitchFamily="18" charset="0"/>
                          </a:rPr>
                        </m:ctrlPr>
                      </m:sSubPr>
                      <m:e>
                        <m:r>
                          <a:rPr lang="en-US" altLang="zh-CN" b="0" i="1" dirty="0" smtClean="0">
                            <a:latin typeface="Cambria Math"/>
                          </a:rPr>
                          <m:t>𝑘</m:t>
                        </m:r>
                      </m:e>
                      <m:sub>
                        <m:r>
                          <a:rPr lang="en-US" altLang="zh-CN" b="0" i="1" dirty="0" smtClean="0">
                            <a:latin typeface="Cambria Math"/>
                          </a:rPr>
                          <m:t>𝑡</m:t>
                        </m:r>
                        <m:r>
                          <a:rPr lang="en-US" altLang="zh-CN" b="0" i="1" dirty="0" smtClean="0">
                            <a:latin typeface="Cambria Math"/>
                          </a:rPr>
                          <m:t>−1</m:t>
                        </m:r>
                      </m:sub>
                    </m:sSub>
                    <m:r>
                      <a:rPr lang="en-US" altLang="zh-CN" i="1" dirty="0" smtClean="0">
                        <a:latin typeface="Cambria Math"/>
                      </a:rPr>
                      <m:t>) </m:t>
                    </m:r>
                  </m:oMath>
                </a14:m>
                <a:r>
                  <a:rPr lang="zh-CN" altLang="en-US" dirty="0" smtClean="0">
                    <a:latin typeface="Times New Roman" pitchFamily="18" charset="0"/>
                  </a:rPr>
                  <a:t>的控制下变换成长为</a:t>
                </a:r>
                <a14:m>
                  <m:oMath xmlns:m="http://schemas.openxmlformats.org/officeDocument/2006/math">
                    <m:r>
                      <a:rPr lang="en-US" altLang="zh-CN" i="1" dirty="0" smtClean="0">
                        <a:latin typeface="Cambria Math"/>
                      </a:rPr>
                      <m:t>𝑛</m:t>
                    </m:r>
                  </m:oMath>
                </a14:m>
                <a:r>
                  <a:rPr lang="zh-CN" altLang="en-US" dirty="0" smtClean="0">
                    <a:latin typeface="Times New Roman" pitchFamily="18" charset="0"/>
                  </a:rPr>
                  <a:t>的密文分组</a:t>
                </a:r>
                <a14:m>
                  <m:oMath xmlns:m="http://schemas.openxmlformats.org/officeDocument/2006/math">
                    <m:r>
                      <a:rPr lang="en-US" altLang="zh-CN" i="1" dirty="0" smtClean="0">
                        <a:latin typeface="Cambria Math"/>
                      </a:rPr>
                      <m:t>𝐶</m:t>
                    </m:r>
                    <m:r>
                      <a:rPr lang="zh-CN" altLang="en-US" sz="1800" i="1" dirty="0" smtClean="0">
                        <a:latin typeface="Cambria Math"/>
                      </a:rPr>
                      <m:t>＝</m:t>
                    </m:r>
                    <m:r>
                      <a:rPr lang="en-US" altLang="zh-CN" i="1" dirty="0" smtClean="0">
                        <a:latin typeface="Cambria Math"/>
                      </a:rPr>
                      <m:t>(</m:t>
                    </m:r>
                    <m:r>
                      <a:rPr lang="en-US" altLang="zh-CN" i="1" dirty="0" smtClean="0">
                        <a:latin typeface="Cambria Math"/>
                      </a:rPr>
                      <m:t>𝑐</m:t>
                    </m:r>
                    <m:r>
                      <a:rPr lang="en-US" altLang="zh-CN" i="1" baseline="-25000" dirty="0" smtClean="0">
                        <a:latin typeface="Cambria Math"/>
                      </a:rPr>
                      <m:t>0</m:t>
                    </m:r>
                    <m:r>
                      <a:rPr lang="en-US" altLang="zh-CN" i="1" dirty="0" smtClean="0">
                        <a:latin typeface="Cambria Math"/>
                      </a:rPr>
                      <m:t>, </m:t>
                    </m:r>
                    <m:r>
                      <a:rPr lang="en-US" altLang="zh-CN" i="1" dirty="0" smtClean="0">
                        <a:latin typeface="Cambria Math"/>
                      </a:rPr>
                      <m:t>𝑐</m:t>
                    </m:r>
                    <m:r>
                      <a:rPr lang="en-US" altLang="zh-CN" i="1" baseline="-25000" dirty="0" smtClean="0">
                        <a:latin typeface="Cambria Math"/>
                      </a:rPr>
                      <m:t>1</m:t>
                    </m:r>
                    <m:r>
                      <a:rPr lang="en-US" altLang="zh-CN" i="1" dirty="0" smtClean="0">
                        <a:latin typeface="Cambria Math"/>
                      </a:rPr>
                      <m:t>, </m:t>
                    </m:r>
                    <m:r>
                      <a:rPr lang="en-US" altLang="zh-CN" i="1" dirty="0" smtClean="0">
                        <a:latin typeface="Cambria Math"/>
                      </a:rPr>
                      <m:t>𝑐</m:t>
                    </m:r>
                    <m:r>
                      <a:rPr lang="en-US" altLang="zh-CN" i="1" baseline="-25000" dirty="0" smtClean="0">
                        <a:latin typeface="Cambria Math"/>
                      </a:rPr>
                      <m:t>2</m:t>
                    </m:r>
                    <m:r>
                      <a:rPr lang="en-US" altLang="zh-CN" i="1" dirty="0" smtClean="0">
                        <a:latin typeface="Cambria Math"/>
                      </a:rPr>
                      <m:t>, …,</m:t>
                    </m:r>
                    <m:sSub>
                      <m:sSubPr>
                        <m:ctrlPr>
                          <a:rPr lang="en-US" altLang="zh-CN" i="1" dirty="0" smtClean="0">
                            <a:latin typeface="Cambria Math" panose="02040503050406030204" pitchFamily="18" charset="0"/>
                          </a:rPr>
                        </m:ctrlPr>
                      </m:sSubPr>
                      <m:e>
                        <m:r>
                          <a:rPr lang="en-US" altLang="zh-CN" b="0" i="1" dirty="0" smtClean="0">
                            <a:latin typeface="Cambria Math"/>
                          </a:rPr>
                          <m:t>𝑐</m:t>
                        </m:r>
                      </m:e>
                      <m:sub>
                        <m:r>
                          <a:rPr lang="en-US" altLang="zh-CN" b="0" i="1" dirty="0" smtClean="0">
                            <a:latin typeface="Cambria Math"/>
                          </a:rPr>
                          <m:t>𝑛</m:t>
                        </m:r>
                        <m:r>
                          <a:rPr lang="en-US" altLang="zh-CN" b="0" i="1" dirty="0" smtClean="0">
                            <a:latin typeface="Cambria Math"/>
                          </a:rPr>
                          <m:t>−1</m:t>
                        </m:r>
                      </m:sub>
                    </m:sSub>
                    <m:r>
                      <a:rPr lang="en-US" altLang="zh-CN" i="1" dirty="0" smtClean="0">
                        <a:latin typeface="Cambria Math"/>
                      </a:rPr>
                      <m:t>)</m:t>
                    </m:r>
                  </m:oMath>
                </a14:m>
                <a:r>
                  <a:rPr lang="zh-CN" altLang="en-US" dirty="0" smtClean="0">
                    <a:latin typeface="Times New Roman" pitchFamily="18" charset="0"/>
                  </a:rPr>
                  <a:t>。</a:t>
                </a:r>
                <a:r>
                  <a:rPr lang="en-US" altLang="zh-CN" dirty="0" smtClean="0">
                    <a:latin typeface="Times New Roman" pitchFamily="18" charset="0"/>
                  </a:rPr>
                  <a:t>(</a:t>
                </a:r>
                <a:r>
                  <a:rPr lang="zh-CN" altLang="en-US" dirty="0" smtClean="0">
                    <a:latin typeface="Times New Roman" pitchFamily="18" charset="0"/>
                  </a:rPr>
                  <a:t>一般 </a:t>
                </a:r>
                <a14:m>
                  <m:oMath xmlns:m="http://schemas.openxmlformats.org/officeDocument/2006/math">
                    <m:r>
                      <a:rPr lang="en-US" altLang="zh-CN" i="1" dirty="0" smtClean="0">
                        <a:latin typeface="Cambria Math"/>
                      </a:rPr>
                      <m:t>𝑚</m:t>
                    </m:r>
                    <m:r>
                      <a:rPr lang="en-US" altLang="zh-CN" i="1" dirty="0" smtClean="0">
                        <a:latin typeface="Cambria Math"/>
                      </a:rPr>
                      <m:t>=</m:t>
                    </m:r>
                    <m:r>
                      <a:rPr lang="en-US" altLang="zh-CN" i="1" dirty="0" smtClean="0">
                        <a:latin typeface="Cambria Math"/>
                      </a:rPr>
                      <m:t>𝑛</m:t>
                    </m:r>
                  </m:oMath>
                </a14:m>
                <a:r>
                  <a:rPr lang="en-US" altLang="zh-CN" dirty="0" smtClean="0">
                    <a:latin typeface="Times New Roman" pitchFamily="18" charset="0"/>
                  </a:rPr>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4724400"/>
              </a:xfrm>
              <a:blipFill rotWithShape="1">
                <a:blip r:embed="rId2"/>
                <a:stretch>
                  <a:fillRect l="-1259" t="-1677" r="-148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a:t>
            </a:fld>
            <a:endParaRPr lang="en-US" altLang="zh-CN" dirty="0"/>
          </a:p>
        </p:txBody>
      </p:sp>
      <p:grpSp>
        <p:nvGrpSpPr>
          <p:cNvPr id="11" name="组合 10"/>
          <p:cNvGrpSpPr/>
          <p:nvPr/>
        </p:nvGrpSpPr>
        <p:grpSpPr>
          <a:xfrm>
            <a:off x="228600" y="3733800"/>
            <a:ext cx="8610600" cy="2438400"/>
            <a:chOff x="228600" y="4038600"/>
            <a:chExt cx="8610600" cy="2438400"/>
          </a:xfrm>
        </p:grpSpPr>
        <p:sp>
          <p:nvSpPr>
            <p:cNvPr id="28" name="Text Box 129"/>
            <p:cNvSpPr txBox="1">
              <a:spLocks noChangeArrowheads="1"/>
            </p:cNvSpPr>
            <p:nvPr/>
          </p:nvSpPr>
          <p:spPr bwMode="auto">
            <a:xfrm>
              <a:off x="7010400" y="5486400"/>
              <a:ext cx="1752600" cy="385219"/>
            </a:xfrm>
            <a:prstGeom prst="rect">
              <a:avLst/>
            </a:prstGeom>
            <a:solidFill>
              <a:srgbClr val="FFFFFF"/>
            </a:solidFill>
            <a:ln w="9525">
              <a:noFill/>
              <a:miter lim="800000"/>
              <a:headEnd/>
              <a:tailEnd/>
            </a:ln>
          </p:spPr>
          <p:txBody>
            <a:bodyPr lIns="18000" tIns="10800" rIns="18000" bIns="10800" anchor="ctr" anchorCtr="1"/>
            <a:lstStyle/>
            <a:p>
              <a:pPr algn="ctr"/>
              <a:r>
                <a:rPr lang="en-US" altLang="zh-CN" sz="1600" dirty="0" smtClean="0">
                  <a:latin typeface="Times New Roman" pitchFamily="18" charset="0"/>
                </a:rPr>
                <a:t>p</a:t>
              </a:r>
              <a:r>
                <a:rPr lang="en-US" altLang="zh-CN" sz="1600" baseline="-25000" dirty="0" smtClean="0">
                  <a:latin typeface="Times New Roman" pitchFamily="18" charset="0"/>
                </a:rPr>
                <a:t>0</a:t>
              </a:r>
              <a:r>
                <a:rPr lang="en-US" altLang="zh-CN" sz="1600" dirty="0" smtClean="0">
                  <a:latin typeface="Times New Roman" pitchFamily="18" charset="0"/>
                </a:rPr>
                <a:t>, p</a:t>
              </a:r>
              <a:r>
                <a:rPr lang="en-US" altLang="zh-CN" sz="1600" baseline="-25000" dirty="0" smtClean="0">
                  <a:latin typeface="Times New Roman" pitchFamily="18" charset="0"/>
                </a:rPr>
                <a:t>1</a:t>
              </a:r>
              <a:r>
                <a:rPr lang="en-US" altLang="zh-CN" sz="1600" dirty="0" smtClean="0">
                  <a:latin typeface="Times New Roman" pitchFamily="18" charset="0"/>
                </a:rPr>
                <a:t>, p</a:t>
              </a:r>
              <a:r>
                <a:rPr lang="en-US" altLang="zh-CN" sz="1600" baseline="-25000" dirty="0" smtClean="0">
                  <a:latin typeface="Times New Roman" pitchFamily="18" charset="0"/>
                </a:rPr>
                <a:t>2</a:t>
              </a:r>
              <a:r>
                <a:rPr lang="en-US" altLang="zh-CN" sz="1600" dirty="0" smtClean="0">
                  <a:latin typeface="Times New Roman" pitchFamily="18" charset="0"/>
                </a:rPr>
                <a:t>, …., p</a:t>
              </a:r>
              <a:r>
                <a:rPr lang="en-US" altLang="zh-CN" sz="1600" baseline="-25000" dirty="0" smtClean="0">
                  <a:latin typeface="Times New Roman" pitchFamily="18" charset="0"/>
                </a:rPr>
                <a:t>m-1</a:t>
              </a:r>
              <a:endParaRPr lang="en-US" altLang="zh-CN" sz="1600" dirty="0"/>
            </a:p>
          </p:txBody>
        </p:sp>
        <p:grpSp>
          <p:nvGrpSpPr>
            <p:cNvPr id="27" name="组合 26"/>
            <p:cNvGrpSpPr/>
            <p:nvPr/>
          </p:nvGrpSpPr>
          <p:grpSpPr>
            <a:xfrm>
              <a:off x="228600" y="4038600"/>
              <a:ext cx="8610600" cy="2438400"/>
              <a:chOff x="304800" y="4419600"/>
              <a:chExt cx="8610600" cy="2438400"/>
            </a:xfrm>
          </p:grpSpPr>
          <p:grpSp>
            <p:nvGrpSpPr>
              <p:cNvPr id="7" name="Group 124"/>
              <p:cNvGrpSpPr>
                <a:grpSpLocks/>
              </p:cNvGrpSpPr>
              <p:nvPr/>
            </p:nvGrpSpPr>
            <p:grpSpPr bwMode="auto">
              <a:xfrm>
                <a:off x="304800" y="4419600"/>
                <a:ext cx="8610600" cy="1905000"/>
                <a:chOff x="0" y="0"/>
                <a:chExt cx="6300" cy="1716"/>
              </a:xfrm>
            </p:grpSpPr>
            <p:sp>
              <p:nvSpPr>
                <p:cNvPr id="8" name="AutoShape 125"/>
                <p:cNvSpPr>
                  <a:spLocks noChangeAspect="1" noChangeArrowheads="1"/>
                </p:cNvSpPr>
                <p:nvPr/>
              </p:nvSpPr>
              <p:spPr bwMode="auto">
                <a:xfrm>
                  <a:off x="0" y="0"/>
                  <a:ext cx="6300" cy="1716"/>
                </a:xfrm>
                <a:prstGeom prst="rect">
                  <a:avLst/>
                </a:prstGeom>
                <a:noFill/>
                <a:ln w="9525">
                  <a:noFill/>
                  <a:miter lim="800000"/>
                  <a:headEnd/>
                  <a:tailEnd/>
                </a:ln>
              </p:spPr>
              <p:txBody>
                <a:bodyPr/>
                <a:lstStyle/>
                <a:p>
                  <a:endParaRPr lang="zh-CN" altLang="en-US"/>
                </a:p>
              </p:txBody>
            </p:sp>
            <p:sp>
              <p:nvSpPr>
                <p:cNvPr id="9" name="Text Box 126"/>
                <p:cNvSpPr txBox="1">
                  <a:spLocks noChangeArrowheads="1"/>
                </p:cNvSpPr>
                <p:nvPr/>
              </p:nvSpPr>
              <p:spPr bwMode="auto">
                <a:xfrm>
                  <a:off x="2549" y="1327"/>
                  <a:ext cx="1043" cy="310"/>
                </a:xfrm>
                <a:prstGeom prst="rect">
                  <a:avLst/>
                </a:prstGeom>
                <a:solidFill>
                  <a:srgbClr val="FFFFFF"/>
                </a:solidFill>
                <a:ln w="9525">
                  <a:noFill/>
                  <a:miter lim="800000"/>
                  <a:headEnd/>
                  <a:tailEnd/>
                </a:ln>
              </p:spPr>
              <p:txBody>
                <a:bodyPr lIns="18000" tIns="10800" rIns="18000" bIns="10800"/>
                <a:lstStyle/>
                <a:p>
                  <a:pPr algn="ctr"/>
                  <a:r>
                    <a:rPr lang="en-US" altLang="zh-CN" sz="1600" dirty="0" smtClean="0">
                      <a:latin typeface="Times New Roman" pitchFamily="18" charset="0"/>
                    </a:rPr>
                    <a:t>c</a:t>
                  </a:r>
                  <a:r>
                    <a:rPr lang="en-US" altLang="zh-CN" sz="1600" baseline="-25000" dirty="0" smtClean="0">
                      <a:latin typeface="Times New Roman" pitchFamily="18" charset="0"/>
                    </a:rPr>
                    <a:t>0</a:t>
                  </a:r>
                  <a:r>
                    <a:rPr lang="en-US" altLang="zh-CN" sz="1600" dirty="0" smtClean="0">
                      <a:latin typeface="Times New Roman" pitchFamily="18" charset="0"/>
                    </a:rPr>
                    <a:t>, c</a:t>
                  </a:r>
                  <a:r>
                    <a:rPr lang="en-US" altLang="zh-CN" sz="1600" baseline="-25000" dirty="0" smtClean="0">
                      <a:latin typeface="Times New Roman" pitchFamily="18" charset="0"/>
                    </a:rPr>
                    <a:t>1</a:t>
                  </a:r>
                  <a:r>
                    <a:rPr lang="en-US" altLang="zh-CN" sz="1600" dirty="0" smtClean="0">
                      <a:latin typeface="Times New Roman" pitchFamily="18" charset="0"/>
                    </a:rPr>
                    <a:t>, c</a:t>
                  </a:r>
                  <a:r>
                    <a:rPr lang="en-US" altLang="zh-CN" sz="1600" baseline="-25000" dirty="0" smtClean="0">
                      <a:latin typeface="Times New Roman" pitchFamily="18" charset="0"/>
                    </a:rPr>
                    <a:t>2</a:t>
                  </a:r>
                  <a:r>
                    <a:rPr lang="en-US" altLang="zh-CN" sz="1600" dirty="0" smtClean="0">
                      <a:latin typeface="Times New Roman" pitchFamily="18" charset="0"/>
                    </a:rPr>
                    <a:t>, …,c</a:t>
                  </a:r>
                  <a:r>
                    <a:rPr lang="en-US" altLang="zh-CN" sz="1600" baseline="-25000" dirty="0" smtClean="0">
                      <a:latin typeface="Times New Roman" pitchFamily="18" charset="0"/>
                    </a:rPr>
                    <a:t>n-1</a:t>
                  </a:r>
                  <a:endParaRPr lang="en-US" altLang="zh-CN" sz="1600" dirty="0"/>
                </a:p>
              </p:txBody>
            </p:sp>
            <p:sp>
              <p:nvSpPr>
                <p:cNvPr id="10" name="Text Box 127"/>
                <p:cNvSpPr txBox="1">
                  <a:spLocks noChangeArrowheads="1"/>
                </p:cNvSpPr>
                <p:nvPr/>
              </p:nvSpPr>
              <p:spPr bwMode="auto">
                <a:xfrm>
                  <a:off x="2666" y="937"/>
                  <a:ext cx="677" cy="313"/>
                </a:xfrm>
                <a:prstGeom prst="rect">
                  <a:avLst/>
                </a:prstGeom>
                <a:solidFill>
                  <a:srgbClr val="FFFFFF"/>
                </a:solidFill>
                <a:ln w="9525">
                  <a:noFill/>
                  <a:miter lim="800000"/>
                  <a:headEnd/>
                  <a:tailEnd/>
                </a:ln>
              </p:spPr>
              <p:txBody>
                <a:bodyPr lIns="18000" tIns="10800" rIns="18000" bIns="10800"/>
                <a:lstStyle/>
                <a:p>
                  <a:pPr algn="ctr"/>
                  <a:r>
                    <a:rPr lang="zh-CN" altLang="en-US" sz="1600">
                      <a:latin typeface="Times New Roman" pitchFamily="18" charset="0"/>
                    </a:rPr>
                    <a:t>密文分组</a:t>
                  </a:r>
                  <a:endParaRPr lang="zh-CN" altLang="en-US" sz="1600"/>
                </a:p>
              </p:txBody>
            </p:sp>
            <p:sp>
              <p:nvSpPr>
                <p:cNvPr id="12" name="Text Box 129"/>
                <p:cNvSpPr txBox="1">
                  <a:spLocks noChangeArrowheads="1"/>
                </p:cNvSpPr>
                <p:nvPr/>
              </p:nvSpPr>
              <p:spPr bwMode="auto">
                <a:xfrm>
                  <a:off x="0" y="1249"/>
                  <a:ext cx="1282" cy="347"/>
                </a:xfrm>
                <a:prstGeom prst="rect">
                  <a:avLst/>
                </a:prstGeom>
                <a:solidFill>
                  <a:srgbClr val="FFFFFF"/>
                </a:solidFill>
                <a:ln w="9525">
                  <a:noFill/>
                  <a:miter lim="800000"/>
                  <a:headEnd/>
                  <a:tailEnd/>
                </a:ln>
              </p:spPr>
              <p:txBody>
                <a:bodyPr lIns="18000" tIns="10800" rIns="18000" bIns="10800" anchor="ctr" anchorCtr="1"/>
                <a:lstStyle/>
                <a:p>
                  <a:pPr algn="ctr"/>
                  <a:r>
                    <a:rPr lang="en-US" altLang="zh-CN" sz="1600" dirty="0" smtClean="0">
                      <a:latin typeface="Times New Roman" pitchFamily="18" charset="0"/>
                    </a:rPr>
                    <a:t>p</a:t>
                  </a:r>
                  <a:r>
                    <a:rPr lang="en-US" altLang="zh-CN" sz="1600" baseline="-25000" dirty="0" smtClean="0">
                      <a:latin typeface="Times New Roman" pitchFamily="18" charset="0"/>
                    </a:rPr>
                    <a:t>0</a:t>
                  </a:r>
                  <a:r>
                    <a:rPr lang="en-US" altLang="zh-CN" sz="1600" dirty="0" smtClean="0">
                      <a:latin typeface="Times New Roman" pitchFamily="18" charset="0"/>
                    </a:rPr>
                    <a:t>, p</a:t>
                  </a:r>
                  <a:r>
                    <a:rPr lang="en-US" altLang="zh-CN" sz="1600" baseline="-25000" dirty="0" smtClean="0">
                      <a:latin typeface="Times New Roman" pitchFamily="18" charset="0"/>
                    </a:rPr>
                    <a:t>1</a:t>
                  </a:r>
                  <a:r>
                    <a:rPr lang="en-US" altLang="zh-CN" sz="1600" dirty="0" smtClean="0">
                      <a:latin typeface="Times New Roman" pitchFamily="18" charset="0"/>
                    </a:rPr>
                    <a:t>, p</a:t>
                  </a:r>
                  <a:r>
                    <a:rPr lang="en-US" altLang="zh-CN" sz="1600" baseline="-25000" dirty="0" smtClean="0">
                      <a:latin typeface="Times New Roman" pitchFamily="18" charset="0"/>
                    </a:rPr>
                    <a:t>2</a:t>
                  </a:r>
                  <a:r>
                    <a:rPr lang="en-US" altLang="zh-CN" sz="1600" dirty="0" smtClean="0">
                      <a:latin typeface="Times New Roman" pitchFamily="18" charset="0"/>
                    </a:rPr>
                    <a:t>, …., p</a:t>
                  </a:r>
                  <a:r>
                    <a:rPr lang="en-US" altLang="zh-CN" sz="1600" baseline="-25000" dirty="0" smtClean="0">
                      <a:latin typeface="Times New Roman" pitchFamily="18" charset="0"/>
                    </a:rPr>
                    <a:t>m-1</a:t>
                  </a:r>
                  <a:endParaRPr lang="en-US" altLang="zh-CN" sz="1600" dirty="0"/>
                </a:p>
              </p:txBody>
            </p:sp>
            <p:sp>
              <p:nvSpPr>
                <p:cNvPr id="13" name="Text Box 130"/>
                <p:cNvSpPr txBox="1">
                  <a:spLocks noChangeArrowheads="1"/>
                </p:cNvSpPr>
                <p:nvPr/>
              </p:nvSpPr>
              <p:spPr bwMode="auto">
                <a:xfrm>
                  <a:off x="4181" y="0"/>
                  <a:ext cx="1050" cy="314"/>
                </a:xfrm>
                <a:prstGeom prst="rect">
                  <a:avLst/>
                </a:prstGeom>
                <a:solidFill>
                  <a:srgbClr val="FFFFFF"/>
                </a:solidFill>
                <a:ln w="9525">
                  <a:noFill/>
                  <a:miter lim="800000"/>
                  <a:headEnd/>
                  <a:tailEnd/>
                </a:ln>
              </p:spPr>
              <p:txBody>
                <a:bodyPr lIns="18000" tIns="10800" rIns="18000" bIns="10800"/>
                <a:lstStyle/>
                <a:p>
                  <a:pPr algn="ctr"/>
                  <a:r>
                    <a:rPr lang="en-US" altLang="zh-CN" sz="1600" dirty="0">
                      <a:latin typeface="Times New Roman" pitchFamily="18" charset="0"/>
                    </a:rPr>
                    <a:t>k</a:t>
                  </a:r>
                  <a:r>
                    <a:rPr lang="en-US" altLang="zh-CN" sz="1600" baseline="-25000" dirty="0">
                      <a:latin typeface="Times New Roman" pitchFamily="18" charset="0"/>
                    </a:rPr>
                    <a:t>0</a:t>
                  </a:r>
                  <a:r>
                    <a:rPr lang="en-US" altLang="zh-CN" sz="1600" dirty="0">
                      <a:latin typeface="Times New Roman" pitchFamily="18" charset="0"/>
                    </a:rPr>
                    <a:t>,k</a:t>
                  </a:r>
                  <a:r>
                    <a:rPr lang="en-US" altLang="zh-CN" sz="1600" baseline="-25000" dirty="0">
                      <a:latin typeface="Times New Roman" pitchFamily="18" charset="0"/>
                    </a:rPr>
                    <a:t>1</a:t>
                  </a:r>
                  <a:r>
                    <a:rPr lang="en-US" altLang="zh-CN" sz="1600" dirty="0">
                      <a:latin typeface="Times New Roman" pitchFamily="18" charset="0"/>
                    </a:rPr>
                    <a:t>,k</a:t>
                  </a:r>
                  <a:r>
                    <a:rPr lang="en-US" altLang="zh-CN" sz="1600" baseline="-25000" dirty="0">
                      <a:latin typeface="Times New Roman" pitchFamily="18" charset="0"/>
                    </a:rPr>
                    <a:t>2</a:t>
                  </a:r>
                  <a:r>
                    <a:rPr lang="en-US" altLang="zh-CN" sz="1600" dirty="0">
                      <a:latin typeface="Times New Roman" pitchFamily="18" charset="0"/>
                    </a:rPr>
                    <a:t>…k</a:t>
                  </a:r>
                  <a:r>
                    <a:rPr lang="en-US" altLang="zh-CN" sz="1600" baseline="-25000" dirty="0">
                      <a:latin typeface="Times New Roman" pitchFamily="18" charset="0"/>
                    </a:rPr>
                    <a:t>t-1</a:t>
                  </a:r>
                  <a:endParaRPr lang="en-US" altLang="zh-CN" sz="1600" dirty="0"/>
                </a:p>
              </p:txBody>
            </p:sp>
            <p:sp>
              <p:nvSpPr>
                <p:cNvPr id="14" name="Line 131"/>
                <p:cNvSpPr>
                  <a:spLocks noChangeShapeType="1"/>
                </p:cNvSpPr>
                <p:nvPr/>
              </p:nvSpPr>
              <p:spPr bwMode="auto">
                <a:xfrm>
                  <a:off x="2370" y="1249"/>
                  <a:ext cx="1230" cy="1"/>
                </a:xfrm>
                <a:prstGeom prst="line">
                  <a:avLst/>
                </a:prstGeom>
                <a:noFill/>
                <a:ln w="57150">
                  <a:solidFill>
                    <a:srgbClr val="FF0000"/>
                  </a:solidFill>
                  <a:round/>
                  <a:headEnd/>
                  <a:tailEnd type="stealth" w="sm" len="med"/>
                </a:ln>
              </p:spPr>
              <p:txBody>
                <a:bodyPr/>
                <a:lstStyle/>
                <a:p>
                  <a:endParaRPr lang="zh-CN" altLang="en-US"/>
                </a:p>
              </p:txBody>
            </p:sp>
            <p:sp>
              <p:nvSpPr>
                <p:cNvPr id="15" name="Text Box 132"/>
                <p:cNvSpPr txBox="1">
                  <a:spLocks noChangeArrowheads="1"/>
                </p:cNvSpPr>
                <p:nvPr/>
              </p:nvSpPr>
              <p:spPr bwMode="auto">
                <a:xfrm>
                  <a:off x="1620" y="1093"/>
                  <a:ext cx="811"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8000" rIns="18000" bIns="18000"/>
                <a:lstStyle/>
                <a:p>
                  <a:pPr algn="ctr"/>
                  <a:r>
                    <a:rPr lang="zh-CN" altLang="en-US" sz="1600" dirty="0">
                      <a:latin typeface="Times New Roman" pitchFamily="18" charset="0"/>
                    </a:rPr>
                    <a:t>加密算法</a:t>
                  </a:r>
                  <a:endParaRPr lang="zh-CN" altLang="en-US" sz="1600" dirty="0"/>
                </a:p>
              </p:txBody>
            </p:sp>
            <p:sp>
              <p:nvSpPr>
                <p:cNvPr id="17" name="Text Box 134"/>
                <p:cNvSpPr txBox="1">
                  <a:spLocks noChangeArrowheads="1"/>
                </p:cNvSpPr>
                <p:nvPr/>
              </p:nvSpPr>
              <p:spPr bwMode="auto">
                <a:xfrm>
                  <a:off x="3735" y="0"/>
                  <a:ext cx="526" cy="311"/>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18000" tIns="10800" rIns="18000" bIns="10800"/>
                <a:lstStyle/>
                <a:p>
                  <a:pPr algn="ctr"/>
                  <a:r>
                    <a:rPr lang="zh-CN" altLang="en-US" sz="1600" dirty="0">
                      <a:latin typeface="Times New Roman" pitchFamily="18" charset="0"/>
                    </a:rPr>
                    <a:t>密钥</a:t>
                  </a:r>
                  <a:endParaRPr lang="zh-CN" altLang="en-US" sz="1600" dirty="0"/>
                </a:p>
              </p:txBody>
            </p:sp>
            <p:sp>
              <p:nvSpPr>
                <p:cNvPr id="18" name="Line 135"/>
                <p:cNvSpPr>
                  <a:spLocks noChangeShapeType="1"/>
                </p:cNvSpPr>
                <p:nvPr/>
              </p:nvSpPr>
              <p:spPr bwMode="auto">
                <a:xfrm>
                  <a:off x="900" y="1249"/>
                  <a:ext cx="720" cy="1"/>
                </a:xfrm>
                <a:prstGeom prst="line">
                  <a:avLst/>
                </a:prstGeom>
                <a:noFill/>
                <a:ln w="57150">
                  <a:solidFill>
                    <a:srgbClr val="FF0000"/>
                  </a:solidFill>
                  <a:round/>
                  <a:headEnd/>
                  <a:tailEnd type="stealth" w="sm" len="med"/>
                </a:ln>
              </p:spPr>
              <p:txBody>
                <a:bodyPr/>
                <a:lstStyle/>
                <a:p>
                  <a:endParaRPr lang="zh-CN" altLang="en-US"/>
                </a:p>
              </p:txBody>
            </p:sp>
            <p:sp>
              <p:nvSpPr>
                <p:cNvPr id="19" name="Text Box 136"/>
                <p:cNvSpPr txBox="1">
                  <a:spLocks noChangeArrowheads="1"/>
                </p:cNvSpPr>
                <p:nvPr/>
              </p:nvSpPr>
              <p:spPr bwMode="auto">
                <a:xfrm>
                  <a:off x="3592" y="1093"/>
                  <a:ext cx="810" cy="3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8000" rIns="18000" bIns="18000"/>
                <a:lstStyle/>
                <a:p>
                  <a:pPr algn="ctr"/>
                  <a:r>
                    <a:rPr lang="zh-CN" altLang="en-US" sz="1600" dirty="0">
                      <a:latin typeface="Times New Roman" pitchFamily="18" charset="0"/>
                    </a:rPr>
                    <a:t>解密算法</a:t>
                  </a:r>
                  <a:endParaRPr lang="zh-CN" altLang="en-US" sz="1600" dirty="0"/>
                </a:p>
              </p:txBody>
            </p:sp>
            <p:sp>
              <p:nvSpPr>
                <p:cNvPr id="20" name="Text Box 137"/>
                <p:cNvSpPr txBox="1">
                  <a:spLocks noChangeArrowheads="1"/>
                </p:cNvSpPr>
                <p:nvPr/>
              </p:nvSpPr>
              <p:spPr bwMode="auto">
                <a:xfrm>
                  <a:off x="180" y="1067"/>
                  <a:ext cx="811" cy="313"/>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8000" rIns="18000" bIns="18000"/>
                <a:lstStyle/>
                <a:p>
                  <a:pPr algn="ctr"/>
                  <a:r>
                    <a:rPr lang="zh-CN" altLang="en-US" sz="1600" dirty="0">
                      <a:latin typeface="Times New Roman" pitchFamily="18" charset="0"/>
                    </a:rPr>
                    <a:t>明文分组</a:t>
                  </a:r>
                </a:p>
                <a:p>
                  <a:pPr algn="ctr"/>
                  <a:endParaRPr lang="en-US" altLang="zh-CN" sz="1600" dirty="0"/>
                </a:p>
              </p:txBody>
            </p:sp>
            <p:sp>
              <p:nvSpPr>
                <p:cNvPr id="21" name="Line 138"/>
                <p:cNvSpPr>
                  <a:spLocks noChangeShapeType="1"/>
                </p:cNvSpPr>
                <p:nvPr/>
              </p:nvSpPr>
              <p:spPr bwMode="auto">
                <a:xfrm>
                  <a:off x="1980" y="313"/>
                  <a:ext cx="1" cy="780"/>
                </a:xfrm>
                <a:prstGeom prst="line">
                  <a:avLst/>
                </a:prstGeom>
                <a:noFill/>
                <a:ln w="38100">
                  <a:solidFill>
                    <a:srgbClr val="692AA2"/>
                  </a:solidFill>
                  <a:round/>
                  <a:headEnd/>
                  <a:tailEnd type="stealth" w="sm" len="med"/>
                </a:ln>
                <a:effectLst/>
              </p:spPr>
              <p:txBody>
                <a:bodyPr/>
                <a:lstStyle/>
                <a:p>
                  <a:endParaRPr lang="zh-CN" altLang="en-US"/>
                </a:p>
              </p:txBody>
            </p:sp>
            <p:sp>
              <p:nvSpPr>
                <p:cNvPr id="22" name="Line 139"/>
                <p:cNvSpPr>
                  <a:spLocks noChangeShapeType="1"/>
                </p:cNvSpPr>
                <p:nvPr/>
              </p:nvSpPr>
              <p:spPr bwMode="auto">
                <a:xfrm>
                  <a:off x="3952" y="313"/>
                  <a:ext cx="1" cy="780"/>
                </a:xfrm>
                <a:prstGeom prst="line">
                  <a:avLst/>
                </a:prstGeom>
                <a:noFill/>
                <a:ln w="38100">
                  <a:solidFill>
                    <a:srgbClr val="692AA2"/>
                  </a:solidFill>
                  <a:round/>
                  <a:headEnd/>
                  <a:tailEnd type="stealth" w="sm" len="med"/>
                </a:ln>
                <a:effectLst/>
              </p:spPr>
              <p:txBody>
                <a:bodyPr/>
                <a:lstStyle/>
                <a:p>
                  <a:endParaRPr lang="zh-CN" altLang="en-US"/>
                </a:p>
              </p:txBody>
            </p:sp>
            <p:sp>
              <p:nvSpPr>
                <p:cNvPr id="24" name="Text Box 141"/>
                <p:cNvSpPr txBox="1">
                  <a:spLocks noChangeArrowheads="1"/>
                </p:cNvSpPr>
                <p:nvPr/>
              </p:nvSpPr>
              <p:spPr bwMode="auto">
                <a:xfrm>
                  <a:off x="5018" y="1098"/>
                  <a:ext cx="810" cy="313"/>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1600" dirty="0">
                      <a:latin typeface="Times New Roman" pitchFamily="18" charset="0"/>
                    </a:rPr>
                    <a:t>明文分组</a:t>
                  </a:r>
                  <a:endParaRPr lang="zh-CN" altLang="en-US" sz="1600" dirty="0"/>
                </a:p>
              </p:txBody>
            </p:sp>
            <p:sp>
              <p:nvSpPr>
                <p:cNvPr id="25" name="Line 142"/>
                <p:cNvSpPr>
                  <a:spLocks noChangeShapeType="1"/>
                </p:cNvSpPr>
                <p:nvPr/>
              </p:nvSpPr>
              <p:spPr bwMode="auto">
                <a:xfrm flipV="1">
                  <a:off x="4411" y="1263"/>
                  <a:ext cx="629" cy="1"/>
                </a:xfrm>
                <a:prstGeom prst="line">
                  <a:avLst/>
                </a:prstGeom>
                <a:noFill/>
                <a:ln w="57150">
                  <a:solidFill>
                    <a:srgbClr val="FF0000"/>
                  </a:solidFill>
                  <a:round/>
                  <a:headEnd/>
                  <a:tailEnd type="stealth" w="sm" len="med"/>
                </a:ln>
                <a:effectLst/>
              </p:spPr>
              <p:txBody>
                <a:bodyPr/>
                <a:lstStyle/>
                <a:p>
                  <a:endParaRPr lang="zh-CN" altLang="en-US"/>
                </a:p>
              </p:txBody>
            </p:sp>
          </p:grpSp>
          <p:sp>
            <p:nvSpPr>
              <p:cNvPr id="26" name="Rectangle 143"/>
              <p:cNvSpPr>
                <a:spLocks noChangeArrowheads="1"/>
              </p:cNvSpPr>
              <p:nvPr/>
            </p:nvSpPr>
            <p:spPr bwMode="auto">
              <a:xfrm>
                <a:off x="3216838" y="6396335"/>
                <a:ext cx="2388795" cy="46166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spAutoFit/>
              </a:bodyPr>
              <a:lstStyle/>
              <a:p>
                <a:r>
                  <a:rPr lang="zh-CN" altLang="en-US" sz="2400" dirty="0">
                    <a:solidFill>
                      <a:srgbClr val="FF0000"/>
                    </a:solidFill>
                  </a:rPr>
                  <a:t>分组密码的原理</a:t>
                </a:r>
                <a:r>
                  <a:rPr lang="zh-CN" altLang="en-US" dirty="0">
                    <a:solidFill>
                      <a:srgbClr val="FF0000"/>
                    </a:solidFill>
                  </a:rPr>
                  <a:t> </a:t>
                </a:r>
              </a:p>
            </p:txBody>
          </p:sp>
        </p:grpSp>
        <p:sp>
          <p:nvSpPr>
            <p:cNvPr id="29" name="Text Box 130"/>
            <p:cNvSpPr txBox="1">
              <a:spLocks noChangeArrowheads="1"/>
            </p:cNvSpPr>
            <p:nvPr/>
          </p:nvSpPr>
          <p:spPr bwMode="auto">
            <a:xfrm>
              <a:off x="3200400" y="4038600"/>
              <a:ext cx="1435100" cy="348584"/>
            </a:xfrm>
            <a:prstGeom prst="rect">
              <a:avLst/>
            </a:prstGeom>
            <a:solidFill>
              <a:srgbClr val="FFFFFF"/>
            </a:solidFill>
            <a:ln w="9525">
              <a:noFill/>
              <a:miter lim="800000"/>
              <a:headEnd/>
              <a:tailEnd/>
            </a:ln>
          </p:spPr>
          <p:txBody>
            <a:bodyPr lIns="18000" tIns="10800" rIns="18000" bIns="10800"/>
            <a:lstStyle/>
            <a:p>
              <a:pPr algn="ctr"/>
              <a:r>
                <a:rPr lang="en-US" altLang="zh-CN" sz="1600" dirty="0">
                  <a:latin typeface="Times New Roman" pitchFamily="18" charset="0"/>
                </a:rPr>
                <a:t>k</a:t>
              </a:r>
              <a:r>
                <a:rPr lang="en-US" altLang="zh-CN" sz="1600" baseline="-25000" dirty="0">
                  <a:latin typeface="Times New Roman" pitchFamily="18" charset="0"/>
                </a:rPr>
                <a:t>0</a:t>
              </a:r>
              <a:r>
                <a:rPr lang="en-US" altLang="zh-CN" sz="1600" dirty="0">
                  <a:latin typeface="Times New Roman" pitchFamily="18" charset="0"/>
                </a:rPr>
                <a:t>,k</a:t>
              </a:r>
              <a:r>
                <a:rPr lang="en-US" altLang="zh-CN" sz="1600" baseline="-25000" dirty="0">
                  <a:latin typeface="Times New Roman" pitchFamily="18" charset="0"/>
                </a:rPr>
                <a:t>1</a:t>
              </a:r>
              <a:r>
                <a:rPr lang="en-US" altLang="zh-CN" sz="1600" dirty="0">
                  <a:latin typeface="Times New Roman" pitchFamily="18" charset="0"/>
                </a:rPr>
                <a:t>,k</a:t>
              </a:r>
              <a:r>
                <a:rPr lang="en-US" altLang="zh-CN" sz="1600" baseline="-25000" dirty="0">
                  <a:latin typeface="Times New Roman" pitchFamily="18" charset="0"/>
                </a:rPr>
                <a:t>2</a:t>
              </a:r>
              <a:r>
                <a:rPr lang="en-US" altLang="zh-CN" sz="1600" dirty="0">
                  <a:latin typeface="Times New Roman" pitchFamily="18" charset="0"/>
                </a:rPr>
                <a:t>…k</a:t>
              </a:r>
              <a:r>
                <a:rPr lang="en-US" altLang="zh-CN" sz="1600" baseline="-25000" dirty="0">
                  <a:latin typeface="Times New Roman" pitchFamily="18" charset="0"/>
                </a:rPr>
                <a:t>t-1</a:t>
              </a:r>
              <a:endParaRPr lang="en-US" altLang="zh-CN" sz="1600" dirty="0"/>
            </a:p>
          </p:txBody>
        </p:sp>
        <p:sp>
          <p:nvSpPr>
            <p:cNvPr id="30" name="Text Box 134"/>
            <p:cNvSpPr txBox="1">
              <a:spLocks noChangeArrowheads="1"/>
            </p:cNvSpPr>
            <p:nvPr/>
          </p:nvSpPr>
          <p:spPr bwMode="auto">
            <a:xfrm>
              <a:off x="2590800" y="4038600"/>
              <a:ext cx="718917" cy="345253"/>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18000" tIns="10800" rIns="18000" bIns="10800"/>
            <a:lstStyle/>
            <a:p>
              <a:pPr algn="ctr"/>
              <a:r>
                <a:rPr lang="zh-CN" altLang="en-US" sz="1600" dirty="0">
                  <a:latin typeface="Times New Roman" pitchFamily="18" charset="0"/>
                </a:rPr>
                <a:t>密钥</a:t>
              </a:r>
              <a:endParaRPr lang="zh-CN" altLang="en-US" sz="1600" dirty="0"/>
            </a:p>
          </p:txBody>
        </p:sp>
      </p:grpSp>
    </p:spTree>
    <p:extLst>
      <p:ext uri="{BB962C8B-B14F-4D97-AF65-F5344CB8AC3E}">
        <p14:creationId xmlns:p14="http://schemas.microsoft.com/office/powerpoint/2010/main" val="3982261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30</a:t>
            </a:fld>
            <a:endParaRPr lang="en-US" altLang="zh-CN" dirty="0"/>
          </a:p>
        </p:txBody>
      </p:sp>
      <p:pic>
        <p:nvPicPr>
          <p:cNvPr id="60417" name="Picture 1"/>
          <p:cNvPicPr>
            <a:picLocks noChangeAspect="1" noChangeArrowheads="1"/>
          </p:cNvPicPr>
          <p:nvPr/>
        </p:nvPicPr>
        <p:blipFill>
          <a:blip r:embed="rId2"/>
          <a:srcRect/>
          <a:stretch>
            <a:fillRect/>
          </a:stretch>
        </p:blipFill>
        <p:spPr bwMode="auto">
          <a:xfrm>
            <a:off x="457200" y="762000"/>
            <a:ext cx="8294687" cy="5553075"/>
          </a:xfrm>
          <a:prstGeom prst="rect">
            <a:avLst/>
          </a:prstGeom>
          <a:noFill/>
          <a:ln w="9525">
            <a:noFill/>
            <a:miter lim="800000"/>
            <a:headEnd/>
            <a:tailEnd/>
          </a:ln>
          <a:effectLst/>
        </p:spPr>
      </p:pic>
    </p:spTree>
    <p:extLst>
      <p:ext uri="{BB962C8B-B14F-4D97-AF65-F5344CB8AC3E}">
        <p14:creationId xmlns:p14="http://schemas.microsoft.com/office/powerpoint/2010/main" val="27716611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DES</a:t>
            </a:r>
            <a:r>
              <a:rPr lang="zh-CN" altLang="en-US" dirty="0" smtClean="0"/>
              <a:t>的安全性</a:t>
            </a:r>
            <a:endParaRPr lang="zh-CN" altLang="en-US" dirty="0"/>
          </a:p>
        </p:txBody>
      </p:sp>
      <p:sp>
        <p:nvSpPr>
          <p:cNvPr id="3" name="内容占位符 2"/>
          <p:cNvSpPr>
            <a:spLocks noGrp="1"/>
          </p:cNvSpPr>
          <p:nvPr>
            <p:ph idx="1"/>
          </p:nvPr>
        </p:nvSpPr>
        <p:spPr/>
        <p:txBody>
          <a:bodyPr/>
          <a:lstStyle/>
          <a:p>
            <a:pPr algn="just"/>
            <a:r>
              <a:rPr lang="en-US" altLang="zh-CN" dirty="0" smtClean="0">
                <a:latin typeface="Times New Roman" pitchFamily="18" charset="0"/>
              </a:rPr>
              <a:t>DES</a:t>
            </a:r>
            <a:r>
              <a:rPr lang="zh-CN" altLang="en-US" dirty="0" smtClean="0">
                <a:latin typeface="Times New Roman" pitchFamily="18" charset="0"/>
              </a:rPr>
              <a:t>安全性的主要争论：</a:t>
            </a:r>
          </a:p>
          <a:p>
            <a:pPr marL="914400" lvl="1" indent="-514350" algn="just">
              <a:buFont typeface="+mj-lt"/>
              <a:buAutoNum type="arabicPeriod"/>
            </a:pPr>
            <a:r>
              <a:rPr lang="zh-CN" altLang="en-US" dirty="0" smtClean="0">
                <a:latin typeface="Times New Roman" pitchFamily="18" charset="0"/>
              </a:rPr>
              <a:t>对</a:t>
            </a:r>
            <a:r>
              <a:rPr lang="en-US" altLang="zh-CN" dirty="0" smtClean="0">
                <a:latin typeface="Times New Roman" pitchFamily="18" charset="0"/>
              </a:rPr>
              <a:t>DES</a:t>
            </a:r>
            <a:r>
              <a:rPr lang="zh-CN" altLang="en-US" dirty="0" smtClean="0">
                <a:latin typeface="Times New Roman" pitchFamily="18" charset="0"/>
              </a:rPr>
              <a:t>的</a:t>
            </a:r>
            <a:r>
              <a:rPr lang="en-US" altLang="zh-CN" dirty="0" smtClean="0">
                <a:latin typeface="Times New Roman" pitchFamily="18" charset="0"/>
              </a:rPr>
              <a:t>S</a:t>
            </a:r>
            <a:r>
              <a:rPr lang="zh-CN" altLang="en-US" dirty="0" smtClean="0">
                <a:latin typeface="Times New Roman" pitchFamily="18" charset="0"/>
              </a:rPr>
              <a:t>盒、迭代次数、密钥长度等设计准则的争议</a:t>
            </a:r>
            <a:endParaRPr lang="en-US" altLang="zh-CN" dirty="0" smtClean="0">
              <a:latin typeface="Times New Roman" pitchFamily="18" charset="0"/>
            </a:endParaRPr>
          </a:p>
          <a:p>
            <a:pPr marL="1314450" lvl="2" indent="-514350" algn="just"/>
            <a:r>
              <a:rPr lang="en-US" altLang="zh-CN" sz="2000" dirty="0" smtClean="0"/>
              <a:t> </a:t>
            </a:r>
            <a:r>
              <a:rPr lang="en-US" altLang="zh-CN" sz="2000" dirty="0" smtClean="0">
                <a:solidFill>
                  <a:srgbClr val="FF0000"/>
                </a:solidFill>
              </a:rPr>
              <a:t>S</a:t>
            </a:r>
            <a:r>
              <a:rPr lang="zh-CN" altLang="en-US" sz="2000" dirty="0" smtClean="0">
                <a:solidFill>
                  <a:srgbClr val="FF0000"/>
                </a:solidFill>
              </a:rPr>
              <a:t>盒的设计准则还没有完全公开，人们仍然不知道</a:t>
            </a:r>
            <a:r>
              <a:rPr lang="en-US" altLang="zh-CN" sz="2000" dirty="0" smtClean="0">
                <a:solidFill>
                  <a:srgbClr val="FF0000"/>
                </a:solidFill>
              </a:rPr>
              <a:t>S</a:t>
            </a:r>
            <a:r>
              <a:rPr lang="zh-CN" altLang="en-US" sz="2000" dirty="0" smtClean="0">
                <a:solidFill>
                  <a:srgbClr val="FF0000"/>
                </a:solidFill>
              </a:rPr>
              <a:t>盒的构造中是否使用了进一步的设计准则</a:t>
            </a:r>
            <a:endParaRPr lang="zh-CN" altLang="en-US" sz="2000" dirty="0" smtClean="0">
              <a:solidFill>
                <a:srgbClr val="FF0000"/>
              </a:solidFill>
              <a:latin typeface="Times New Roman" pitchFamily="18" charset="0"/>
            </a:endParaRPr>
          </a:p>
          <a:p>
            <a:pPr marL="914400" lvl="1" indent="-514350" algn="just">
              <a:buFont typeface="+mj-lt"/>
              <a:buAutoNum type="arabicPeriod"/>
            </a:pPr>
            <a:r>
              <a:rPr lang="en-US" altLang="zh-CN" dirty="0" smtClean="0">
                <a:latin typeface="Times New Roman" pitchFamily="18" charset="0"/>
              </a:rPr>
              <a:t>DES</a:t>
            </a:r>
            <a:r>
              <a:rPr lang="zh-CN" altLang="en-US" dirty="0" smtClean="0">
                <a:latin typeface="Times New Roman" pitchFamily="18" charset="0"/>
              </a:rPr>
              <a:t>存在一些</a:t>
            </a:r>
            <a:r>
              <a:rPr lang="zh-CN" altLang="en-US" b="1" dirty="0" smtClean="0">
                <a:solidFill>
                  <a:srgbClr val="FF00FF"/>
                </a:solidFill>
                <a:latin typeface="Times New Roman" pitchFamily="18" charset="0"/>
              </a:rPr>
              <a:t>弱密钥和半弱密钥</a:t>
            </a:r>
            <a:endParaRPr lang="en-US" altLang="zh-CN" b="1" dirty="0" smtClean="0">
              <a:solidFill>
                <a:srgbClr val="FF00FF"/>
              </a:solidFill>
              <a:latin typeface="Times New Roman" pitchFamily="18" charset="0"/>
            </a:endParaRPr>
          </a:p>
          <a:p>
            <a:pPr marL="914400" lvl="1" indent="-514350" algn="just">
              <a:buFont typeface="+mj-lt"/>
              <a:buAutoNum type="arabicPeriod"/>
            </a:pPr>
            <a:endParaRPr lang="zh-CN" altLang="en-US" sz="1200" dirty="0" smtClean="0">
              <a:latin typeface="Times New Roman" pitchFamily="18" charset="0"/>
            </a:endParaRPr>
          </a:p>
          <a:p>
            <a:pPr marL="914400" lvl="1" indent="-514350" algn="just">
              <a:buFont typeface="+mj-lt"/>
              <a:buAutoNum type="arabicPeriod"/>
            </a:pPr>
            <a:r>
              <a:rPr lang="en-US" altLang="zh-CN" dirty="0" smtClean="0">
                <a:latin typeface="Times New Roman" pitchFamily="18" charset="0"/>
              </a:rPr>
              <a:t>DES</a:t>
            </a:r>
            <a:r>
              <a:rPr lang="zh-CN" altLang="en-US" dirty="0" smtClean="0">
                <a:latin typeface="Times New Roman" pitchFamily="18" charset="0"/>
              </a:rPr>
              <a:t>的</a:t>
            </a:r>
            <a:r>
              <a:rPr lang="en-US" altLang="zh-CN" dirty="0" smtClean="0">
                <a:latin typeface="Times New Roman" pitchFamily="18" charset="0"/>
              </a:rPr>
              <a:t>56</a:t>
            </a:r>
            <a:r>
              <a:rPr lang="zh-CN" altLang="en-US" dirty="0" smtClean="0">
                <a:latin typeface="Times New Roman" pitchFamily="18" charset="0"/>
              </a:rPr>
              <a:t>位密钥</a:t>
            </a:r>
            <a:r>
              <a:rPr lang="zh-CN" altLang="en-US" dirty="0" smtClean="0">
                <a:solidFill>
                  <a:srgbClr val="FF00FF"/>
                </a:solidFill>
                <a:latin typeface="Times New Roman" pitchFamily="18" charset="0"/>
              </a:rPr>
              <a:t>无法抵抗穷举攻击</a:t>
            </a:r>
            <a:endParaRPr lang="en-US" altLang="zh-CN" dirty="0" smtClean="0">
              <a:solidFill>
                <a:srgbClr val="FF00FF"/>
              </a:solidFill>
              <a:latin typeface="Times New Roman" pitchFamily="18" charset="0"/>
            </a:endParaRPr>
          </a:p>
          <a:p>
            <a:pPr marL="914400" lvl="1" indent="-514350" algn="just">
              <a:buFont typeface="+mj-lt"/>
              <a:buAutoNum type="arabicPeriod"/>
            </a:pPr>
            <a:endParaRPr lang="en-US" altLang="zh-CN" sz="1200" dirty="0" smtClean="0">
              <a:latin typeface="Times New Roman" pitchFamily="18" charset="0"/>
            </a:endParaRPr>
          </a:p>
          <a:p>
            <a:pPr marL="914400" lvl="1" indent="-514350" algn="just">
              <a:buFont typeface="+mj-lt"/>
              <a:buAutoNum type="arabicPeriod"/>
            </a:pPr>
            <a:r>
              <a:rPr lang="zh-CN" altLang="en-US" dirty="0" smtClean="0"/>
              <a:t>代数结构存在</a:t>
            </a:r>
            <a:r>
              <a:rPr lang="zh-CN" altLang="en-US" dirty="0" smtClean="0">
                <a:solidFill>
                  <a:srgbClr val="FF00FF"/>
                </a:solidFill>
              </a:rPr>
              <a:t>互补对称性</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31</a:t>
            </a:fld>
            <a:endParaRPr lang="en-US" altLang="zh-CN" dirty="0"/>
          </a:p>
        </p:txBody>
      </p:sp>
    </p:spTree>
    <p:extLst>
      <p:ext uri="{BB962C8B-B14F-4D97-AF65-F5344CB8AC3E}">
        <p14:creationId xmlns:p14="http://schemas.microsoft.com/office/powerpoint/2010/main" val="22483958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4498975"/>
            <a:ext cx="4608241" cy="174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弱密钥</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229600" cy="4724400"/>
              </a:xfrm>
            </p:spPr>
            <p:txBody>
              <a:bodyPr/>
              <a:lstStyle/>
              <a:p>
                <a:r>
                  <a:rPr lang="zh-CN" altLang="zh-CN" sz="2400" b="1" dirty="0" smtClean="0"/>
                  <a:t>给定</a:t>
                </a:r>
                <a:r>
                  <a:rPr lang="zh-CN" altLang="zh-CN" sz="2400" b="1" dirty="0"/>
                  <a:t>初始密钥</a:t>
                </a:r>
                <a14:m>
                  <m:oMath xmlns:m="http://schemas.openxmlformats.org/officeDocument/2006/math">
                    <m:r>
                      <a:rPr lang="en-US" altLang="zh-CN" sz="2400" b="1" i="1" dirty="0" smtClean="0">
                        <a:latin typeface="Cambria Math"/>
                      </a:rPr>
                      <m:t>𝑲</m:t>
                    </m:r>
                  </m:oMath>
                </a14:m>
                <a:r>
                  <a:rPr lang="zh-CN" altLang="en-US" sz="2400" b="1" dirty="0" smtClean="0"/>
                  <a:t>生成子密钥时，将种子密钥（去除了奇偶校验位后）分成两个部分，如果</a:t>
                </a:r>
                <a14:m>
                  <m:oMath xmlns:m="http://schemas.openxmlformats.org/officeDocument/2006/math">
                    <m:r>
                      <a:rPr lang="en-US" altLang="zh-CN" sz="2400" b="1" i="1" dirty="0">
                        <a:latin typeface="Cambria Math"/>
                      </a:rPr>
                      <m:t>𝑲</m:t>
                    </m:r>
                  </m:oMath>
                </a14:m>
                <a:r>
                  <a:rPr lang="zh-CN" altLang="en-US" sz="2400" b="1" dirty="0" smtClean="0"/>
                  <a:t>使得这两部分的每一部分的所有位置全为</a:t>
                </a:r>
                <a:r>
                  <a:rPr lang="en-US" altLang="zh-CN" sz="2400" b="1" dirty="0" smtClean="0"/>
                  <a:t>0</a:t>
                </a:r>
                <a:r>
                  <a:rPr lang="zh-CN" altLang="en-US" sz="2400" b="1" dirty="0" smtClean="0"/>
                  <a:t>或</a:t>
                </a:r>
                <a:r>
                  <a:rPr lang="en-US" altLang="zh-CN" sz="2400" b="1" dirty="0" smtClean="0"/>
                  <a:t>1</a:t>
                </a:r>
                <a:r>
                  <a:rPr lang="zh-CN" altLang="en-US" sz="2400" b="1" dirty="0" smtClean="0"/>
                  <a:t>，则</a:t>
                </a:r>
                <a:r>
                  <a:rPr lang="zh-CN" altLang="zh-CN" sz="2400" b="1" dirty="0" smtClean="0"/>
                  <a:t>经</a:t>
                </a:r>
                <a:r>
                  <a:rPr lang="zh-CN" altLang="zh-CN" sz="2400" b="1" dirty="0"/>
                  <a:t>子密钥产生器产生的各个子密钥都相同，即</a:t>
                </a:r>
                <a14:m>
                  <m:oMath xmlns:m="http://schemas.openxmlformats.org/officeDocument/2006/math">
                    <m:r>
                      <a:rPr lang="en-US" altLang="zh-CN" sz="2400" b="1" i="1" dirty="0" smtClean="0">
                        <a:latin typeface="Cambria Math"/>
                      </a:rPr>
                      <m:t>𝑲</m:t>
                    </m:r>
                    <m:r>
                      <a:rPr lang="en-US" altLang="zh-CN" sz="2400" b="1" i="1" baseline="-25000" dirty="0">
                        <a:latin typeface="Cambria Math"/>
                      </a:rPr>
                      <m:t>𝟏</m:t>
                    </m:r>
                    <m:r>
                      <a:rPr lang="en-US" altLang="zh-CN" sz="2400" b="1" i="1" dirty="0">
                        <a:latin typeface="Cambria Math"/>
                      </a:rPr>
                      <m:t>=</m:t>
                    </m:r>
                    <m:r>
                      <a:rPr lang="en-US" altLang="zh-CN" sz="2400" b="1" i="1" dirty="0">
                        <a:latin typeface="Cambria Math"/>
                      </a:rPr>
                      <m:t>𝑲</m:t>
                    </m:r>
                    <m:r>
                      <a:rPr lang="en-US" altLang="zh-CN" sz="2400" b="1" i="1" baseline="-25000" dirty="0">
                        <a:latin typeface="Cambria Math"/>
                      </a:rPr>
                      <m:t>𝟐</m:t>
                    </m:r>
                    <m:r>
                      <a:rPr lang="en-US" altLang="zh-CN" sz="2400" b="1" i="1" dirty="0">
                        <a:latin typeface="Cambria Math"/>
                      </a:rPr>
                      <m:t>=…=</m:t>
                    </m:r>
                    <m:r>
                      <a:rPr lang="en-US" altLang="zh-CN" sz="2400" b="1" i="1" dirty="0">
                        <a:latin typeface="Cambria Math"/>
                      </a:rPr>
                      <m:t>𝑲</m:t>
                    </m:r>
                    <m:r>
                      <a:rPr lang="en-US" altLang="zh-CN" sz="2400" b="1" i="1" baseline="-25000" dirty="0">
                        <a:latin typeface="Cambria Math"/>
                      </a:rPr>
                      <m:t>𝟏𝟔</m:t>
                    </m:r>
                  </m:oMath>
                </a14:m>
                <a:r>
                  <a:rPr lang="zh-CN" altLang="zh-CN" sz="2400" b="1" dirty="0"/>
                  <a:t>，则</a:t>
                </a:r>
                <a:r>
                  <a:rPr lang="zh-CN" altLang="zh-CN" sz="2400" b="1" dirty="0" smtClean="0"/>
                  <a:t>称密钥</a:t>
                </a:r>
                <a14:m>
                  <m:oMath xmlns:m="http://schemas.openxmlformats.org/officeDocument/2006/math">
                    <m:r>
                      <a:rPr lang="en-US" altLang="zh-CN" sz="2400" b="1" i="1" dirty="0" smtClean="0">
                        <a:latin typeface="Cambria Math"/>
                      </a:rPr>
                      <m:t>𝑲</m:t>
                    </m:r>
                  </m:oMath>
                </a14:m>
                <a:r>
                  <a:rPr lang="zh-CN" altLang="zh-CN" sz="2400" b="1" dirty="0"/>
                  <a:t>为</a:t>
                </a:r>
                <a:r>
                  <a:rPr lang="zh-CN" altLang="zh-CN" sz="2400" b="1" dirty="0" smtClean="0">
                    <a:solidFill>
                      <a:srgbClr val="FF0000"/>
                    </a:solidFill>
                  </a:rPr>
                  <a:t>弱密钥</a:t>
                </a:r>
                <a:r>
                  <a:rPr lang="zh-CN" altLang="en-US" sz="2400" b="1" dirty="0" smtClean="0">
                    <a:solidFill>
                      <a:srgbClr val="FF0000"/>
                    </a:solidFill>
                  </a:rPr>
                  <a:t>（</a:t>
                </a:r>
                <a:r>
                  <a:rPr lang="zh-CN" altLang="zh-CN" sz="2400" b="1" dirty="0" smtClean="0">
                    <a:solidFill>
                      <a:srgbClr val="FF0000"/>
                    </a:solidFill>
                  </a:rPr>
                  <a:t>共有</a:t>
                </a:r>
                <a:r>
                  <a:rPr lang="en-US" altLang="zh-CN" sz="2400" b="1" dirty="0">
                    <a:solidFill>
                      <a:srgbClr val="FF0000"/>
                    </a:solidFill>
                  </a:rPr>
                  <a:t>4</a:t>
                </a:r>
                <a:r>
                  <a:rPr lang="zh-CN" altLang="zh-CN" sz="2400" b="1" dirty="0" smtClean="0">
                    <a:solidFill>
                      <a:srgbClr val="FF0000"/>
                    </a:solidFill>
                  </a:rPr>
                  <a:t>个</a:t>
                </a:r>
                <a:r>
                  <a:rPr lang="zh-CN" altLang="en-US" sz="2400" b="1" dirty="0" smtClean="0"/>
                  <a:t>）</a:t>
                </a:r>
                <a:endParaRPr lang="zh-CN" altLang="zh-CN" sz="2400" b="1" dirty="0">
                  <a:solidFill>
                    <a:srgbClr val="FF0000"/>
                  </a:solidFill>
                </a:endParaRPr>
              </a:p>
              <a:p>
                <a:r>
                  <a:rPr lang="zh-CN" altLang="zh-CN" sz="2400" b="1" dirty="0"/>
                  <a:t>若</a:t>
                </a:r>
                <a14:m>
                  <m:oMath xmlns:m="http://schemas.openxmlformats.org/officeDocument/2006/math">
                    <m:r>
                      <a:rPr lang="en-US" altLang="zh-CN" sz="2400" b="1" i="1" dirty="0" smtClean="0">
                        <a:latin typeface="Cambria Math"/>
                      </a:rPr>
                      <m:t>𝑲</m:t>
                    </m:r>
                  </m:oMath>
                </a14:m>
                <a:r>
                  <a:rPr lang="zh-CN" altLang="zh-CN" sz="2400" b="1" dirty="0"/>
                  <a:t>为弱密钥，则对任意的</a:t>
                </a:r>
                <a:r>
                  <a:rPr lang="en-US" altLang="zh-CN" sz="2400" b="1" dirty="0"/>
                  <a:t>64</a:t>
                </a:r>
                <a:r>
                  <a:rPr lang="zh-CN" altLang="zh-CN" sz="2400" b="1" dirty="0"/>
                  <a:t>比特信息有</a:t>
                </a:r>
                <a:r>
                  <a:rPr lang="zh-CN" altLang="zh-CN" sz="2400" b="1" dirty="0" smtClean="0"/>
                  <a:t>：</a:t>
                </a:r>
                <a:endParaRPr lang="en-US" altLang="zh-CN" sz="2400" b="1" dirty="0" smtClean="0"/>
              </a:p>
              <a:p>
                <a:pPr marL="0" indent="0">
                  <a:buNone/>
                </a:pPr>
                <a:r>
                  <a:rPr lang="en-US" altLang="zh-CN" sz="2400" b="1" dirty="0"/>
                  <a:t> </a:t>
                </a:r>
                <a:r>
                  <a:rPr lang="en-US" altLang="zh-CN" sz="2400" b="1" dirty="0" smtClean="0"/>
                  <a:t>                </a:t>
                </a:r>
                <a14:m>
                  <m:oMath xmlns:m="http://schemas.openxmlformats.org/officeDocument/2006/math">
                    <m:r>
                      <a:rPr lang="en-US" altLang="zh-CN" sz="2400" b="1" i="1" dirty="0" smtClean="0">
                        <a:solidFill>
                          <a:srgbClr val="FF0000"/>
                        </a:solidFill>
                        <a:latin typeface="Cambria Math"/>
                      </a:rPr>
                      <m:t>𝑬</m:t>
                    </m:r>
                    <m:r>
                      <a:rPr lang="en-US" altLang="zh-CN" sz="2400" b="1" i="1" baseline="-25000" dirty="0" err="1" smtClean="0">
                        <a:solidFill>
                          <a:srgbClr val="FF0000"/>
                        </a:solidFill>
                        <a:latin typeface="Cambria Math"/>
                      </a:rPr>
                      <m:t>𝒌</m:t>
                    </m:r>
                    <m:r>
                      <a:rPr lang="en-US" altLang="zh-CN" sz="2400" b="1" i="1" dirty="0" smtClean="0">
                        <a:solidFill>
                          <a:srgbClr val="FF0000"/>
                        </a:solidFill>
                        <a:latin typeface="Cambria Math"/>
                      </a:rPr>
                      <m:t>(</m:t>
                    </m:r>
                    <m:r>
                      <a:rPr lang="en-US" altLang="zh-CN" sz="2400" b="1" i="1" dirty="0" err="1" smtClean="0">
                        <a:solidFill>
                          <a:srgbClr val="FF0000"/>
                        </a:solidFill>
                        <a:latin typeface="Cambria Math"/>
                      </a:rPr>
                      <m:t>𝑬</m:t>
                    </m:r>
                    <m:r>
                      <a:rPr lang="en-US" altLang="zh-CN" sz="2400" b="1" i="1" baseline="-25000" dirty="0" err="1" smtClean="0">
                        <a:solidFill>
                          <a:srgbClr val="FF0000"/>
                        </a:solidFill>
                        <a:latin typeface="Cambria Math"/>
                      </a:rPr>
                      <m:t>𝒌</m:t>
                    </m:r>
                    <m:r>
                      <a:rPr lang="en-US" altLang="zh-CN" sz="2400" b="1" i="1" dirty="0" smtClean="0">
                        <a:solidFill>
                          <a:srgbClr val="FF0000"/>
                        </a:solidFill>
                        <a:latin typeface="Cambria Math"/>
                      </a:rPr>
                      <m:t>(</m:t>
                    </m:r>
                    <m:r>
                      <a:rPr lang="en-US" altLang="zh-CN" sz="2400" b="1" i="1" dirty="0" smtClean="0">
                        <a:solidFill>
                          <a:srgbClr val="FF0000"/>
                        </a:solidFill>
                        <a:latin typeface="Cambria Math"/>
                      </a:rPr>
                      <m:t>𝒎</m:t>
                    </m:r>
                    <m:r>
                      <a:rPr lang="en-US" altLang="zh-CN" sz="2400" b="1" i="1" dirty="0" smtClean="0">
                        <a:solidFill>
                          <a:srgbClr val="FF0000"/>
                        </a:solidFill>
                        <a:latin typeface="Cambria Math"/>
                      </a:rPr>
                      <m:t>))= </m:t>
                    </m:r>
                    <m:r>
                      <a:rPr lang="en-US" altLang="zh-CN" sz="2400" b="1" i="1" dirty="0" smtClean="0">
                        <a:solidFill>
                          <a:srgbClr val="FF0000"/>
                        </a:solidFill>
                        <a:latin typeface="Cambria Math"/>
                      </a:rPr>
                      <m:t>𝒎</m:t>
                    </m:r>
                    <m:r>
                      <a:rPr lang="en-US" altLang="zh-CN" sz="2400" b="1" i="1" dirty="0" smtClean="0">
                        <a:solidFill>
                          <a:srgbClr val="FF0000"/>
                        </a:solidFill>
                        <a:latin typeface="Cambria Math"/>
                      </a:rPr>
                      <m:t>  </m:t>
                    </m:r>
                  </m:oMath>
                </a14:m>
                <a:r>
                  <a:rPr lang="zh-CN" altLang="zh-CN" sz="2400" b="1" dirty="0" smtClean="0">
                    <a:solidFill>
                      <a:srgbClr val="FF0000"/>
                    </a:solidFill>
                  </a:rPr>
                  <a:t>和</a:t>
                </a:r>
                <a:r>
                  <a:rPr lang="en-US" altLang="zh-CN" sz="2400" b="1" dirty="0" smtClean="0">
                    <a:solidFill>
                      <a:srgbClr val="FF0000"/>
                    </a:solidFill>
                  </a:rPr>
                  <a:t>  </a:t>
                </a:r>
                <a14:m>
                  <m:oMath xmlns:m="http://schemas.openxmlformats.org/officeDocument/2006/math">
                    <m:r>
                      <a:rPr lang="en-US" altLang="zh-CN" sz="2400" b="1" i="1" dirty="0" smtClean="0">
                        <a:solidFill>
                          <a:srgbClr val="FF0000"/>
                        </a:solidFill>
                        <a:latin typeface="Cambria Math"/>
                      </a:rPr>
                      <m:t>𝑫</m:t>
                    </m:r>
                    <m:r>
                      <a:rPr lang="en-US" altLang="zh-CN" sz="2400" b="1" i="1" baseline="-25000" dirty="0" err="1" smtClean="0">
                        <a:solidFill>
                          <a:srgbClr val="FF0000"/>
                        </a:solidFill>
                        <a:latin typeface="Cambria Math"/>
                      </a:rPr>
                      <m:t>𝒌</m:t>
                    </m:r>
                    <m:r>
                      <a:rPr lang="en-US" altLang="zh-CN" sz="2400" b="1" i="1" dirty="0" smtClean="0">
                        <a:solidFill>
                          <a:srgbClr val="FF0000"/>
                        </a:solidFill>
                        <a:latin typeface="Cambria Math"/>
                      </a:rPr>
                      <m:t>(</m:t>
                    </m:r>
                    <m:r>
                      <a:rPr lang="en-US" altLang="zh-CN" sz="2400" b="1" i="1" dirty="0" err="1" smtClean="0">
                        <a:solidFill>
                          <a:srgbClr val="FF0000"/>
                        </a:solidFill>
                        <a:latin typeface="Cambria Math"/>
                      </a:rPr>
                      <m:t>𝑫</m:t>
                    </m:r>
                    <m:r>
                      <a:rPr lang="en-US" altLang="zh-CN" sz="2400" b="1" i="1" baseline="-25000" dirty="0" err="1" smtClean="0">
                        <a:solidFill>
                          <a:srgbClr val="FF0000"/>
                        </a:solidFill>
                        <a:latin typeface="Cambria Math"/>
                      </a:rPr>
                      <m:t>𝒌</m:t>
                    </m:r>
                    <m:r>
                      <a:rPr lang="en-US" altLang="zh-CN" sz="2400" b="1" i="1" dirty="0" smtClean="0">
                        <a:solidFill>
                          <a:srgbClr val="FF0000"/>
                        </a:solidFill>
                        <a:latin typeface="Cambria Math"/>
                      </a:rPr>
                      <m:t>(</m:t>
                    </m:r>
                    <m:r>
                      <a:rPr lang="en-US" altLang="zh-CN" sz="2400" b="1" i="1" dirty="0" smtClean="0">
                        <a:solidFill>
                          <a:srgbClr val="FF0000"/>
                        </a:solidFill>
                        <a:latin typeface="Cambria Math"/>
                      </a:rPr>
                      <m:t>𝒎</m:t>
                    </m:r>
                    <m:r>
                      <a:rPr lang="en-US" altLang="zh-CN" sz="2400" b="1" i="1" dirty="0" smtClean="0">
                        <a:solidFill>
                          <a:srgbClr val="FF0000"/>
                        </a:solidFill>
                        <a:latin typeface="Cambria Math"/>
                      </a:rPr>
                      <m:t>))= </m:t>
                    </m:r>
                    <m:r>
                      <a:rPr lang="en-US" altLang="zh-CN" sz="2400" b="1" i="1" dirty="0" smtClean="0">
                        <a:solidFill>
                          <a:srgbClr val="FF0000"/>
                        </a:solidFill>
                        <a:latin typeface="Cambria Math"/>
                      </a:rPr>
                      <m:t>𝒎</m:t>
                    </m:r>
                  </m:oMath>
                </a14:m>
                <a:endParaRPr lang="zh-CN" altLang="zh-CN" sz="2400" b="1" dirty="0">
                  <a:solidFill>
                    <a:srgbClr val="FF0000"/>
                  </a:solidFill>
                </a:endParaRPr>
              </a:p>
              <a:p>
                <a:pPr marL="0" indent="0">
                  <a:buNone/>
                </a:pPr>
                <a:endParaRPr lang="zh-CN" altLang="zh-CN" sz="2400" b="1"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4724400"/>
              </a:xfrm>
              <a:blipFill rotWithShape="1">
                <a:blip r:embed="rId3"/>
                <a:stretch>
                  <a:fillRect l="-963" t="-1419" r="-111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32</a:t>
            </a:fld>
            <a:endParaRPr lang="en-US" altLang="zh-CN" dirty="0"/>
          </a:p>
        </p:txBody>
      </p:sp>
      <p:sp>
        <p:nvSpPr>
          <p:cNvPr id="7" name="TextBox 6"/>
          <p:cNvSpPr txBox="1"/>
          <p:nvPr/>
        </p:nvSpPr>
        <p:spPr>
          <a:xfrm>
            <a:off x="5027340" y="4385608"/>
            <a:ext cx="3926160" cy="1938992"/>
          </a:xfrm>
          <a:prstGeom prst="rect">
            <a:avLst/>
          </a:prstGeom>
          <a:noFill/>
        </p:spPr>
        <p:txBody>
          <a:bodyPr wrap="square" rtlCol="0">
            <a:spAutoFit/>
          </a:bodyPr>
          <a:lstStyle/>
          <a:p>
            <a:pPr algn="ctr"/>
            <a:r>
              <a:rPr lang="zh-CN" altLang="en-US" sz="2400" b="1" dirty="0" smtClean="0">
                <a:solidFill>
                  <a:srgbClr val="FF0000"/>
                </a:solidFill>
              </a:rPr>
              <a:t>对应的实际</a:t>
            </a:r>
            <a:r>
              <a:rPr lang="en-US" altLang="zh-CN" sz="2400" b="1" dirty="0" smtClean="0">
                <a:solidFill>
                  <a:srgbClr val="FF0000"/>
                </a:solidFill>
              </a:rPr>
              <a:t>56</a:t>
            </a:r>
            <a:r>
              <a:rPr lang="zh-CN" altLang="en-US" sz="2400" b="1" dirty="0" smtClean="0">
                <a:solidFill>
                  <a:srgbClr val="FF0000"/>
                </a:solidFill>
              </a:rPr>
              <a:t>位密钥</a:t>
            </a:r>
            <a:endParaRPr lang="en-US" altLang="zh-CN" sz="2400" b="1" dirty="0" smtClean="0">
              <a:solidFill>
                <a:srgbClr val="FF0000"/>
              </a:solidFill>
            </a:endParaRPr>
          </a:p>
          <a:p>
            <a:pPr algn="ctr"/>
            <a:r>
              <a:rPr lang="en-US" altLang="zh-CN" sz="2400" b="1" dirty="0" smtClean="0">
                <a:solidFill>
                  <a:srgbClr val="FF00FF"/>
                </a:solidFill>
              </a:rPr>
              <a:t>0000000       0000000</a:t>
            </a:r>
          </a:p>
          <a:p>
            <a:pPr algn="ctr"/>
            <a:r>
              <a:rPr lang="en-US" altLang="zh-CN" sz="2400" b="1" dirty="0" smtClean="0">
                <a:solidFill>
                  <a:srgbClr val="FF00FF"/>
                </a:solidFill>
              </a:rPr>
              <a:t>  0000000       FFFFFFF</a:t>
            </a:r>
          </a:p>
          <a:p>
            <a:pPr algn="ctr"/>
            <a:r>
              <a:rPr lang="en-US" altLang="zh-CN" sz="2400" b="1" dirty="0" smtClean="0">
                <a:solidFill>
                  <a:srgbClr val="FF00FF"/>
                </a:solidFill>
              </a:rPr>
              <a:t>FFFFFFF      0000000</a:t>
            </a:r>
          </a:p>
          <a:p>
            <a:pPr algn="ctr"/>
            <a:r>
              <a:rPr lang="en-US" altLang="zh-CN" sz="2400" b="1" dirty="0" smtClean="0">
                <a:solidFill>
                  <a:srgbClr val="FF00FF"/>
                </a:solidFill>
              </a:rPr>
              <a:t> FFFFFFF      </a:t>
            </a:r>
            <a:r>
              <a:rPr lang="en-US" altLang="zh-CN" sz="2400" b="1" dirty="0" err="1" smtClean="0">
                <a:solidFill>
                  <a:srgbClr val="FF00FF"/>
                </a:solidFill>
              </a:rPr>
              <a:t>FFFFFFF</a:t>
            </a:r>
            <a:endParaRPr lang="zh-CN" altLang="en-US" sz="2400" b="1" dirty="0">
              <a:solidFill>
                <a:srgbClr val="FF00FF"/>
              </a:solidFill>
            </a:endParaRPr>
          </a:p>
        </p:txBody>
      </p:sp>
    </p:spTree>
    <p:extLst>
      <p:ext uri="{BB962C8B-B14F-4D97-AF65-F5344CB8AC3E}">
        <p14:creationId xmlns:p14="http://schemas.microsoft.com/office/powerpoint/2010/main" val="26299881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半弱密钥</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76400"/>
                <a:ext cx="8229600" cy="4648200"/>
              </a:xfrm>
            </p:spPr>
            <p:txBody>
              <a:bodyPr/>
              <a:lstStyle/>
              <a:p>
                <a:r>
                  <a:rPr lang="zh-CN" altLang="zh-CN" sz="2600" b="1" dirty="0" smtClean="0">
                    <a:solidFill>
                      <a:srgbClr val="FF0000"/>
                    </a:solidFill>
                  </a:rPr>
                  <a:t>半弱密钥</a:t>
                </a:r>
                <a:r>
                  <a:rPr lang="zh-CN" altLang="en-US" sz="2600" b="1" dirty="0" smtClean="0"/>
                  <a:t>：把明文加密成相同的密文，即存在两个不同的密钥</a:t>
                </a:r>
                <a14:m>
                  <m:oMath xmlns:m="http://schemas.openxmlformats.org/officeDocument/2006/math">
                    <m:r>
                      <a:rPr lang="en-US" altLang="zh-CN" sz="2600" b="1" i="1" smtClean="0">
                        <a:latin typeface="Cambria Math"/>
                      </a:rPr>
                      <m:t>𝒌</m:t>
                    </m:r>
                    <m:r>
                      <a:rPr lang="zh-CN" altLang="en-US" sz="2600" b="1" i="1" smtClean="0">
                        <a:latin typeface="Cambria Math"/>
                      </a:rPr>
                      <m:t>和</m:t>
                    </m:r>
                    <m:r>
                      <a:rPr lang="en-US" altLang="zh-CN" sz="2600" b="1" i="1" smtClean="0">
                        <a:latin typeface="Cambria Math"/>
                      </a:rPr>
                      <m:t>𝒌</m:t>
                    </m:r>
                    <m:r>
                      <a:rPr lang="en-US" altLang="zh-CN" sz="2600" b="1" i="1" smtClean="0">
                        <a:latin typeface="Cambria Math"/>
                      </a:rPr>
                      <m:t>′</m:t>
                    </m:r>
                  </m:oMath>
                </a14:m>
                <a:r>
                  <a:rPr lang="en-US" altLang="zh-CN" sz="2600" b="1" dirty="0" smtClean="0"/>
                  <a:t>,</a:t>
                </a:r>
                <a:r>
                  <a:rPr lang="zh-CN" altLang="en-US" sz="2600" b="1" dirty="0" smtClean="0"/>
                  <a:t>使得</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a:rPr>
                          <m:t>𝑬</m:t>
                        </m:r>
                      </m:e>
                      <m:sub>
                        <m:r>
                          <a:rPr lang="en-US" altLang="zh-CN" sz="2400" b="1" i="1" dirty="0" smtClean="0">
                            <a:latin typeface="Cambria Math"/>
                          </a:rPr>
                          <m:t>𝒌</m:t>
                        </m:r>
                      </m:sub>
                    </m:sSub>
                    <m:d>
                      <m:dPr>
                        <m:ctrlPr>
                          <a:rPr lang="en-US" altLang="zh-CN" sz="2400" b="1" i="1" dirty="0" smtClean="0">
                            <a:solidFill>
                              <a:schemeClr val="tx1"/>
                            </a:solidFill>
                            <a:latin typeface="Cambria Math" panose="02040503050406030204" pitchFamily="18" charset="0"/>
                          </a:rPr>
                        </m:ctrlPr>
                      </m:dPr>
                      <m:e>
                        <m:r>
                          <a:rPr lang="en-US" altLang="zh-CN" sz="2400" b="1" i="1" dirty="0" smtClean="0">
                            <a:solidFill>
                              <a:schemeClr val="tx1"/>
                            </a:solidFill>
                            <a:latin typeface="Cambria Math"/>
                          </a:rPr>
                          <m:t>𝒎</m:t>
                        </m:r>
                      </m:e>
                    </m:d>
                    <m:r>
                      <a:rPr lang="en-US" altLang="zh-CN" sz="2400" b="1" i="1" dirty="0" smtClean="0">
                        <a:solidFill>
                          <a:schemeClr val="tx1"/>
                        </a:solidFill>
                        <a:latin typeface="Cambria Math"/>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a:rPr>
                          <m:t>𝑬</m:t>
                        </m:r>
                      </m:e>
                      <m:sub>
                        <m:sSup>
                          <m:sSupPr>
                            <m:ctrlPr>
                              <a:rPr lang="en-US" altLang="zh-CN" sz="2400" b="1" i="1">
                                <a:solidFill>
                                  <a:schemeClr val="tx1"/>
                                </a:solidFill>
                                <a:latin typeface="Cambria Math" panose="02040503050406030204" pitchFamily="18" charset="0"/>
                              </a:rPr>
                            </m:ctrlPr>
                          </m:sSupPr>
                          <m:e>
                            <m:r>
                              <a:rPr lang="en-US" altLang="zh-CN" sz="2400" b="1" i="1">
                                <a:solidFill>
                                  <a:schemeClr val="tx1"/>
                                </a:solidFill>
                                <a:latin typeface="Cambria Math"/>
                              </a:rPr>
                              <m:t>𝒌</m:t>
                            </m:r>
                          </m:e>
                          <m:sup>
                            <m:r>
                              <a:rPr lang="en-US" altLang="zh-CN" sz="2400" b="1" i="1">
                                <a:solidFill>
                                  <a:schemeClr val="tx1"/>
                                </a:solidFill>
                                <a:latin typeface="Cambria Math"/>
                              </a:rPr>
                              <m:t>′</m:t>
                            </m:r>
                          </m:sup>
                        </m:sSup>
                      </m:sub>
                    </m:sSub>
                    <m:d>
                      <m:dPr>
                        <m:ctrlPr>
                          <a:rPr lang="en-US" altLang="zh-CN" sz="2400" b="1" i="1">
                            <a:solidFill>
                              <a:schemeClr val="tx1"/>
                            </a:solidFill>
                            <a:latin typeface="Cambria Math" panose="02040503050406030204" pitchFamily="18" charset="0"/>
                          </a:rPr>
                        </m:ctrlPr>
                      </m:dPr>
                      <m:e>
                        <m:r>
                          <a:rPr lang="en-US" altLang="zh-CN" sz="2400" b="1" i="1">
                            <a:solidFill>
                              <a:schemeClr val="tx1"/>
                            </a:solidFill>
                            <a:latin typeface="Cambria Math"/>
                          </a:rPr>
                          <m:t>𝒎</m:t>
                        </m:r>
                      </m:e>
                    </m:d>
                  </m:oMath>
                </a14:m>
                <a:endParaRPr lang="en-US" altLang="zh-CN" sz="2600" b="1" dirty="0" smtClean="0"/>
              </a:p>
              <a:p>
                <a:r>
                  <a:rPr lang="zh-CN" altLang="zh-CN" sz="2600" b="1" dirty="0" smtClean="0"/>
                  <a:t>具有下述性质：</a:t>
                </a:r>
              </a:p>
              <a:p>
                <a:pPr lvl="1"/>
                <a:r>
                  <a:rPr lang="zh-CN" altLang="zh-CN" sz="2200" b="1" dirty="0" smtClean="0"/>
                  <a:t>若</a:t>
                </a:r>
                <a14:m>
                  <m:oMath xmlns:m="http://schemas.openxmlformats.org/officeDocument/2006/math">
                    <m:r>
                      <a:rPr lang="en-US" altLang="zh-CN" sz="2000" b="1" i="1">
                        <a:latin typeface="Cambria Math"/>
                      </a:rPr>
                      <m:t>𝒌</m:t>
                    </m:r>
                    <m:r>
                      <a:rPr lang="zh-CN" altLang="en-US" sz="2000" b="1" i="1">
                        <a:latin typeface="Cambria Math"/>
                      </a:rPr>
                      <m:t>和</m:t>
                    </m:r>
                    <m:r>
                      <a:rPr lang="en-US" altLang="zh-CN" sz="2000" b="1" i="1">
                        <a:latin typeface="Cambria Math"/>
                      </a:rPr>
                      <m:t>𝒌</m:t>
                    </m:r>
                    <m:r>
                      <a:rPr lang="en-US" altLang="zh-CN" sz="2000" b="1" i="1">
                        <a:latin typeface="Cambria Math"/>
                      </a:rPr>
                      <m:t>′</m:t>
                    </m:r>
                  </m:oMath>
                </a14:m>
                <a:r>
                  <a:rPr lang="zh-CN" altLang="zh-CN" sz="2200" b="1" dirty="0" smtClean="0"/>
                  <a:t>为一对弱密钥，</a:t>
                </a:r>
                <a14:m>
                  <m:oMath xmlns:m="http://schemas.openxmlformats.org/officeDocument/2006/math">
                    <m:r>
                      <a:rPr lang="en-US" altLang="zh-CN" sz="2200" b="1" i="1" dirty="0" smtClean="0">
                        <a:latin typeface="Cambria Math"/>
                      </a:rPr>
                      <m:t>𝒎</m:t>
                    </m:r>
                  </m:oMath>
                </a14:m>
                <a:r>
                  <a:rPr lang="zh-CN" altLang="zh-CN" sz="2200" b="1" dirty="0" smtClean="0"/>
                  <a:t>为明文组，则有：</a:t>
                </a:r>
                <a:endParaRPr lang="en-US" altLang="zh-CN" sz="2200" b="1" dirty="0" smtClean="0"/>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a:rPr>
                            <m:t>𝑬</m:t>
                          </m:r>
                        </m:e>
                        <m:sub>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a:rPr>
                                <m:t>𝒌</m:t>
                              </m:r>
                            </m:e>
                            <m:sup>
                              <m:r>
                                <a:rPr lang="en-US" altLang="zh-CN" sz="2800" b="1" i="1" smtClean="0">
                                  <a:solidFill>
                                    <a:srgbClr val="FF0000"/>
                                  </a:solidFill>
                                  <a:latin typeface="Cambria Math"/>
                                </a:rPr>
                                <m:t>′</m:t>
                              </m:r>
                            </m:sup>
                          </m:sSup>
                        </m:sub>
                      </m:sSub>
                      <m:d>
                        <m:dPr>
                          <m:ctrlPr>
                            <a:rPr lang="en-US" altLang="zh-CN" sz="2800" b="1" i="1" smtClean="0">
                              <a:solidFill>
                                <a:srgbClr val="FF0000"/>
                              </a:solidFill>
                              <a:latin typeface="Cambria Math" panose="02040503050406030204" pitchFamily="18" charset="0"/>
                            </a:rPr>
                          </m:ctrlPr>
                        </m:dPr>
                        <m:e>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a:rPr>
                                <m:t>𝑬</m:t>
                              </m:r>
                            </m:e>
                            <m:sub>
                              <m:r>
                                <a:rPr lang="en-US" altLang="zh-CN" sz="2800" b="1" i="1" smtClean="0">
                                  <a:solidFill>
                                    <a:srgbClr val="FF0000"/>
                                  </a:solidFill>
                                  <a:latin typeface="Cambria Math"/>
                                </a:rPr>
                                <m:t>𝒌</m:t>
                              </m:r>
                            </m:sub>
                          </m:sSub>
                          <m:d>
                            <m:dPr>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a:rPr>
                                <m:t>𝒎</m:t>
                              </m:r>
                            </m:e>
                          </m:d>
                        </m:e>
                      </m:d>
                      <m:r>
                        <a:rPr lang="en-US" altLang="zh-CN" sz="2800" b="1" i="0" smtClean="0">
                          <a:solidFill>
                            <a:srgbClr val="FF0000"/>
                          </a:solidFill>
                          <a:latin typeface="Cambria Math"/>
                        </a:rPr>
                        <m:t>=</m:t>
                      </m:r>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a:rPr>
                            <m:t>𝑬</m:t>
                          </m:r>
                        </m:e>
                        <m:sub>
                          <m:r>
                            <a:rPr lang="en-US" altLang="zh-CN" sz="2800" b="1" i="1" smtClean="0">
                              <a:solidFill>
                                <a:srgbClr val="FF0000"/>
                              </a:solidFill>
                              <a:latin typeface="Cambria Math"/>
                            </a:rPr>
                            <m:t>𝒌</m:t>
                          </m:r>
                        </m:sub>
                      </m:sSub>
                      <m:d>
                        <m:dPr>
                          <m:ctrlPr>
                            <a:rPr lang="en-US" altLang="zh-CN" sz="2800" b="1" i="1">
                              <a:solidFill>
                                <a:srgbClr val="FF0000"/>
                              </a:solidFill>
                              <a:latin typeface="Cambria Math" panose="02040503050406030204" pitchFamily="18" charset="0"/>
                            </a:rPr>
                          </m:ctrlPr>
                        </m:dPr>
                        <m:e>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a:rPr>
                                <m:t>𝑬</m:t>
                              </m:r>
                            </m:e>
                            <m:sub>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a:rPr>
                                    <m:t>𝒌</m:t>
                                  </m:r>
                                </m:e>
                                <m:sup>
                                  <m:r>
                                    <a:rPr lang="en-US" altLang="zh-CN" sz="2800" b="1" i="1" smtClean="0">
                                      <a:solidFill>
                                        <a:srgbClr val="FF0000"/>
                                      </a:solidFill>
                                      <a:latin typeface="Cambria Math"/>
                                    </a:rPr>
                                    <m:t>′</m:t>
                                  </m:r>
                                </m:sup>
                              </m:sSup>
                            </m:sub>
                          </m:sSub>
                          <m:d>
                            <m:dPr>
                              <m:ctrlPr>
                                <a:rPr lang="en-US" altLang="zh-CN" sz="2800" b="1" i="1">
                                  <a:solidFill>
                                    <a:srgbClr val="FF0000"/>
                                  </a:solidFill>
                                  <a:latin typeface="Cambria Math" panose="02040503050406030204" pitchFamily="18" charset="0"/>
                                </a:rPr>
                              </m:ctrlPr>
                            </m:dPr>
                            <m:e>
                              <m:r>
                                <a:rPr lang="en-US" altLang="zh-CN" sz="2800" b="1" i="1">
                                  <a:solidFill>
                                    <a:srgbClr val="FF0000"/>
                                  </a:solidFill>
                                  <a:latin typeface="Cambria Math"/>
                                </a:rPr>
                                <m:t>𝒎</m:t>
                              </m:r>
                            </m:e>
                          </m:d>
                        </m:e>
                      </m:d>
                      <m:r>
                        <a:rPr lang="en-US" altLang="zh-CN" sz="2800" b="1" i="1" smtClean="0">
                          <a:solidFill>
                            <a:srgbClr val="FF0000"/>
                          </a:solidFill>
                          <a:latin typeface="Cambria Math"/>
                        </a:rPr>
                        <m:t>=</m:t>
                      </m:r>
                      <m:r>
                        <a:rPr lang="en-US" altLang="zh-CN" sz="2800" b="1" i="1" smtClean="0">
                          <a:solidFill>
                            <a:srgbClr val="FF0000"/>
                          </a:solidFill>
                          <a:latin typeface="Cambria Math"/>
                        </a:rPr>
                        <m:t>𝒎</m:t>
                      </m:r>
                    </m:oMath>
                  </m:oMathPara>
                </a14:m>
                <a:endParaRPr lang="zh-CN" altLang="zh-CN" sz="2800" b="1" dirty="0" smtClean="0">
                  <a:solidFill>
                    <a:srgbClr val="FF0000"/>
                  </a:solidFill>
                </a:endParaRPr>
              </a:p>
              <a:p>
                <a:pPr marL="457200" lvl="1" indent="0">
                  <a:buNone/>
                </a:pPr>
                <a14:m>
                  <m:oMathPara xmlns:m="http://schemas.openxmlformats.org/officeDocument/2006/math">
                    <m:oMathParaPr>
                      <m:jc m:val="centerGroup"/>
                    </m:oMathParaPr>
                    <m:oMath xmlns:m="http://schemas.openxmlformats.org/officeDocument/2006/math">
                      <m:r>
                        <a:rPr lang="en-US" altLang="zh-CN" sz="2200" b="1" i="1" dirty="0" smtClean="0">
                          <a:latin typeface="Cambria Math"/>
                        </a:rPr>
                        <m:t>              </m:t>
                      </m:r>
                    </m:oMath>
                  </m:oMathPara>
                </a14:m>
                <a:endParaRPr lang="zh-CN" altLang="zh-CN" sz="2200" b="1" dirty="0" smtClean="0">
                  <a:solidFill>
                    <a:srgbClr val="FF0000"/>
                  </a:solidFill>
                </a:endParaRPr>
              </a:p>
              <a:p>
                <a:r>
                  <a:rPr lang="zh-CN" altLang="zh-CN" sz="2600" b="1" dirty="0" smtClean="0"/>
                  <a:t>此外还有</a:t>
                </a:r>
                <a:r>
                  <a:rPr lang="zh-CN" altLang="zh-CN" sz="2600" b="1" dirty="0">
                    <a:solidFill>
                      <a:srgbClr val="FF0000"/>
                    </a:solidFill>
                  </a:rPr>
                  <a:t>四分之一弱密钥</a:t>
                </a:r>
                <a:r>
                  <a:rPr lang="zh-CN" altLang="zh-CN" sz="2600" b="1" dirty="0" smtClean="0"/>
                  <a:t>等</a:t>
                </a:r>
                <a:endParaRPr lang="en-US" altLang="zh-CN" sz="2600" b="1" dirty="0" smtClean="0"/>
              </a:p>
              <a:p>
                <a:endParaRPr lang="en-US" altLang="zh-CN" sz="2600" b="1" dirty="0" smtClean="0"/>
              </a:p>
              <a:p>
                <a:r>
                  <a:rPr lang="zh-CN" altLang="zh-CN" sz="2600" b="1" dirty="0"/>
                  <a:t>在</a:t>
                </a:r>
                <a:r>
                  <a:rPr lang="en-US" altLang="zh-CN" sz="2600" b="1" dirty="0"/>
                  <a:t>DES</a:t>
                </a:r>
                <a:r>
                  <a:rPr lang="zh-CN" altLang="zh-CN" sz="2600" b="1" dirty="0"/>
                  <a:t>的</a:t>
                </a:r>
                <a:r>
                  <a:rPr lang="en-US" altLang="zh-CN" sz="2600" b="1" dirty="0" smtClean="0"/>
                  <a:t>2</a:t>
                </a:r>
                <a:r>
                  <a:rPr lang="en-US" altLang="zh-CN" sz="2600" b="1" baseline="30000" dirty="0" smtClean="0"/>
                  <a:t>56</a:t>
                </a:r>
                <a:r>
                  <a:rPr lang="en-US" altLang="zh-CN" sz="2600" b="1" dirty="0" smtClean="0"/>
                  <a:t>(72057594037927936)</a:t>
                </a:r>
                <a:r>
                  <a:rPr lang="zh-CN" altLang="zh-CN" sz="2600" b="1" dirty="0" smtClean="0"/>
                  <a:t>个</a:t>
                </a:r>
                <a:r>
                  <a:rPr lang="zh-CN" altLang="zh-CN" sz="2600" b="1" dirty="0"/>
                  <a:t>密钥中，</a:t>
                </a:r>
                <a:r>
                  <a:rPr lang="zh-CN" altLang="zh-CN" sz="2600" b="1" dirty="0" smtClean="0">
                    <a:solidFill>
                      <a:srgbClr val="FF0000"/>
                    </a:solidFill>
                  </a:rPr>
                  <a:t>弱密钥</a:t>
                </a:r>
                <a:r>
                  <a:rPr lang="en-US" altLang="zh-CN" sz="2600" b="1" dirty="0" smtClean="0">
                    <a:solidFill>
                      <a:srgbClr val="FF0000"/>
                    </a:solidFill>
                  </a:rPr>
                  <a:t>(64</a:t>
                </a:r>
                <a:r>
                  <a:rPr lang="zh-CN" altLang="en-US" sz="2600" b="1" dirty="0" smtClean="0">
                    <a:solidFill>
                      <a:srgbClr val="FF0000"/>
                    </a:solidFill>
                  </a:rPr>
                  <a:t>个</a:t>
                </a:r>
                <a:r>
                  <a:rPr lang="en-US" altLang="zh-CN" sz="2600" b="1" dirty="0" smtClean="0">
                    <a:solidFill>
                      <a:srgbClr val="FF0000"/>
                    </a:solidFill>
                  </a:rPr>
                  <a:t>)</a:t>
                </a:r>
                <a:r>
                  <a:rPr lang="zh-CN" altLang="zh-CN" sz="2600" b="1" dirty="0" smtClean="0"/>
                  <a:t>所</a:t>
                </a:r>
                <a:r>
                  <a:rPr lang="zh-CN" altLang="zh-CN" sz="2600" b="1" dirty="0"/>
                  <a:t>占的</a:t>
                </a:r>
                <a:r>
                  <a:rPr lang="zh-CN" altLang="zh-CN" sz="2600" b="1" dirty="0" smtClean="0"/>
                  <a:t>比例非常小，且</a:t>
                </a:r>
                <a:r>
                  <a:rPr lang="zh-CN" altLang="zh-CN" sz="2600" b="1" dirty="0"/>
                  <a:t>极易避开，</a:t>
                </a:r>
                <a:r>
                  <a:rPr lang="zh-CN" altLang="zh-CN" sz="2600" b="1" dirty="0" smtClean="0"/>
                  <a:t>因此弱密钥</a:t>
                </a:r>
                <a:r>
                  <a:rPr lang="zh-CN" altLang="zh-CN" sz="2600" b="1" dirty="0"/>
                  <a:t>的存在对</a:t>
                </a:r>
                <a:r>
                  <a:rPr lang="en-US" altLang="zh-CN" sz="2600" b="1" dirty="0"/>
                  <a:t>DES</a:t>
                </a:r>
                <a:r>
                  <a:rPr lang="zh-CN" altLang="zh-CN" sz="2600" b="1" dirty="0"/>
                  <a:t>的安全性威胁</a:t>
                </a:r>
                <a:r>
                  <a:rPr lang="zh-CN" altLang="zh-CN" sz="2600" b="1" dirty="0" smtClean="0"/>
                  <a:t>不大</a:t>
                </a:r>
                <a:endParaRPr lang="zh-CN" altLang="zh-CN" sz="2600" b="1" dirty="0"/>
              </a:p>
              <a:p>
                <a:endParaRPr lang="zh-CN" altLang="zh-CN" sz="2600" b="1"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76400"/>
                <a:ext cx="8229600" cy="4648200"/>
              </a:xfrm>
              <a:blipFill rotWithShape="1">
                <a:blip r:embed="rId2"/>
                <a:stretch>
                  <a:fillRect l="-1111" t="-1048" r="-667" b="-537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33</a:t>
            </a:fld>
            <a:endParaRPr lang="en-US" altLang="zh-CN" dirty="0"/>
          </a:p>
        </p:txBody>
      </p:sp>
    </p:spTree>
    <p:extLst>
      <p:ext uri="{BB962C8B-B14F-4D97-AF65-F5344CB8AC3E}">
        <p14:creationId xmlns:p14="http://schemas.microsoft.com/office/powerpoint/2010/main" val="7250550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半弱密钥表</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34</a:t>
            </a:fld>
            <a:endParaRPr lang="en-US" altLang="zh-CN" dirty="0"/>
          </a:p>
        </p:txBody>
      </p:sp>
      <p:pic>
        <p:nvPicPr>
          <p:cNvPr id="172034" name="Picture 2"/>
          <p:cNvPicPr>
            <a:picLocks noChangeAspect="1" noChangeArrowheads="1"/>
          </p:cNvPicPr>
          <p:nvPr/>
        </p:nvPicPr>
        <p:blipFill>
          <a:blip r:embed="rId2"/>
          <a:srcRect/>
          <a:stretch>
            <a:fillRect/>
          </a:stretch>
        </p:blipFill>
        <p:spPr bwMode="auto">
          <a:xfrm>
            <a:off x="533400" y="1524000"/>
            <a:ext cx="8142288" cy="4832572"/>
          </a:xfrm>
          <a:prstGeom prst="rect">
            <a:avLst/>
          </a:prstGeom>
          <a:noFill/>
          <a:ln w="9525">
            <a:noFill/>
            <a:miter lim="800000"/>
            <a:headEnd/>
            <a:tailEnd/>
          </a:ln>
          <a:effectLst/>
        </p:spPr>
      </p:pic>
    </p:spTree>
    <p:extLst>
      <p:ext uri="{BB962C8B-B14F-4D97-AF65-F5344CB8AC3E}">
        <p14:creationId xmlns:p14="http://schemas.microsoft.com/office/powerpoint/2010/main" val="24192321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互补性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76400"/>
                <a:ext cx="8229600" cy="4648200"/>
              </a:xfrm>
            </p:spPr>
            <p:txBody>
              <a:bodyPr/>
              <a:lstStyle/>
              <a:p>
                <a:r>
                  <a:rPr lang="zh-CN" altLang="zh-CN" sz="2400" b="1" dirty="0" smtClean="0"/>
                  <a:t>对明文</a:t>
                </a:r>
                <a14:m>
                  <m:oMath xmlns:m="http://schemas.openxmlformats.org/officeDocument/2006/math">
                    <m:r>
                      <a:rPr lang="en-US" altLang="zh-CN" sz="2400" b="1" i="1" dirty="0" smtClean="0">
                        <a:latin typeface="Cambria Math"/>
                      </a:rPr>
                      <m:t>𝒎</m:t>
                    </m:r>
                  </m:oMath>
                </a14:m>
                <a:r>
                  <a:rPr lang="zh-CN" altLang="zh-CN" sz="2400" b="1" dirty="0"/>
                  <a:t>逐位取补，记</a:t>
                </a:r>
                <a:r>
                  <a:rPr lang="zh-CN" altLang="zh-CN" sz="2400" b="1" dirty="0" smtClean="0"/>
                  <a:t>为</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𝒎</m:t>
                        </m:r>
                      </m:e>
                    </m:acc>
                  </m:oMath>
                </a14:m>
                <a:r>
                  <a:rPr lang="zh-CN" altLang="zh-CN" sz="2400" b="1" dirty="0" smtClean="0"/>
                  <a:t>，</a:t>
                </a:r>
                <a:r>
                  <a:rPr lang="zh-CN" altLang="zh-CN" sz="2400" b="1" dirty="0"/>
                  <a:t>密钥</a:t>
                </a:r>
                <a14:m>
                  <m:oMath xmlns:m="http://schemas.openxmlformats.org/officeDocument/2006/math">
                    <m:r>
                      <a:rPr lang="en-US" altLang="zh-CN" sz="2400" b="1" i="1" dirty="0" smtClean="0">
                        <a:latin typeface="Cambria Math"/>
                      </a:rPr>
                      <m:t>𝑲</m:t>
                    </m:r>
                  </m:oMath>
                </a14:m>
                <a:r>
                  <a:rPr lang="zh-CN" altLang="zh-CN" sz="2400" b="1" dirty="0"/>
                  <a:t>逐位取补，记</a:t>
                </a:r>
                <a:r>
                  <a:rPr lang="zh-CN" altLang="zh-CN" sz="2400" b="1" dirty="0" smtClean="0"/>
                  <a:t>为</a:t>
                </a:r>
                <a14:m>
                  <m:oMath xmlns:m="http://schemas.openxmlformats.org/officeDocument/2006/math">
                    <m:acc>
                      <m:accPr>
                        <m:chr m:val="̅"/>
                        <m:ctrlPr>
                          <a:rPr lang="en-US" altLang="zh-CN" sz="2400" b="1" i="1">
                            <a:latin typeface="Cambria Math" panose="02040503050406030204" pitchFamily="18" charset="0"/>
                          </a:rPr>
                        </m:ctrlPr>
                      </m:accPr>
                      <m:e>
                        <m:r>
                          <a:rPr lang="en-US" altLang="zh-CN" sz="2400" b="1" i="1" smtClean="0">
                            <a:latin typeface="Cambria Math"/>
                          </a:rPr>
                          <m:t>𝒌</m:t>
                        </m:r>
                      </m:e>
                    </m:acc>
                    <m:r>
                      <a:rPr lang="en-US" altLang="zh-CN" sz="2400" b="1" i="1">
                        <a:latin typeface="Cambria Math"/>
                      </a:rPr>
                      <m:t> </m:t>
                    </m:r>
                  </m:oMath>
                </a14:m>
                <a:r>
                  <a:rPr lang="zh-CN" altLang="zh-CN" sz="2400" b="1" dirty="0" smtClean="0"/>
                  <a:t>，</a:t>
                </a:r>
                <a:r>
                  <a:rPr lang="en-US" altLang="zh-CN" sz="2400" b="1" dirty="0"/>
                  <a:t> </a:t>
                </a:r>
                <a:r>
                  <a:rPr lang="zh-CN" altLang="zh-CN" sz="2400" b="1" dirty="0" smtClean="0"/>
                  <a:t>若</a:t>
                </a:r>
                <a14:m>
                  <m:oMath xmlns:m="http://schemas.openxmlformats.org/officeDocument/2006/math">
                    <m:r>
                      <a:rPr lang="en-US" altLang="zh-CN" sz="2400" b="1" i="1" dirty="0" smtClean="0">
                        <a:latin typeface="Cambria Math"/>
                      </a:rPr>
                      <m:t>𝒄</m:t>
                    </m:r>
                    <m:r>
                      <a:rPr lang="en-US" altLang="zh-CN" sz="2400" b="1" i="1" dirty="0" smtClean="0">
                        <a:latin typeface="Cambria Math"/>
                      </a:rPr>
                      <m:t>=</m:t>
                    </m:r>
                    <m:r>
                      <a:rPr lang="en-US" altLang="zh-CN" sz="2400" b="1" i="1" dirty="0" err="1">
                        <a:latin typeface="Cambria Math"/>
                      </a:rPr>
                      <m:t>𝑬</m:t>
                    </m:r>
                    <m:r>
                      <a:rPr lang="en-US" altLang="zh-CN" sz="2400" b="1" i="1" baseline="-25000" dirty="0" err="1">
                        <a:latin typeface="Cambria Math"/>
                      </a:rPr>
                      <m:t>𝒌</m:t>
                    </m:r>
                    <m:r>
                      <a:rPr lang="en-US" altLang="zh-CN" sz="2400" b="1" i="1" dirty="0">
                        <a:latin typeface="Cambria Math"/>
                      </a:rPr>
                      <m:t>(</m:t>
                    </m:r>
                    <m:r>
                      <a:rPr lang="en-US" altLang="zh-CN" sz="2400" b="1" i="1" dirty="0">
                        <a:latin typeface="Cambria Math"/>
                      </a:rPr>
                      <m:t>𝒎</m:t>
                    </m:r>
                    <m:r>
                      <a:rPr lang="en-US" altLang="zh-CN" sz="2400" b="1" i="1" dirty="0">
                        <a:latin typeface="Cambria Math"/>
                      </a:rPr>
                      <m:t>)</m:t>
                    </m:r>
                  </m:oMath>
                </a14:m>
                <a:r>
                  <a:rPr lang="zh-CN" altLang="zh-CN" sz="2400" b="1" dirty="0"/>
                  <a:t>，则</a:t>
                </a:r>
                <a:r>
                  <a:rPr lang="zh-CN" altLang="zh-CN" sz="2400" b="1" dirty="0" smtClean="0"/>
                  <a:t>有</a:t>
                </a:r>
                <a14:m>
                  <m:oMath xmlns:m="http://schemas.openxmlformats.org/officeDocument/2006/math">
                    <m:acc>
                      <m:accPr>
                        <m:chr m:val="̅"/>
                        <m:ctrlPr>
                          <a:rPr lang="zh-CN" altLang="en-US" sz="2400" b="1" i="1" smtClean="0">
                            <a:latin typeface="Cambria Math" panose="02040503050406030204" pitchFamily="18" charset="0"/>
                          </a:rPr>
                        </m:ctrlPr>
                      </m:accPr>
                      <m:e>
                        <m:r>
                          <a:rPr lang="en-US" altLang="zh-CN" sz="2400" b="1" i="1" smtClean="0">
                            <a:latin typeface="Cambria Math"/>
                          </a:rPr>
                          <m:t>𝒄</m:t>
                        </m:r>
                      </m:e>
                    </m:acc>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𝑬</m:t>
                        </m:r>
                      </m:e>
                      <m:sub>
                        <m:acc>
                          <m:accPr>
                            <m:chr m:val="̅"/>
                            <m:ctrlPr>
                              <a:rPr lang="en-US" altLang="zh-CN" sz="2400" b="1" i="1" smtClean="0">
                                <a:latin typeface="Cambria Math" panose="02040503050406030204" pitchFamily="18" charset="0"/>
                              </a:rPr>
                            </m:ctrlPr>
                          </m:accPr>
                          <m:e>
                            <m:r>
                              <a:rPr lang="en-US" altLang="zh-CN" sz="2400" b="1" i="1" smtClean="0">
                                <a:latin typeface="Cambria Math"/>
                              </a:rPr>
                              <m:t>𝒌</m:t>
                            </m:r>
                          </m:e>
                        </m:acc>
                      </m:sub>
                    </m:sSub>
                    <m:r>
                      <a:rPr lang="en-US" altLang="zh-CN" sz="2400" b="1" i="0" smtClean="0">
                        <a:latin typeface="Cambria Math"/>
                      </a:rPr>
                      <m:t>(</m:t>
                    </m:r>
                    <m:acc>
                      <m:accPr>
                        <m:chr m:val="̅"/>
                        <m:ctrlPr>
                          <a:rPr lang="en-US" altLang="zh-CN" sz="2400" b="1" i="1">
                            <a:latin typeface="Cambria Math" panose="02040503050406030204" pitchFamily="18" charset="0"/>
                          </a:rPr>
                        </m:ctrlPr>
                      </m:accPr>
                      <m:e>
                        <m:r>
                          <a:rPr lang="en-US" altLang="zh-CN" sz="2400" b="1" i="1">
                            <a:latin typeface="Cambria Math"/>
                          </a:rPr>
                          <m:t>𝒎</m:t>
                        </m:r>
                      </m:e>
                    </m:acc>
                    <m:r>
                      <a:rPr lang="en-US" altLang="zh-CN" sz="2400" b="1" i="0" smtClean="0">
                        <a:latin typeface="Cambria Math"/>
                      </a:rPr>
                      <m:t>)</m:t>
                    </m:r>
                  </m:oMath>
                </a14:m>
                <a:r>
                  <a:rPr lang="en-US" altLang="zh-CN" sz="2400" b="1" dirty="0" smtClean="0"/>
                  <a:t> </a:t>
                </a:r>
                <a:r>
                  <a:rPr lang="zh-CN" altLang="en-US" sz="2400" b="1" dirty="0" smtClean="0"/>
                  <a:t>，</a:t>
                </a:r>
                <a:r>
                  <a:rPr lang="zh-CN" altLang="zh-CN" sz="2400" b="1" dirty="0" smtClean="0"/>
                  <a:t>称为</a:t>
                </a:r>
                <a:r>
                  <a:rPr lang="zh-CN" altLang="zh-CN" sz="2400" b="1" dirty="0"/>
                  <a:t>算法上的</a:t>
                </a:r>
                <a:r>
                  <a:rPr lang="zh-CN" altLang="zh-CN" sz="2400" b="1" dirty="0" smtClean="0">
                    <a:solidFill>
                      <a:srgbClr val="CC3300"/>
                    </a:solidFill>
                  </a:rPr>
                  <a:t>互补性</a:t>
                </a:r>
                <a:endParaRPr lang="en-US" altLang="zh-CN" sz="2400" b="1" dirty="0" smtClean="0">
                  <a:solidFill>
                    <a:srgbClr val="CC3300"/>
                  </a:solidFill>
                </a:endParaRPr>
              </a:p>
              <a:p>
                <a:endParaRPr lang="zh-CN" altLang="zh-CN" sz="2400" b="1" dirty="0">
                  <a:solidFill>
                    <a:srgbClr val="CC3300"/>
                  </a:solidFill>
                </a:endParaRPr>
              </a:p>
              <a:p>
                <a:r>
                  <a:rPr lang="zh-CN" altLang="zh-CN" sz="2400" b="1" dirty="0" smtClean="0"/>
                  <a:t>由</a:t>
                </a:r>
                <a:r>
                  <a:rPr lang="zh-CN" altLang="zh-CN" sz="2400" b="1" dirty="0"/>
                  <a:t>算法</a:t>
                </a:r>
                <a:r>
                  <a:rPr lang="zh-CN" altLang="zh-CN" sz="2400" b="1" dirty="0" smtClean="0"/>
                  <a:t>中两</a:t>
                </a:r>
                <a:r>
                  <a:rPr lang="zh-CN" altLang="zh-CN" sz="2400" b="1" dirty="0"/>
                  <a:t>次</a:t>
                </a:r>
                <a:r>
                  <a:rPr lang="zh-CN" altLang="zh-CN" sz="2400" b="1" dirty="0">
                    <a:solidFill>
                      <a:srgbClr val="CC3300"/>
                    </a:solidFill>
                  </a:rPr>
                  <a:t>异或运算</a:t>
                </a:r>
                <a:r>
                  <a:rPr lang="zh-CN" altLang="zh-CN" sz="2400" b="1" dirty="0"/>
                  <a:t>的</a:t>
                </a:r>
                <a:r>
                  <a:rPr lang="zh-CN" altLang="zh-CN" sz="2400" b="1" dirty="0" smtClean="0"/>
                  <a:t>配置决定</a:t>
                </a:r>
                <a:r>
                  <a:rPr lang="zh-CN" altLang="en-US" sz="2400" b="1" dirty="0" smtClean="0"/>
                  <a:t>：</a:t>
                </a:r>
                <a:r>
                  <a:rPr lang="zh-CN" altLang="zh-CN" sz="2400" b="1" dirty="0" smtClean="0"/>
                  <a:t>两</a:t>
                </a:r>
                <a:r>
                  <a:rPr lang="zh-CN" altLang="zh-CN" sz="2400" b="1" dirty="0"/>
                  <a:t>次异或运算一次在</a:t>
                </a:r>
                <a:r>
                  <a:rPr lang="en-US" altLang="zh-CN" sz="2400" b="1" dirty="0"/>
                  <a:t>S</a:t>
                </a:r>
                <a:r>
                  <a:rPr lang="zh-CN" altLang="zh-CN" sz="2400" b="1" dirty="0"/>
                  <a:t>盒之前，一次在</a:t>
                </a:r>
                <a:r>
                  <a:rPr lang="en-US" altLang="zh-CN" sz="2400" b="1" dirty="0"/>
                  <a:t>P</a:t>
                </a:r>
                <a:r>
                  <a:rPr lang="zh-CN" altLang="zh-CN" sz="2400" b="1" dirty="0"/>
                  <a:t>盒置换</a:t>
                </a:r>
                <a:r>
                  <a:rPr lang="zh-CN" altLang="zh-CN" sz="2400" b="1" dirty="0" smtClean="0"/>
                  <a:t>之后</a:t>
                </a:r>
                <a:endParaRPr lang="en-US" altLang="zh-CN" sz="2400" b="1" dirty="0" smtClean="0"/>
              </a:p>
              <a:p>
                <a:pPr lvl="1"/>
                <a:r>
                  <a:rPr lang="zh-CN" altLang="zh-CN" sz="2000" b="1" dirty="0" smtClean="0"/>
                  <a:t>若</a:t>
                </a:r>
                <a:r>
                  <a:rPr lang="zh-CN" altLang="zh-CN" sz="2000" b="1" dirty="0"/>
                  <a:t>对</a:t>
                </a:r>
                <a:r>
                  <a:rPr lang="en-US" altLang="zh-CN" sz="2000" b="1" dirty="0"/>
                  <a:t>DES </a:t>
                </a:r>
                <a:r>
                  <a:rPr lang="zh-CN" altLang="zh-CN" sz="2000" b="1" dirty="0" smtClean="0"/>
                  <a:t>的</a:t>
                </a:r>
                <a:r>
                  <a:rPr lang="zh-CN" altLang="zh-CN" sz="2000" b="1" dirty="0"/>
                  <a:t>明文和密钥同时取补，</a:t>
                </a:r>
                <a:r>
                  <a:rPr lang="zh-CN" altLang="zh-CN" sz="2000" b="1" dirty="0" smtClean="0">
                    <a:solidFill>
                      <a:srgbClr val="CC3300"/>
                    </a:solidFill>
                  </a:rPr>
                  <a:t>则扩展</a:t>
                </a:r>
                <a:r>
                  <a:rPr lang="zh-CN" altLang="zh-CN" sz="2000" b="1" dirty="0">
                    <a:solidFill>
                      <a:srgbClr val="CC3300"/>
                    </a:solidFill>
                  </a:rPr>
                  <a:t>运算</a:t>
                </a:r>
                <a:r>
                  <a:rPr lang="en-US" altLang="zh-CN" sz="2000" b="1" dirty="0">
                    <a:solidFill>
                      <a:srgbClr val="CC3300"/>
                    </a:solidFill>
                  </a:rPr>
                  <a:t>E</a:t>
                </a:r>
                <a:r>
                  <a:rPr lang="zh-CN" altLang="zh-CN" sz="2000" b="1" dirty="0">
                    <a:solidFill>
                      <a:srgbClr val="CC3300"/>
                    </a:solidFill>
                  </a:rPr>
                  <a:t>的输出和子密钥产生器的输出也都取补</a:t>
                </a:r>
                <a:r>
                  <a:rPr lang="zh-CN" altLang="zh-CN" sz="2000" b="1" dirty="0"/>
                  <a:t>，因而经异或运算后的输出</a:t>
                </a:r>
                <a:r>
                  <a:rPr lang="zh-CN" altLang="zh-CN" sz="2000" b="1" dirty="0" smtClean="0"/>
                  <a:t>和未</a:t>
                </a:r>
                <a:r>
                  <a:rPr lang="zh-CN" altLang="zh-CN" sz="2000" b="1" dirty="0"/>
                  <a:t>取补时的输出一样</a:t>
                </a:r>
                <a:r>
                  <a:rPr lang="zh-CN" altLang="zh-CN" sz="2000" b="1" dirty="0" smtClean="0"/>
                  <a:t>，</a:t>
                </a:r>
                <a:r>
                  <a:rPr lang="zh-CN" altLang="en-US" sz="2000" b="1" dirty="0" smtClean="0"/>
                  <a:t>即</a:t>
                </a:r>
                <a:r>
                  <a:rPr lang="zh-CN" altLang="zh-CN" sz="2000" b="1" dirty="0" smtClean="0"/>
                  <a:t>到达</a:t>
                </a:r>
                <a:r>
                  <a:rPr lang="en-US" altLang="zh-CN" sz="2000" b="1" dirty="0"/>
                  <a:t>S</a:t>
                </a:r>
                <a:r>
                  <a:rPr lang="zh-CN" altLang="zh-CN" sz="2000" b="1" dirty="0"/>
                  <a:t>盒的输入数据未变</a:t>
                </a:r>
                <a:r>
                  <a:rPr lang="zh-CN" altLang="zh-CN" sz="2000" b="1" dirty="0" smtClean="0"/>
                  <a:t>，输出</a:t>
                </a:r>
                <a:r>
                  <a:rPr lang="zh-CN" altLang="zh-CN" sz="2000" b="1" dirty="0"/>
                  <a:t>自然也</a:t>
                </a:r>
                <a:r>
                  <a:rPr lang="zh-CN" altLang="zh-CN" sz="2000" b="1" dirty="0" smtClean="0"/>
                  <a:t>不变</a:t>
                </a:r>
                <a:r>
                  <a:rPr lang="zh-CN" altLang="zh-CN" sz="2000" b="1" dirty="0"/>
                  <a:t>，但经第二个异或运算时，由于</a:t>
                </a:r>
                <a:r>
                  <a:rPr lang="zh-CN" altLang="zh-CN" sz="2000" b="1" dirty="0" smtClean="0"/>
                  <a:t>左边数据</a:t>
                </a:r>
                <a:r>
                  <a:rPr lang="zh-CN" altLang="zh-CN" sz="2000" b="1" dirty="0"/>
                  <a:t>已取补，因而输出也就取</a:t>
                </a:r>
                <a:r>
                  <a:rPr lang="zh-CN" altLang="zh-CN" sz="2000" b="1" dirty="0" smtClean="0"/>
                  <a:t>补</a:t>
                </a:r>
                <a:endParaRPr lang="en-US" altLang="zh-CN" sz="2000" b="1" dirty="0" smtClean="0"/>
              </a:p>
              <a:p>
                <a:pPr lvl="1"/>
                <a:endParaRPr lang="zh-CN" altLang="zh-CN" sz="2000" b="1" dirty="0"/>
              </a:p>
              <a:p>
                <a:r>
                  <a:rPr lang="zh-CN" altLang="zh-CN" sz="2400" b="1" dirty="0" smtClean="0"/>
                  <a:t>互补性使</a:t>
                </a:r>
                <a:r>
                  <a:rPr lang="en-US" altLang="zh-CN" sz="2400" b="1" dirty="0"/>
                  <a:t>DES</a:t>
                </a:r>
                <a:r>
                  <a:rPr lang="zh-CN" altLang="zh-CN" sz="2400" b="1" dirty="0"/>
                  <a:t>在选择明文攻击下所需的</a:t>
                </a:r>
                <a:r>
                  <a:rPr lang="zh-CN" altLang="zh-CN" sz="2400" b="1" dirty="0">
                    <a:solidFill>
                      <a:srgbClr val="CC3300"/>
                    </a:solidFill>
                  </a:rPr>
                  <a:t>工作量</a:t>
                </a:r>
                <a:r>
                  <a:rPr lang="zh-CN" altLang="zh-CN" sz="2400" b="1" dirty="0" smtClean="0">
                    <a:solidFill>
                      <a:srgbClr val="CC3300"/>
                    </a:solidFill>
                  </a:rPr>
                  <a:t>减半</a:t>
                </a:r>
                <a:endParaRPr lang="zh-CN" altLang="zh-CN" sz="2400" b="1"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76400"/>
                <a:ext cx="8229600" cy="4648200"/>
              </a:xfrm>
              <a:blipFill rotWithShape="1">
                <a:blip r:embed="rId2"/>
                <a:stretch>
                  <a:fillRect l="-963" t="-1311" r="-81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35</a:t>
            </a:fld>
            <a:endParaRPr lang="en-US" altLang="zh-CN" dirty="0"/>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9203486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密钥搜索</a:t>
            </a:r>
          </a:p>
        </p:txBody>
      </p:sp>
      <p:sp>
        <p:nvSpPr>
          <p:cNvPr id="3" name="内容占位符 2"/>
          <p:cNvSpPr>
            <a:spLocks noGrp="1"/>
          </p:cNvSpPr>
          <p:nvPr>
            <p:ph idx="1"/>
          </p:nvPr>
        </p:nvSpPr>
        <p:spPr/>
        <p:txBody>
          <a:bodyPr/>
          <a:lstStyle/>
          <a:p>
            <a:r>
              <a:rPr lang="en-US" altLang="zh-CN" b="1" dirty="0">
                <a:solidFill>
                  <a:srgbClr val="FF0000"/>
                </a:solidFill>
              </a:rPr>
              <a:t>DES</a:t>
            </a:r>
            <a:r>
              <a:rPr lang="zh-CN" altLang="zh-CN" b="1" dirty="0">
                <a:solidFill>
                  <a:srgbClr val="FF0000"/>
                </a:solidFill>
              </a:rPr>
              <a:t>的强度：</a:t>
            </a:r>
            <a:r>
              <a:rPr lang="en-US" altLang="zh-CN" b="1" dirty="0">
                <a:solidFill>
                  <a:srgbClr val="FF0000"/>
                </a:solidFill>
              </a:rPr>
              <a:t>56</a:t>
            </a:r>
            <a:r>
              <a:rPr lang="zh-CN" altLang="zh-CN" b="1" dirty="0">
                <a:solidFill>
                  <a:srgbClr val="FF0000"/>
                </a:solidFill>
              </a:rPr>
              <a:t>比特的密钥长度</a:t>
            </a:r>
          </a:p>
          <a:p>
            <a:pPr lvl="1"/>
            <a:r>
              <a:rPr lang="zh-CN" altLang="zh-CN" b="1" dirty="0" smtClean="0"/>
              <a:t>如果</a:t>
            </a:r>
            <a:r>
              <a:rPr lang="zh-CN" altLang="zh-CN" b="1" dirty="0"/>
              <a:t>每秒搜索</a:t>
            </a:r>
            <a:r>
              <a:rPr lang="en-US" altLang="zh-CN" b="1" dirty="0"/>
              <a:t>10</a:t>
            </a:r>
            <a:r>
              <a:rPr lang="en-US" altLang="zh-CN" b="1" baseline="30000" dirty="0"/>
              <a:t>6</a:t>
            </a:r>
            <a:r>
              <a:rPr lang="zh-CN" altLang="zh-CN" b="1" dirty="0"/>
              <a:t>个密钥，大约需要</a:t>
            </a:r>
            <a:r>
              <a:rPr lang="en-US" altLang="zh-CN" b="1" dirty="0"/>
              <a:t>100</a:t>
            </a:r>
            <a:r>
              <a:rPr lang="zh-CN" altLang="zh-CN" b="1" dirty="0" smtClean="0"/>
              <a:t>年</a:t>
            </a:r>
            <a:endParaRPr lang="zh-CN" altLang="zh-CN" b="1" dirty="0"/>
          </a:p>
          <a:p>
            <a:pPr lvl="1"/>
            <a:r>
              <a:rPr lang="zh-CN" altLang="zh-CN" b="1" dirty="0" smtClean="0"/>
              <a:t>如果</a:t>
            </a:r>
            <a:r>
              <a:rPr lang="zh-CN" altLang="zh-CN" b="1" dirty="0"/>
              <a:t>采用并行技术，</a:t>
            </a:r>
            <a:r>
              <a:rPr lang="en-US" altLang="zh-CN" b="1" dirty="0"/>
              <a:t>97</a:t>
            </a:r>
            <a:r>
              <a:rPr lang="zh-CN" altLang="zh-CN" b="1" dirty="0"/>
              <a:t>年</a:t>
            </a:r>
            <a:r>
              <a:rPr lang="en-US" altLang="zh-CN" b="1" dirty="0"/>
              <a:t>10</a:t>
            </a:r>
            <a:r>
              <a:rPr lang="zh-CN" altLang="zh-CN" b="1" dirty="0"/>
              <a:t>万美金的机器（</a:t>
            </a:r>
            <a:r>
              <a:rPr lang="en-US" altLang="zh-CN" b="1" dirty="0"/>
              <a:t>5760</a:t>
            </a:r>
            <a:r>
              <a:rPr lang="zh-CN" altLang="zh-CN" b="1" dirty="0"/>
              <a:t>个搜索</a:t>
            </a:r>
            <a:r>
              <a:rPr lang="en-US" altLang="zh-CN" b="1" dirty="0" smtClean="0"/>
              <a:t>5</a:t>
            </a:r>
            <a:r>
              <a:rPr lang="zh-CN" altLang="en-US" b="1" dirty="0" smtClean="0"/>
              <a:t>*</a:t>
            </a:r>
            <a:r>
              <a:rPr lang="en-US" altLang="zh-CN" b="1" dirty="0" smtClean="0"/>
              <a:t>10</a:t>
            </a:r>
            <a:r>
              <a:rPr lang="en-US" altLang="zh-CN" b="1" baseline="30000" dirty="0" smtClean="0"/>
              <a:t>7</a:t>
            </a:r>
            <a:r>
              <a:rPr lang="zh-CN" altLang="zh-CN" b="1" dirty="0"/>
              <a:t>芯片）</a:t>
            </a:r>
            <a:r>
              <a:rPr lang="zh-CN" altLang="zh-CN" b="1" dirty="0" smtClean="0"/>
              <a:t>可在</a:t>
            </a:r>
            <a:r>
              <a:rPr lang="en-US" altLang="zh-CN" b="1" dirty="0"/>
              <a:t>1.5</a:t>
            </a:r>
            <a:r>
              <a:rPr lang="zh-CN" altLang="zh-CN" b="1" dirty="0"/>
              <a:t>天用穷举法找到</a:t>
            </a:r>
            <a:r>
              <a:rPr lang="en-US" altLang="zh-CN" b="1" dirty="0"/>
              <a:t>DES</a:t>
            </a:r>
            <a:r>
              <a:rPr lang="zh-CN" altLang="zh-CN" b="1" dirty="0" smtClean="0"/>
              <a:t>密钥</a:t>
            </a:r>
            <a:endParaRPr lang="zh-CN" altLang="zh-CN" b="1" dirty="0"/>
          </a:p>
          <a:p>
            <a:pPr lvl="1"/>
            <a:r>
              <a:rPr lang="zh-CN" altLang="zh-CN" b="1" dirty="0" smtClean="0"/>
              <a:t>密钥</a:t>
            </a:r>
            <a:r>
              <a:rPr lang="zh-CN" altLang="zh-CN" b="1" dirty="0"/>
              <a:t>分割的方法，利用</a:t>
            </a:r>
            <a:r>
              <a:rPr lang="en-US" altLang="zh-CN" b="1" dirty="0"/>
              <a:t>Internet</a:t>
            </a:r>
            <a:r>
              <a:rPr lang="zh-CN" altLang="zh-CN" b="1" dirty="0"/>
              <a:t>的分布式计算能力，组织志愿军</a:t>
            </a:r>
            <a:r>
              <a:rPr lang="zh-CN" altLang="zh-CN" b="1" dirty="0" smtClean="0"/>
              <a:t>连接</a:t>
            </a:r>
            <a:r>
              <a:rPr lang="en-US" altLang="zh-CN" b="1" dirty="0" smtClean="0"/>
              <a:t>100000</a:t>
            </a:r>
            <a:r>
              <a:rPr lang="zh-CN" altLang="zh-CN" b="1" dirty="0"/>
              <a:t>台计算机系统，在</a:t>
            </a:r>
            <a:r>
              <a:rPr lang="en-US" altLang="zh-CN" b="1" dirty="0"/>
              <a:t>22</a:t>
            </a:r>
            <a:r>
              <a:rPr lang="zh-CN" altLang="zh-CN" b="1" dirty="0"/>
              <a:t>小时</a:t>
            </a:r>
            <a:r>
              <a:rPr lang="en-US" altLang="zh-CN" b="1" dirty="0"/>
              <a:t>15</a:t>
            </a:r>
            <a:r>
              <a:rPr lang="zh-CN" altLang="zh-CN" b="1" dirty="0"/>
              <a:t>分钟完成</a:t>
            </a:r>
            <a:r>
              <a:rPr lang="en-US" altLang="zh-CN" b="1" dirty="0"/>
              <a:t>DES</a:t>
            </a:r>
            <a:r>
              <a:rPr lang="zh-CN" altLang="zh-CN" b="1" dirty="0"/>
              <a:t>算法的</a:t>
            </a:r>
            <a:r>
              <a:rPr lang="zh-CN" altLang="zh-CN" b="1" dirty="0" smtClean="0"/>
              <a:t>攻击</a:t>
            </a:r>
            <a:endParaRPr lang="en-US" altLang="zh-CN" b="1" dirty="0" smtClean="0"/>
          </a:p>
          <a:p>
            <a:pPr lvl="1"/>
            <a:r>
              <a:rPr lang="en-US" altLang="zh-CN" b="1" dirty="0" smtClean="0"/>
              <a:t>1999</a:t>
            </a:r>
            <a:r>
              <a:rPr lang="zh-CN" altLang="en-US" b="1" dirty="0" smtClean="0"/>
              <a:t>年，</a:t>
            </a:r>
            <a:r>
              <a:rPr lang="en-US" altLang="zh-CN" b="1" dirty="0" smtClean="0"/>
              <a:t>RSA</a:t>
            </a:r>
            <a:r>
              <a:rPr lang="zh-CN" altLang="en-US" b="1" dirty="0" smtClean="0"/>
              <a:t>会议上穷举时间已经减少到不足</a:t>
            </a:r>
            <a:r>
              <a:rPr lang="en-US" altLang="zh-CN" b="1" dirty="0" smtClean="0"/>
              <a:t>24</a:t>
            </a:r>
            <a:r>
              <a:rPr lang="zh-CN" altLang="en-US" b="1" dirty="0" smtClean="0"/>
              <a:t>小时</a:t>
            </a:r>
            <a:endParaRPr lang="en-US" altLang="zh-CN" b="1" dirty="0" smtClean="0"/>
          </a:p>
          <a:p>
            <a:pPr lvl="1"/>
            <a:r>
              <a:rPr lang="zh-CN" altLang="en-US" b="1" dirty="0" smtClean="0">
                <a:solidFill>
                  <a:srgbClr val="FF00FF"/>
                </a:solidFill>
              </a:rPr>
              <a:t>现在？？？</a:t>
            </a:r>
            <a:endParaRPr lang="zh-CN" altLang="zh-CN" b="1" dirty="0"/>
          </a:p>
          <a:p>
            <a:r>
              <a:rPr lang="en-US" altLang="zh-CN" b="1" dirty="0">
                <a:solidFill>
                  <a:srgbClr val="FF0000"/>
                </a:solidFill>
              </a:rPr>
              <a:t>AES</a:t>
            </a:r>
            <a:r>
              <a:rPr lang="zh-CN" altLang="zh-CN" b="1" dirty="0">
                <a:solidFill>
                  <a:srgbClr val="FF0000"/>
                </a:solidFill>
              </a:rPr>
              <a:t>（</a:t>
            </a:r>
            <a:r>
              <a:rPr lang="en-US" altLang="zh-CN" b="1" dirty="0">
                <a:solidFill>
                  <a:srgbClr val="FF0000"/>
                </a:solidFill>
              </a:rPr>
              <a:t>128</a:t>
            </a:r>
            <a:r>
              <a:rPr lang="zh-CN" altLang="zh-CN" b="1" dirty="0">
                <a:solidFill>
                  <a:srgbClr val="FF0000"/>
                </a:solidFill>
              </a:rPr>
              <a:t>位）取代</a:t>
            </a:r>
            <a:r>
              <a:rPr lang="en-US" altLang="zh-CN" b="1" dirty="0" smtClean="0">
                <a:solidFill>
                  <a:srgbClr val="FF0000"/>
                </a:solidFill>
              </a:rPr>
              <a:t>DES; </a:t>
            </a:r>
            <a:r>
              <a:rPr lang="zh-CN" altLang="en-US" b="1" dirty="0" smtClean="0">
                <a:solidFill>
                  <a:srgbClr val="FF0000"/>
                </a:solidFill>
              </a:rPr>
              <a:t>改进</a:t>
            </a:r>
            <a:r>
              <a:rPr lang="en-US" altLang="zh-CN" b="1" dirty="0" smtClean="0">
                <a:solidFill>
                  <a:srgbClr val="FF0000"/>
                </a:solidFill>
              </a:rPr>
              <a:t>DES</a:t>
            </a:r>
            <a:r>
              <a:rPr lang="zh-CN" altLang="en-US" b="1" dirty="0" smtClean="0">
                <a:solidFill>
                  <a:srgbClr val="FF0000"/>
                </a:solidFill>
              </a:rPr>
              <a:t>（</a:t>
            </a:r>
            <a:r>
              <a:rPr lang="en-US" altLang="zh-CN" b="1" dirty="0" smtClean="0">
                <a:solidFill>
                  <a:srgbClr val="FF0000"/>
                </a:solidFill>
              </a:rPr>
              <a:t>3DES</a:t>
            </a:r>
            <a:r>
              <a:rPr lang="zh-CN" altLang="en-US" b="1" dirty="0" smtClean="0">
                <a:solidFill>
                  <a:srgbClr val="FF0000"/>
                </a:solidFill>
              </a:rPr>
              <a:t>）</a:t>
            </a:r>
            <a:endParaRPr lang="zh-CN" altLang="en-US" b="1" dirty="0">
              <a:solidFill>
                <a:srgbClr val="FF0000"/>
              </a:solidFill>
            </a:endParaRPr>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36</a:t>
            </a:fld>
            <a:endParaRPr lang="en-US" altLang="zh-CN" dirty="0"/>
          </a:p>
        </p:txBody>
      </p:sp>
    </p:spTree>
    <p:extLst>
      <p:ext uri="{BB962C8B-B14F-4D97-AF65-F5344CB8AC3E}">
        <p14:creationId xmlns:p14="http://schemas.microsoft.com/office/powerpoint/2010/main" val="407426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arn(inVertical)">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多重</a:t>
            </a:r>
            <a:r>
              <a:rPr lang="en-US" altLang="zh-CN" dirty="0" smtClean="0"/>
              <a:t>DES</a:t>
            </a:r>
            <a:endParaRPr lang="zh-CN" altLang="en-US" dirty="0"/>
          </a:p>
        </p:txBody>
      </p:sp>
      <p:sp>
        <p:nvSpPr>
          <p:cNvPr id="3" name="内容占位符 2"/>
          <p:cNvSpPr>
            <a:spLocks noGrp="1"/>
          </p:cNvSpPr>
          <p:nvPr>
            <p:ph idx="1"/>
          </p:nvPr>
        </p:nvSpPr>
        <p:spPr/>
        <p:txBody>
          <a:bodyPr/>
          <a:lstStyle/>
          <a:p>
            <a:r>
              <a:rPr lang="zh-CN" altLang="en-US" dirty="0" smtClean="0"/>
              <a:t>为增强</a:t>
            </a:r>
            <a:r>
              <a:rPr lang="en-US" altLang="zh-CN" dirty="0" smtClean="0"/>
              <a:t>DES</a:t>
            </a:r>
            <a:r>
              <a:rPr lang="zh-CN" altLang="en-US" dirty="0" smtClean="0"/>
              <a:t>算法的安全性，人们提出许多</a:t>
            </a:r>
            <a:r>
              <a:rPr lang="en-US" altLang="zh-CN" dirty="0" smtClean="0"/>
              <a:t>DES</a:t>
            </a:r>
            <a:r>
              <a:rPr lang="zh-CN" altLang="en-US" dirty="0" smtClean="0"/>
              <a:t>的改进方案</a:t>
            </a:r>
            <a:endParaRPr lang="en-US" altLang="zh-CN" dirty="0" smtClean="0"/>
          </a:p>
          <a:p>
            <a:r>
              <a:rPr lang="en-US" altLang="zh-CN" b="1" dirty="0" smtClean="0">
                <a:solidFill>
                  <a:srgbClr val="FF00FF"/>
                </a:solidFill>
              </a:rPr>
              <a:t>3DES</a:t>
            </a:r>
            <a:r>
              <a:rPr lang="zh-CN" altLang="en-US" dirty="0" smtClean="0"/>
              <a:t>是</a:t>
            </a:r>
            <a:r>
              <a:rPr lang="en-US" altLang="zh-CN" dirty="0" smtClean="0"/>
              <a:t>DES</a:t>
            </a:r>
            <a:r>
              <a:rPr lang="zh-CN" altLang="en-US" dirty="0" smtClean="0"/>
              <a:t>的一个重要的改进算法</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37</a:t>
            </a:fld>
            <a:endParaRPr lang="en-US" altLang="zh-CN" dirty="0"/>
          </a:p>
        </p:txBody>
      </p:sp>
      <p:grpSp>
        <p:nvGrpSpPr>
          <p:cNvPr id="7" name="Group 1028"/>
          <p:cNvGrpSpPr>
            <a:grpSpLocks/>
          </p:cNvGrpSpPr>
          <p:nvPr/>
        </p:nvGrpSpPr>
        <p:grpSpPr bwMode="auto">
          <a:xfrm>
            <a:off x="1143000" y="3276600"/>
            <a:ext cx="6337300" cy="2881313"/>
            <a:chOff x="1813" y="3448"/>
            <a:chExt cx="8820" cy="3564"/>
          </a:xfrm>
        </p:grpSpPr>
        <p:grpSp>
          <p:nvGrpSpPr>
            <p:cNvPr id="8" name="Group 1029"/>
            <p:cNvGrpSpPr>
              <a:grpSpLocks/>
            </p:cNvGrpSpPr>
            <p:nvPr/>
          </p:nvGrpSpPr>
          <p:grpSpPr bwMode="auto">
            <a:xfrm>
              <a:off x="3613" y="3892"/>
              <a:ext cx="5580" cy="936"/>
              <a:chOff x="3613" y="7501"/>
              <a:chExt cx="5580" cy="936"/>
            </a:xfrm>
          </p:grpSpPr>
          <p:sp>
            <p:nvSpPr>
              <p:cNvPr id="43" name="Text Box 1030"/>
              <p:cNvSpPr txBox="1">
                <a:spLocks noChangeArrowheads="1"/>
              </p:cNvSpPr>
              <p:nvPr/>
            </p:nvSpPr>
            <p:spPr bwMode="auto">
              <a:xfrm>
                <a:off x="3613" y="7501"/>
                <a:ext cx="5580" cy="936"/>
              </a:xfrm>
              <a:prstGeom prst="rect">
                <a:avLst/>
              </a:prstGeom>
              <a:solidFill>
                <a:srgbClr val="FFFFFF"/>
              </a:solidFill>
              <a:ln w="12700" algn="ctr">
                <a:solidFill>
                  <a:srgbClr val="000000"/>
                </a:solidFill>
                <a:miter lim="800000"/>
                <a:headEnd/>
                <a:tailEnd/>
              </a:ln>
              <a:effectLst/>
            </p:spPr>
            <p:txBody>
              <a:bodyPr anchor="ctr"/>
              <a:lstStyle/>
              <a:p>
                <a:pPr eaLnBrk="1" hangingPunct="1"/>
                <a:endParaRPr kumimoji="1" lang="zh-CN" altLang="en-US" baseline="-25000">
                  <a:ea typeface="宋体" charset="-122"/>
                </a:endParaRPr>
              </a:p>
            </p:txBody>
          </p:sp>
          <p:grpSp>
            <p:nvGrpSpPr>
              <p:cNvPr id="44" name="Group 1031"/>
              <p:cNvGrpSpPr>
                <a:grpSpLocks/>
              </p:cNvGrpSpPr>
              <p:nvPr/>
            </p:nvGrpSpPr>
            <p:grpSpPr bwMode="auto">
              <a:xfrm>
                <a:off x="5773" y="7813"/>
                <a:ext cx="1158" cy="468"/>
                <a:chOff x="5773" y="7813"/>
                <a:chExt cx="1158" cy="468"/>
              </a:xfrm>
            </p:grpSpPr>
            <p:sp>
              <p:nvSpPr>
                <p:cNvPr id="52" name="AutoShape 1032"/>
                <p:cNvSpPr>
                  <a:spLocks noChangeArrowheads="1"/>
                </p:cNvSpPr>
                <p:nvPr/>
              </p:nvSpPr>
              <p:spPr bwMode="auto">
                <a:xfrm>
                  <a:off x="5773" y="7813"/>
                  <a:ext cx="1080" cy="468"/>
                </a:xfrm>
                <a:prstGeom prst="flowChartAlternateProcess">
                  <a:avLst/>
                </a:prstGeom>
                <a:solidFill>
                  <a:srgbClr val="FFFFFF"/>
                </a:solidFill>
                <a:ln w="12700" algn="ctr">
                  <a:solidFill>
                    <a:srgbClr val="000000"/>
                  </a:solidFill>
                  <a:miter lim="800000"/>
                  <a:headEnd/>
                  <a:tailEnd/>
                </a:ln>
                <a:effectLst/>
              </p:spPr>
              <p:txBody>
                <a:bodyPr wrap="none" anchor="ctr"/>
                <a:lstStyle/>
                <a:p>
                  <a:endParaRPr lang="zh-CN" altLang="en-US"/>
                </a:p>
              </p:txBody>
            </p:sp>
            <p:sp>
              <p:nvSpPr>
                <p:cNvPr id="53" name="Text Box 1033"/>
                <p:cNvSpPr txBox="1">
                  <a:spLocks noChangeArrowheads="1"/>
                </p:cNvSpPr>
                <p:nvPr/>
              </p:nvSpPr>
              <p:spPr bwMode="auto">
                <a:xfrm>
                  <a:off x="5773" y="7813"/>
                  <a:ext cx="1158" cy="468"/>
                </a:xfrm>
                <a:prstGeom prst="rect">
                  <a:avLst/>
                </a:prstGeom>
                <a:noFill/>
                <a:ln w="12700" algn="ctr">
                  <a:noFill/>
                  <a:miter lim="800000"/>
                  <a:headEnd/>
                  <a:tailEnd/>
                </a:ln>
                <a:effectLst/>
              </p:spPr>
              <p:txBody>
                <a:bodyPr anchor="ctr"/>
                <a:lstStyle/>
                <a:p>
                  <a:pPr algn="just" eaLnBrk="1" hangingPunct="1"/>
                  <a:r>
                    <a:rPr kumimoji="1" lang="en-US" altLang="zh-CN" sz="1200" b="1" dirty="0">
                      <a:ea typeface="宋体" charset="-122"/>
                    </a:rPr>
                    <a:t>DES</a:t>
                  </a:r>
                  <a:r>
                    <a:rPr kumimoji="1" lang="zh-CN" altLang="en-US" sz="1200" b="1" dirty="0">
                      <a:ea typeface="宋体" charset="-122"/>
                    </a:rPr>
                    <a:t>解密</a:t>
                  </a:r>
                  <a:endParaRPr kumimoji="1" lang="zh-CN" altLang="en-US" sz="1200" b="1" baseline="-25000" dirty="0">
                    <a:ea typeface="宋体" charset="-122"/>
                  </a:endParaRPr>
                </a:p>
              </p:txBody>
            </p:sp>
          </p:grpSp>
          <p:sp>
            <p:nvSpPr>
              <p:cNvPr id="45" name="AutoShape 1034"/>
              <p:cNvSpPr>
                <a:spLocks noChangeArrowheads="1"/>
              </p:cNvSpPr>
              <p:nvPr/>
            </p:nvSpPr>
            <p:spPr bwMode="auto">
              <a:xfrm>
                <a:off x="3973" y="7813"/>
                <a:ext cx="1080" cy="468"/>
              </a:xfrm>
              <a:prstGeom prst="flowChartAlternateProcess">
                <a:avLst/>
              </a:prstGeom>
              <a:solidFill>
                <a:srgbClr val="FFFFFF"/>
              </a:solidFill>
              <a:ln w="12700" algn="ctr">
                <a:solidFill>
                  <a:srgbClr val="000000"/>
                </a:solidFill>
                <a:miter lim="800000"/>
                <a:headEnd/>
                <a:tailEnd/>
              </a:ln>
              <a:effectLst/>
            </p:spPr>
            <p:txBody>
              <a:bodyPr wrap="none" anchor="ctr"/>
              <a:lstStyle/>
              <a:p>
                <a:endParaRPr lang="zh-CN" altLang="en-US"/>
              </a:p>
            </p:txBody>
          </p:sp>
          <p:sp>
            <p:nvSpPr>
              <p:cNvPr id="46" name="Text Box 1035"/>
              <p:cNvSpPr txBox="1">
                <a:spLocks noChangeArrowheads="1"/>
              </p:cNvSpPr>
              <p:nvPr/>
            </p:nvSpPr>
            <p:spPr bwMode="auto">
              <a:xfrm>
                <a:off x="3973" y="7813"/>
                <a:ext cx="1158" cy="468"/>
              </a:xfrm>
              <a:prstGeom prst="rect">
                <a:avLst/>
              </a:prstGeom>
              <a:noFill/>
              <a:ln w="12700" algn="ctr">
                <a:noFill/>
                <a:miter lim="800000"/>
                <a:headEnd/>
                <a:tailEnd/>
              </a:ln>
              <a:effectLst/>
            </p:spPr>
            <p:txBody>
              <a:bodyPr anchor="ctr"/>
              <a:lstStyle/>
              <a:p>
                <a:pPr algn="just" eaLnBrk="1" hangingPunct="1"/>
                <a:r>
                  <a:rPr kumimoji="1" lang="en-US" altLang="zh-CN" sz="1200" b="1">
                    <a:ea typeface="宋体" charset="-122"/>
                  </a:rPr>
                  <a:t>DES</a:t>
                </a:r>
                <a:r>
                  <a:rPr kumimoji="1" lang="zh-CN" altLang="en-US" sz="1200" b="1">
                    <a:ea typeface="宋体" charset="-122"/>
                  </a:rPr>
                  <a:t>加密</a:t>
                </a:r>
                <a:endParaRPr kumimoji="1" lang="zh-CN" altLang="en-US" sz="1200" b="1" baseline="-25000">
                  <a:ea typeface="宋体" charset="-122"/>
                </a:endParaRPr>
              </a:p>
            </p:txBody>
          </p:sp>
          <p:sp>
            <p:nvSpPr>
              <p:cNvPr id="47" name="Line 1036"/>
              <p:cNvSpPr>
                <a:spLocks noChangeShapeType="1"/>
              </p:cNvSpPr>
              <p:nvPr/>
            </p:nvSpPr>
            <p:spPr bwMode="auto">
              <a:xfrm flipV="1">
                <a:off x="5053" y="7969"/>
                <a:ext cx="720" cy="0"/>
              </a:xfrm>
              <a:prstGeom prst="line">
                <a:avLst/>
              </a:prstGeom>
              <a:noFill/>
              <a:ln w="12700">
                <a:solidFill>
                  <a:srgbClr val="000000"/>
                </a:solidFill>
                <a:round/>
                <a:headEnd/>
                <a:tailEnd type="triangle" w="med" len="med"/>
              </a:ln>
              <a:effectLst/>
            </p:spPr>
            <p:txBody>
              <a:bodyPr wrap="none" anchor="ctr"/>
              <a:lstStyle/>
              <a:p>
                <a:endParaRPr lang="zh-CN" altLang="en-US"/>
              </a:p>
            </p:txBody>
          </p:sp>
          <p:sp>
            <p:nvSpPr>
              <p:cNvPr id="48" name="Line 1037"/>
              <p:cNvSpPr>
                <a:spLocks noChangeShapeType="1"/>
              </p:cNvSpPr>
              <p:nvPr/>
            </p:nvSpPr>
            <p:spPr bwMode="auto">
              <a:xfrm flipV="1">
                <a:off x="6853" y="7969"/>
                <a:ext cx="720" cy="0"/>
              </a:xfrm>
              <a:prstGeom prst="line">
                <a:avLst/>
              </a:prstGeom>
              <a:noFill/>
              <a:ln w="12700">
                <a:solidFill>
                  <a:srgbClr val="000000"/>
                </a:solidFill>
                <a:round/>
                <a:headEnd/>
                <a:tailEnd type="triangle" w="med" len="med"/>
              </a:ln>
              <a:effectLst/>
            </p:spPr>
            <p:txBody>
              <a:bodyPr wrap="none" anchor="ctr"/>
              <a:lstStyle/>
              <a:p>
                <a:endParaRPr lang="zh-CN" altLang="en-US"/>
              </a:p>
            </p:txBody>
          </p:sp>
          <p:grpSp>
            <p:nvGrpSpPr>
              <p:cNvPr id="49" name="Group 1038"/>
              <p:cNvGrpSpPr>
                <a:grpSpLocks/>
              </p:cNvGrpSpPr>
              <p:nvPr/>
            </p:nvGrpSpPr>
            <p:grpSpPr bwMode="auto">
              <a:xfrm>
                <a:off x="7573" y="7813"/>
                <a:ext cx="1158" cy="468"/>
                <a:chOff x="5773" y="7813"/>
                <a:chExt cx="1158" cy="468"/>
              </a:xfrm>
            </p:grpSpPr>
            <p:sp>
              <p:nvSpPr>
                <p:cNvPr id="50" name="AutoShape 1039"/>
                <p:cNvSpPr>
                  <a:spLocks noChangeArrowheads="1"/>
                </p:cNvSpPr>
                <p:nvPr/>
              </p:nvSpPr>
              <p:spPr bwMode="auto">
                <a:xfrm>
                  <a:off x="5773" y="7813"/>
                  <a:ext cx="1080" cy="468"/>
                </a:xfrm>
                <a:prstGeom prst="flowChartAlternateProcess">
                  <a:avLst/>
                </a:prstGeom>
                <a:solidFill>
                  <a:srgbClr val="FFFFFF"/>
                </a:solidFill>
                <a:ln w="12700" algn="ctr">
                  <a:solidFill>
                    <a:srgbClr val="000000"/>
                  </a:solidFill>
                  <a:miter lim="800000"/>
                  <a:headEnd/>
                  <a:tailEnd/>
                </a:ln>
                <a:effectLst/>
              </p:spPr>
              <p:txBody>
                <a:bodyPr wrap="none" anchor="ctr"/>
                <a:lstStyle/>
                <a:p>
                  <a:endParaRPr lang="zh-CN" altLang="en-US"/>
                </a:p>
              </p:txBody>
            </p:sp>
            <p:sp>
              <p:nvSpPr>
                <p:cNvPr id="51" name="Text Box 1040"/>
                <p:cNvSpPr txBox="1">
                  <a:spLocks noChangeArrowheads="1"/>
                </p:cNvSpPr>
                <p:nvPr/>
              </p:nvSpPr>
              <p:spPr bwMode="auto">
                <a:xfrm>
                  <a:off x="5773" y="7813"/>
                  <a:ext cx="1158" cy="468"/>
                </a:xfrm>
                <a:prstGeom prst="rect">
                  <a:avLst/>
                </a:prstGeom>
                <a:noFill/>
                <a:ln w="12700" algn="ctr">
                  <a:noFill/>
                  <a:miter lim="800000"/>
                  <a:headEnd/>
                  <a:tailEnd/>
                </a:ln>
                <a:effectLst/>
              </p:spPr>
              <p:txBody>
                <a:bodyPr anchor="ctr"/>
                <a:lstStyle/>
                <a:p>
                  <a:pPr algn="just" eaLnBrk="1" hangingPunct="1"/>
                  <a:r>
                    <a:rPr kumimoji="1" lang="en-US" altLang="zh-CN" sz="1200" b="1">
                      <a:ea typeface="宋体" charset="-122"/>
                    </a:rPr>
                    <a:t>DES</a:t>
                  </a:r>
                  <a:r>
                    <a:rPr kumimoji="1" lang="zh-CN" altLang="en-US" sz="1200" b="1">
                      <a:ea typeface="宋体" charset="-122"/>
                    </a:rPr>
                    <a:t>加密</a:t>
                  </a:r>
                  <a:endParaRPr kumimoji="1" lang="zh-CN" altLang="en-US" sz="1200" b="1" baseline="-25000">
                    <a:ea typeface="宋体" charset="-122"/>
                  </a:endParaRPr>
                </a:p>
              </p:txBody>
            </p:sp>
          </p:grpSp>
        </p:grpSp>
        <p:sp>
          <p:nvSpPr>
            <p:cNvPr id="9" name="Text Box 1041"/>
            <p:cNvSpPr txBox="1">
              <a:spLocks noChangeArrowheads="1"/>
            </p:cNvSpPr>
            <p:nvPr/>
          </p:nvSpPr>
          <p:spPr bwMode="auto">
            <a:xfrm>
              <a:off x="3613" y="6076"/>
              <a:ext cx="5580" cy="936"/>
            </a:xfrm>
            <a:prstGeom prst="rect">
              <a:avLst/>
            </a:prstGeom>
            <a:solidFill>
              <a:srgbClr val="FFFFFF"/>
            </a:solidFill>
            <a:ln w="12700" algn="ctr">
              <a:solidFill>
                <a:srgbClr val="000000"/>
              </a:solidFill>
              <a:miter lim="800000"/>
              <a:headEnd/>
              <a:tailEnd/>
            </a:ln>
            <a:effectLst/>
          </p:spPr>
          <p:txBody>
            <a:bodyPr anchor="ctr"/>
            <a:lstStyle/>
            <a:p>
              <a:pPr eaLnBrk="1" hangingPunct="1"/>
              <a:endParaRPr kumimoji="1" lang="zh-CN" altLang="en-US" baseline="-25000">
                <a:ea typeface="宋体" charset="-122"/>
              </a:endParaRPr>
            </a:p>
          </p:txBody>
        </p:sp>
        <p:grpSp>
          <p:nvGrpSpPr>
            <p:cNvPr id="10" name="Group 1042"/>
            <p:cNvGrpSpPr>
              <a:grpSpLocks/>
            </p:cNvGrpSpPr>
            <p:nvPr/>
          </p:nvGrpSpPr>
          <p:grpSpPr bwMode="auto">
            <a:xfrm>
              <a:off x="5773" y="6388"/>
              <a:ext cx="1158" cy="468"/>
              <a:chOff x="5773" y="7813"/>
              <a:chExt cx="1158" cy="468"/>
            </a:xfrm>
          </p:grpSpPr>
          <p:sp>
            <p:nvSpPr>
              <p:cNvPr id="41" name="AutoShape 1043"/>
              <p:cNvSpPr>
                <a:spLocks noChangeArrowheads="1"/>
              </p:cNvSpPr>
              <p:nvPr/>
            </p:nvSpPr>
            <p:spPr bwMode="auto">
              <a:xfrm>
                <a:off x="5773" y="7813"/>
                <a:ext cx="1080" cy="468"/>
              </a:xfrm>
              <a:prstGeom prst="flowChartAlternateProcess">
                <a:avLst/>
              </a:prstGeom>
              <a:solidFill>
                <a:srgbClr val="FFFFFF"/>
              </a:solidFill>
              <a:ln w="12700" algn="ctr">
                <a:solidFill>
                  <a:srgbClr val="000000"/>
                </a:solidFill>
                <a:miter lim="800000"/>
                <a:headEnd/>
                <a:tailEnd/>
              </a:ln>
              <a:effectLst/>
            </p:spPr>
            <p:txBody>
              <a:bodyPr wrap="none" anchor="ctr"/>
              <a:lstStyle/>
              <a:p>
                <a:endParaRPr lang="zh-CN" altLang="en-US"/>
              </a:p>
            </p:txBody>
          </p:sp>
          <p:sp>
            <p:nvSpPr>
              <p:cNvPr id="42" name="Text Box 1044"/>
              <p:cNvSpPr txBox="1">
                <a:spLocks noChangeArrowheads="1"/>
              </p:cNvSpPr>
              <p:nvPr/>
            </p:nvSpPr>
            <p:spPr bwMode="auto">
              <a:xfrm>
                <a:off x="5773" y="7813"/>
                <a:ext cx="1158" cy="468"/>
              </a:xfrm>
              <a:prstGeom prst="rect">
                <a:avLst/>
              </a:prstGeom>
              <a:noFill/>
              <a:ln w="12700" algn="ctr">
                <a:noFill/>
                <a:miter lim="800000"/>
                <a:headEnd/>
                <a:tailEnd/>
              </a:ln>
              <a:effectLst/>
            </p:spPr>
            <p:txBody>
              <a:bodyPr anchor="ctr"/>
              <a:lstStyle/>
              <a:p>
                <a:pPr algn="just" eaLnBrk="1" hangingPunct="1"/>
                <a:r>
                  <a:rPr kumimoji="1" lang="en-US" altLang="zh-CN" sz="1200">
                    <a:ea typeface="宋体" charset="-122"/>
                  </a:rPr>
                  <a:t>DES</a:t>
                </a:r>
                <a:r>
                  <a:rPr kumimoji="1" lang="zh-CN" altLang="en-US" sz="1200">
                    <a:ea typeface="宋体" charset="-122"/>
                  </a:rPr>
                  <a:t>加密</a:t>
                </a:r>
              </a:p>
            </p:txBody>
          </p:sp>
        </p:grpSp>
        <p:sp>
          <p:nvSpPr>
            <p:cNvPr id="11" name="AutoShape 1045"/>
            <p:cNvSpPr>
              <a:spLocks noChangeArrowheads="1"/>
            </p:cNvSpPr>
            <p:nvPr/>
          </p:nvSpPr>
          <p:spPr bwMode="auto">
            <a:xfrm>
              <a:off x="3973" y="6388"/>
              <a:ext cx="1080" cy="468"/>
            </a:xfrm>
            <a:prstGeom prst="flowChartAlternateProcess">
              <a:avLst/>
            </a:prstGeom>
            <a:solidFill>
              <a:srgbClr val="FFFFFF"/>
            </a:solidFill>
            <a:ln w="12700" algn="ctr">
              <a:solidFill>
                <a:srgbClr val="000000"/>
              </a:solidFill>
              <a:miter lim="800000"/>
              <a:headEnd/>
              <a:tailEnd/>
            </a:ln>
            <a:effectLst/>
          </p:spPr>
          <p:txBody>
            <a:bodyPr wrap="none" anchor="ctr"/>
            <a:lstStyle/>
            <a:p>
              <a:endParaRPr lang="zh-CN" altLang="en-US"/>
            </a:p>
          </p:txBody>
        </p:sp>
        <p:sp>
          <p:nvSpPr>
            <p:cNvPr id="12" name="Text Box 1046"/>
            <p:cNvSpPr txBox="1">
              <a:spLocks noChangeArrowheads="1"/>
            </p:cNvSpPr>
            <p:nvPr/>
          </p:nvSpPr>
          <p:spPr bwMode="auto">
            <a:xfrm>
              <a:off x="3973" y="6388"/>
              <a:ext cx="1158" cy="468"/>
            </a:xfrm>
            <a:prstGeom prst="rect">
              <a:avLst/>
            </a:prstGeom>
            <a:noFill/>
            <a:ln w="12700" algn="ctr">
              <a:noFill/>
              <a:miter lim="800000"/>
              <a:headEnd/>
              <a:tailEnd/>
            </a:ln>
            <a:effectLst/>
          </p:spPr>
          <p:txBody>
            <a:bodyPr anchor="ctr"/>
            <a:lstStyle/>
            <a:p>
              <a:pPr algn="just" eaLnBrk="1" hangingPunct="1"/>
              <a:r>
                <a:rPr kumimoji="1" lang="en-US" altLang="zh-CN" sz="1200" b="1">
                  <a:ea typeface="宋体" charset="-122"/>
                </a:rPr>
                <a:t>DES</a:t>
              </a:r>
              <a:r>
                <a:rPr kumimoji="1" lang="zh-CN" altLang="en-US" sz="1200" b="1">
                  <a:ea typeface="宋体" charset="-122"/>
                </a:rPr>
                <a:t>解密</a:t>
              </a:r>
            </a:p>
          </p:txBody>
        </p:sp>
        <p:sp>
          <p:nvSpPr>
            <p:cNvPr id="13" name="Line 1047"/>
            <p:cNvSpPr>
              <a:spLocks noChangeShapeType="1"/>
            </p:cNvSpPr>
            <p:nvPr/>
          </p:nvSpPr>
          <p:spPr bwMode="auto">
            <a:xfrm flipV="1">
              <a:off x="5053" y="6544"/>
              <a:ext cx="720" cy="0"/>
            </a:xfrm>
            <a:prstGeom prst="line">
              <a:avLst/>
            </a:prstGeom>
            <a:noFill/>
            <a:ln w="12700">
              <a:solidFill>
                <a:srgbClr val="000000"/>
              </a:solidFill>
              <a:round/>
              <a:headEnd type="triangle" w="med" len="med"/>
              <a:tailEnd/>
            </a:ln>
            <a:effectLst/>
          </p:spPr>
          <p:txBody>
            <a:bodyPr wrap="none" anchor="ctr"/>
            <a:lstStyle/>
            <a:p>
              <a:endParaRPr lang="zh-CN" altLang="en-US"/>
            </a:p>
          </p:txBody>
        </p:sp>
        <p:sp>
          <p:nvSpPr>
            <p:cNvPr id="14" name="Line 1048"/>
            <p:cNvSpPr>
              <a:spLocks noChangeShapeType="1"/>
            </p:cNvSpPr>
            <p:nvPr/>
          </p:nvSpPr>
          <p:spPr bwMode="auto">
            <a:xfrm flipV="1">
              <a:off x="6853" y="6544"/>
              <a:ext cx="720" cy="0"/>
            </a:xfrm>
            <a:prstGeom prst="line">
              <a:avLst/>
            </a:prstGeom>
            <a:noFill/>
            <a:ln w="12700">
              <a:solidFill>
                <a:srgbClr val="000000"/>
              </a:solidFill>
              <a:round/>
              <a:headEnd type="triangle" w="med" len="med"/>
              <a:tailEnd/>
            </a:ln>
            <a:effectLst/>
          </p:spPr>
          <p:txBody>
            <a:bodyPr wrap="none" anchor="ctr"/>
            <a:lstStyle/>
            <a:p>
              <a:endParaRPr lang="zh-CN" altLang="en-US"/>
            </a:p>
          </p:txBody>
        </p:sp>
        <p:grpSp>
          <p:nvGrpSpPr>
            <p:cNvPr id="15" name="Group 1049"/>
            <p:cNvGrpSpPr>
              <a:grpSpLocks/>
            </p:cNvGrpSpPr>
            <p:nvPr/>
          </p:nvGrpSpPr>
          <p:grpSpPr bwMode="auto">
            <a:xfrm>
              <a:off x="7573" y="6388"/>
              <a:ext cx="1158" cy="468"/>
              <a:chOff x="5773" y="7813"/>
              <a:chExt cx="1158" cy="468"/>
            </a:xfrm>
          </p:grpSpPr>
          <p:sp>
            <p:nvSpPr>
              <p:cNvPr id="39" name="AutoShape 1050"/>
              <p:cNvSpPr>
                <a:spLocks noChangeArrowheads="1"/>
              </p:cNvSpPr>
              <p:nvPr/>
            </p:nvSpPr>
            <p:spPr bwMode="auto">
              <a:xfrm>
                <a:off x="5773" y="7813"/>
                <a:ext cx="1080" cy="468"/>
              </a:xfrm>
              <a:prstGeom prst="flowChartAlternateProcess">
                <a:avLst/>
              </a:prstGeom>
              <a:solidFill>
                <a:srgbClr val="FFFFFF"/>
              </a:solidFill>
              <a:ln w="12700" algn="ctr">
                <a:solidFill>
                  <a:srgbClr val="000000"/>
                </a:solidFill>
                <a:miter lim="800000"/>
                <a:headEnd/>
                <a:tailEnd/>
              </a:ln>
              <a:effectLst/>
            </p:spPr>
            <p:txBody>
              <a:bodyPr wrap="none" anchor="ctr"/>
              <a:lstStyle/>
              <a:p>
                <a:endParaRPr lang="zh-CN" altLang="en-US"/>
              </a:p>
            </p:txBody>
          </p:sp>
          <p:sp>
            <p:nvSpPr>
              <p:cNvPr id="40" name="Text Box 1051"/>
              <p:cNvSpPr txBox="1">
                <a:spLocks noChangeArrowheads="1"/>
              </p:cNvSpPr>
              <p:nvPr/>
            </p:nvSpPr>
            <p:spPr bwMode="auto">
              <a:xfrm>
                <a:off x="5773" y="7813"/>
                <a:ext cx="1158" cy="468"/>
              </a:xfrm>
              <a:prstGeom prst="rect">
                <a:avLst/>
              </a:prstGeom>
              <a:noFill/>
              <a:ln w="12700" algn="ctr">
                <a:noFill/>
                <a:miter lim="800000"/>
                <a:headEnd/>
                <a:tailEnd/>
              </a:ln>
              <a:effectLst/>
            </p:spPr>
            <p:txBody>
              <a:bodyPr anchor="ctr"/>
              <a:lstStyle/>
              <a:p>
                <a:pPr algn="just" eaLnBrk="1" hangingPunct="1"/>
                <a:r>
                  <a:rPr kumimoji="1" lang="en-US" altLang="zh-CN" sz="1200" b="1">
                    <a:ea typeface="宋体" charset="-122"/>
                  </a:rPr>
                  <a:t>DES</a:t>
                </a:r>
                <a:r>
                  <a:rPr kumimoji="1" lang="zh-CN" altLang="en-US" sz="1200" b="1">
                    <a:ea typeface="宋体" charset="-122"/>
                  </a:rPr>
                  <a:t>解密</a:t>
                </a:r>
              </a:p>
            </p:txBody>
          </p:sp>
        </p:grpSp>
        <p:sp>
          <p:nvSpPr>
            <p:cNvPr id="16" name="Text Box 1052"/>
            <p:cNvSpPr txBox="1">
              <a:spLocks noChangeArrowheads="1"/>
            </p:cNvSpPr>
            <p:nvPr/>
          </p:nvSpPr>
          <p:spPr bwMode="auto">
            <a:xfrm>
              <a:off x="1813" y="5296"/>
              <a:ext cx="1080" cy="468"/>
            </a:xfrm>
            <a:prstGeom prst="rect">
              <a:avLst/>
            </a:prstGeom>
            <a:solidFill>
              <a:srgbClr val="FFFFFF"/>
            </a:solidFill>
            <a:ln w="12700" algn="ctr">
              <a:solidFill>
                <a:srgbClr val="000000"/>
              </a:solidFill>
              <a:miter lim="800000"/>
              <a:headEnd/>
              <a:tailEnd/>
            </a:ln>
            <a:effectLst/>
          </p:spPr>
          <p:txBody>
            <a:bodyPr anchor="ctr"/>
            <a:lstStyle/>
            <a:p>
              <a:pPr algn="just" eaLnBrk="1" hangingPunct="1"/>
              <a:r>
                <a:rPr kumimoji="1" lang="zh-CN" altLang="en-US" sz="1200" b="1">
                  <a:ea typeface="宋体" charset="-122"/>
                </a:rPr>
                <a:t>明文</a:t>
              </a:r>
              <a:r>
                <a:rPr kumimoji="1" lang="en-US" altLang="zh-CN" sz="1200" b="1">
                  <a:ea typeface="宋体" charset="-122"/>
                </a:rPr>
                <a:t>M</a:t>
              </a:r>
            </a:p>
          </p:txBody>
        </p:sp>
        <p:sp>
          <p:nvSpPr>
            <p:cNvPr id="17" name="Line 1053"/>
            <p:cNvSpPr>
              <a:spLocks noChangeShapeType="1"/>
            </p:cNvSpPr>
            <p:nvPr/>
          </p:nvSpPr>
          <p:spPr bwMode="auto">
            <a:xfrm>
              <a:off x="2353" y="4360"/>
              <a:ext cx="0" cy="936"/>
            </a:xfrm>
            <a:prstGeom prst="line">
              <a:avLst/>
            </a:prstGeom>
            <a:noFill/>
            <a:ln w="12700">
              <a:solidFill>
                <a:srgbClr val="000000"/>
              </a:solidFill>
              <a:round/>
              <a:headEnd/>
              <a:tailEnd/>
            </a:ln>
            <a:effectLst/>
          </p:spPr>
          <p:txBody>
            <a:bodyPr wrap="none" anchor="ctr"/>
            <a:lstStyle/>
            <a:p>
              <a:endParaRPr lang="zh-CN" altLang="en-US"/>
            </a:p>
          </p:txBody>
        </p:sp>
        <p:sp>
          <p:nvSpPr>
            <p:cNvPr id="18" name="Line 1054"/>
            <p:cNvSpPr>
              <a:spLocks noChangeShapeType="1"/>
            </p:cNvSpPr>
            <p:nvPr/>
          </p:nvSpPr>
          <p:spPr bwMode="auto">
            <a:xfrm>
              <a:off x="2353" y="4360"/>
              <a:ext cx="1620" cy="0"/>
            </a:xfrm>
            <a:prstGeom prst="line">
              <a:avLst/>
            </a:prstGeom>
            <a:noFill/>
            <a:ln w="12700">
              <a:solidFill>
                <a:srgbClr val="000000"/>
              </a:solidFill>
              <a:round/>
              <a:headEnd/>
              <a:tailEnd type="triangle" w="med" len="med"/>
            </a:ln>
            <a:effectLst/>
          </p:spPr>
          <p:txBody>
            <a:bodyPr wrap="none" anchor="ctr"/>
            <a:lstStyle/>
            <a:p>
              <a:endParaRPr lang="zh-CN" altLang="en-US"/>
            </a:p>
          </p:txBody>
        </p:sp>
        <p:sp>
          <p:nvSpPr>
            <p:cNvPr id="19" name="Text Box 1055"/>
            <p:cNvSpPr txBox="1">
              <a:spLocks noChangeArrowheads="1"/>
            </p:cNvSpPr>
            <p:nvPr/>
          </p:nvSpPr>
          <p:spPr bwMode="auto">
            <a:xfrm>
              <a:off x="9553" y="5140"/>
              <a:ext cx="1080" cy="468"/>
            </a:xfrm>
            <a:prstGeom prst="rect">
              <a:avLst/>
            </a:prstGeom>
            <a:solidFill>
              <a:srgbClr val="FFFFFF"/>
            </a:solidFill>
            <a:ln w="12700" algn="ctr">
              <a:solidFill>
                <a:srgbClr val="000000"/>
              </a:solidFill>
              <a:miter lim="800000"/>
              <a:headEnd/>
              <a:tailEnd/>
            </a:ln>
            <a:effectLst/>
          </p:spPr>
          <p:txBody>
            <a:bodyPr anchor="ctr"/>
            <a:lstStyle/>
            <a:p>
              <a:pPr algn="just" eaLnBrk="1" hangingPunct="1"/>
              <a:r>
                <a:rPr kumimoji="1" lang="zh-CN" altLang="en-US" sz="1200" b="1">
                  <a:ea typeface="宋体" charset="-122"/>
                </a:rPr>
                <a:t>密文</a:t>
              </a:r>
              <a:r>
                <a:rPr kumimoji="1" lang="en-US" altLang="zh-CN" sz="1200" b="1">
                  <a:ea typeface="宋体" charset="-122"/>
                </a:rPr>
                <a:t>C</a:t>
              </a:r>
            </a:p>
          </p:txBody>
        </p:sp>
        <p:sp>
          <p:nvSpPr>
            <p:cNvPr id="20" name="Line 1056"/>
            <p:cNvSpPr>
              <a:spLocks noChangeShapeType="1"/>
            </p:cNvSpPr>
            <p:nvPr/>
          </p:nvSpPr>
          <p:spPr bwMode="auto">
            <a:xfrm>
              <a:off x="8653" y="4360"/>
              <a:ext cx="1440" cy="0"/>
            </a:xfrm>
            <a:prstGeom prst="line">
              <a:avLst/>
            </a:prstGeom>
            <a:noFill/>
            <a:ln w="12700">
              <a:solidFill>
                <a:srgbClr val="000000"/>
              </a:solidFill>
              <a:round/>
              <a:headEnd/>
              <a:tailEnd/>
            </a:ln>
            <a:effectLst/>
          </p:spPr>
          <p:txBody>
            <a:bodyPr wrap="none" anchor="ctr"/>
            <a:lstStyle/>
            <a:p>
              <a:endParaRPr lang="zh-CN" altLang="en-US"/>
            </a:p>
          </p:txBody>
        </p:sp>
        <p:sp>
          <p:nvSpPr>
            <p:cNvPr id="21" name="Line 1057"/>
            <p:cNvSpPr>
              <a:spLocks noChangeShapeType="1"/>
            </p:cNvSpPr>
            <p:nvPr/>
          </p:nvSpPr>
          <p:spPr bwMode="auto">
            <a:xfrm>
              <a:off x="10093" y="4360"/>
              <a:ext cx="0" cy="780"/>
            </a:xfrm>
            <a:prstGeom prst="line">
              <a:avLst/>
            </a:prstGeom>
            <a:noFill/>
            <a:ln w="12700">
              <a:solidFill>
                <a:srgbClr val="000000"/>
              </a:solidFill>
              <a:round/>
              <a:headEnd/>
              <a:tailEnd type="triangle" w="med" len="med"/>
            </a:ln>
            <a:effectLst/>
          </p:spPr>
          <p:txBody>
            <a:bodyPr wrap="none" anchor="ctr"/>
            <a:lstStyle/>
            <a:p>
              <a:endParaRPr lang="zh-CN" altLang="en-US"/>
            </a:p>
          </p:txBody>
        </p:sp>
        <p:sp>
          <p:nvSpPr>
            <p:cNvPr id="22" name="Line 1058"/>
            <p:cNvSpPr>
              <a:spLocks noChangeShapeType="1"/>
            </p:cNvSpPr>
            <p:nvPr/>
          </p:nvSpPr>
          <p:spPr bwMode="auto">
            <a:xfrm>
              <a:off x="10093" y="5608"/>
              <a:ext cx="0" cy="936"/>
            </a:xfrm>
            <a:prstGeom prst="line">
              <a:avLst/>
            </a:prstGeom>
            <a:noFill/>
            <a:ln w="12700">
              <a:solidFill>
                <a:srgbClr val="000000"/>
              </a:solidFill>
              <a:round/>
              <a:headEnd/>
              <a:tailEnd/>
            </a:ln>
            <a:effectLst/>
          </p:spPr>
          <p:txBody>
            <a:bodyPr wrap="none" anchor="ctr"/>
            <a:lstStyle/>
            <a:p>
              <a:endParaRPr lang="zh-CN" altLang="en-US"/>
            </a:p>
          </p:txBody>
        </p:sp>
        <p:sp>
          <p:nvSpPr>
            <p:cNvPr id="23" name="Line 1059"/>
            <p:cNvSpPr>
              <a:spLocks noChangeShapeType="1"/>
            </p:cNvSpPr>
            <p:nvPr/>
          </p:nvSpPr>
          <p:spPr bwMode="auto">
            <a:xfrm flipH="1">
              <a:off x="8653" y="6544"/>
              <a:ext cx="1440" cy="0"/>
            </a:xfrm>
            <a:prstGeom prst="line">
              <a:avLst/>
            </a:prstGeom>
            <a:noFill/>
            <a:ln w="12700">
              <a:solidFill>
                <a:srgbClr val="000000"/>
              </a:solidFill>
              <a:round/>
              <a:headEnd/>
              <a:tailEnd type="triangle" w="med" len="med"/>
            </a:ln>
            <a:effectLst/>
          </p:spPr>
          <p:txBody>
            <a:bodyPr wrap="none" anchor="ctr"/>
            <a:lstStyle/>
            <a:p>
              <a:endParaRPr lang="zh-CN" altLang="en-US"/>
            </a:p>
          </p:txBody>
        </p:sp>
        <p:sp>
          <p:nvSpPr>
            <p:cNvPr id="24" name="Line 1060"/>
            <p:cNvSpPr>
              <a:spLocks noChangeShapeType="1"/>
            </p:cNvSpPr>
            <p:nvPr/>
          </p:nvSpPr>
          <p:spPr bwMode="auto">
            <a:xfrm flipH="1">
              <a:off x="2353" y="6544"/>
              <a:ext cx="1620" cy="0"/>
            </a:xfrm>
            <a:prstGeom prst="line">
              <a:avLst/>
            </a:prstGeom>
            <a:noFill/>
            <a:ln w="12700">
              <a:solidFill>
                <a:srgbClr val="000000"/>
              </a:solidFill>
              <a:round/>
              <a:headEnd/>
              <a:tailEnd/>
            </a:ln>
            <a:effectLst/>
          </p:spPr>
          <p:txBody>
            <a:bodyPr wrap="none" anchor="ctr"/>
            <a:lstStyle/>
            <a:p>
              <a:endParaRPr lang="zh-CN" altLang="en-US"/>
            </a:p>
          </p:txBody>
        </p:sp>
        <p:sp>
          <p:nvSpPr>
            <p:cNvPr id="25" name="Line 1061"/>
            <p:cNvSpPr>
              <a:spLocks noChangeShapeType="1"/>
            </p:cNvSpPr>
            <p:nvPr/>
          </p:nvSpPr>
          <p:spPr bwMode="auto">
            <a:xfrm flipV="1">
              <a:off x="2353" y="5764"/>
              <a:ext cx="0" cy="780"/>
            </a:xfrm>
            <a:prstGeom prst="line">
              <a:avLst/>
            </a:prstGeom>
            <a:noFill/>
            <a:ln w="12700">
              <a:solidFill>
                <a:srgbClr val="000000"/>
              </a:solidFill>
              <a:round/>
              <a:headEnd/>
              <a:tailEnd type="triangle" w="med" len="med"/>
            </a:ln>
            <a:effectLst/>
          </p:spPr>
          <p:txBody>
            <a:bodyPr wrap="none" anchor="ctr"/>
            <a:lstStyle/>
            <a:p>
              <a:endParaRPr lang="zh-CN" altLang="en-US"/>
            </a:p>
          </p:txBody>
        </p:sp>
        <p:grpSp>
          <p:nvGrpSpPr>
            <p:cNvPr id="26" name="Group 1062"/>
            <p:cNvGrpSpPr>
              <a:grpSpLocks/>
            </p:cNvGrpSpPr>
            <p:nvPr/>
          </p:nvGrpSpPr>
          <p:grpSpPr bwMode="auto">
            <a:xfrm>
              <a:off x="4333" y="4672"/>
              <a:ext cx="510" cy="1716"/>
              <a:chOff x="4333" y="8281"/>
              <a:chExt cx="510" cy="1716"/>
            </a:xfrm>
          </p:grpSpPr>
          <p:sp>
            <p:nvSpPr>
              <p:cNvPr id="36" name="Line 1063"/>
              <p:cNvSpPr>
                <a:spLocks noChangeShapeType="1"/>
              </p:cNvSpPr>
              <p:nvPr/>
            </p:nvSpPr>
            <p:spPr bwMode="auto">
              <a:xfrm flipV="1">
                <a:off x="4513" y="8281"/>
                <a:ext cx="0" cy="468"/>
              </a:xfrm>
              <a:prstGeom prst="line">
                <a:avLst/>
              </a:prstGeom>
              <a:noFill/>
              <a:ln w="12700">
                <a:solidFill>
                  <a:srgbClr val="000000"/>
                </a:solidFill>
                <a:round/>
                <a:headEnd/>
                <a:tailEnd type="triangle" w="med" len="med"/>
              </a:ln>
              <a:effectLst/>
            </p:spPr>
            <p:txBody>
              <a:bodyPr wrap="none" anchor="ctr"/>
              <a:lstStyle/>
              <a:p>
                <a:endParaRPr lang="zh-CN" altLang="en-US"/>
              </a:p>
            </p:txBody>
          </p:sp>
          <p:sp>
            <p:nvSpPr>
              <p:cNvPr id="37" name="Text Box 1064"/>
              <p:cNvSpPr txBox="1">
                <a:spLocks noChangeArrowheads="1"/>
              </p:cNvSpPr>
              <p:nvPr/>
            </p:nvSpPr>
            <p:spPr bwMode="auto">
              <a:xfrm>
                <a:off x="4333" y="8749"/>
                <a:ext cx="510" cy="468"/>
              </a:xfrm>
              <a:prstGeom prst="rect">
                <a:avLst/>
              </a:prstGeom>
              <a:noFill/>
              <a:ln w="12700" algn="ctr">
                <a:noFill/>
                <a:miter lim="800000"/>
                <a:headEnd/>
                <a:tailEnd/>
              </a:ln>
              <a:effectLst/>
            </p:spPr>
            <p:txBody>
              <a:bodyPr wrap="none" anchor="ctr"/>
              <a:lstStyle/>
              <a:p>
                <a:pPr algn="just" eaLnBrk="1" hangingPunct="1"/>
                <a:r>
                  <a:rPr kumimoji="1" lang="en-US" altLang="zh-CN" sz="1400" b="1">
                    <a:ea typeface="宋体" charset="-122"/>
                  </a:rPr>
                  <a:t>K</a:t>
                </a:r>
                <a:r>
                  <a:rPr kumimoji="1" lang="en-US" altLang="zh-CN" sz="1400" b="1" baseline="-25000">
                    <a:ea typeface="宋体" charset="-122"/>
                  </a:rPr>
                  <a:t>1</a:t>
                </a:r>
              </a:p>
            </p:txBody>
          </p:sp>
          <p:sp>
            <p:nvSpPr>
              <p:cNvPr id="38" name="Line 1065"/>
              <p:cNvSpPr>
                <a:spLocks noChangeShapeType="1"/>
              </p:cNvSpPr>
              <p:nvPr/>
            </p:nvSpPr>
            <p:spPr bwMode="auto">
              <a:xfrm>
                <a:off x="4513" y="9217"/>
                <a:ext cx="0" cy="780"/>
              </a:xfrm>
              <a:prstGeom prst="line">
                <a:avLst/>
              </a:prstGeom>
              <a:noFill/>
              <a:ln w="12700">
                <a:solidFill>
                  <a:srgbClr val="000000"/>
                </a:solidFill>
                <a:round/>
                <a:headEnd/>
                <a:tailEnd type="triangle" w="med" len="med"/>
              </a:ln>
              <a:effectLst/>
            </p:spPr>
            <p:txBody>
              <a:bodyPr wrap="none" anchor="ctr"/>
              <a:lstStyle/>
              <a:p>
                <a:endParaRPr lang="zh-CN" altLang="en-US"/>
              </a:p>
            </p:txBody>
          </p:sp>
        </p:grpSp>
        <p:grpSp>
          <p:nvGrpSpPr>
            <p:cNvPr id="27" name="Group 1066"/>
            <p:cNvGrpSpPr>
              <a:grpSpLocks/>
            </p:cNvGrpSpPr>
            <p:nvPr/>
          </p:nvGrpSpPr>
          <p:grpSpPr bwMode="auto">
            <a:xfrm>
              <a:off x="6133" y="4672"/>
              <a:ext cx="510" cy="1716"/>
              <a:chOff x="4333" y="8281"/>
              <a:chExt cx="510" cy="1716"/>
            </a:xfrm>
          </p:grpSpPr>
          <p:sp>
            <p:nvSpPr>
              <p:cNvPr id="33" name="Line 1067"/>
              <p:cNvSpPr>
                <a:spLocks noChangeShapeType="1"/>
              </p:cNvSpPr>
              <p:nvPr/>
            </p:nvSpPr>
            <p:spPr bwMode="auto">
              <a:xfrm flipV="1">
                <a:off x="4513" y="8281"/>
                <a:ext cx="0" cy="468"/>
              </a:xfrm>
              <a:prstGeom prst="line">
                <a:avLst/>
              </a:prstGeom>
              <a:noFill/>
              <a:ln w="12700">
                <a:solidFill>
                  <a:srgbClr val="000000"/>
                </a:solidFill>
                <a:round/>
                <a:headEnd/>
                <a:tailEnd type="triangle" w="med" len="med"/>
              </a:ln>
              <a:effectLst/>
            </p:spPr>
            <p:txBody>
              <a:bodyPr wrap="none" anchor="ctr"/>
              <a:lstStyle/>
              <a:p>
                <a:endParaRPr lang="zh-CN" altLang="en-US"/>
              </a:p>
            </p:txBody>
          </p:sp>
          <p:sp>
            <p:nvSpPr>
              <p:cNvPr id="34" name="Text Box 1068"/>
              <p:cNvSpPr txBox="1">
                <a:spLocks noChangeArrowheads="1"/>
              </p:cNvSpPr>
              <p:nvPr/>
            </p:nvSpPr>
            <p:spPr bwMode="auto">
              <a:xfrm>
                <a:off x="4333" y="8749"/>
                <a:ext cx="510" cy="468"/>
              </a:xfrm>
              <a:prstGeom prst="rect">
                <a:avLst/>
              </a:prstGeom>
              <a:noFill/>
              <a:ln w="12700" algn="ctr">
                <a:noFill/>
                <a:miter lim="800000"/>
                <a:headEnd/>
                <a:tailEnd/>
              </a:ln>
              <a:effectLst/>
            </p:spPr>
            <p:txBody>
              <a:bodyPr wrap="none" anchor="ctr"/>
              <a:lstStyle/>
              <a:p>
                <a:pPr algn="just" eaLnBrk="1" hangingPunct="1"/>
                <a:r>
                  <a:rPr kumimoji="1" lang="en-US" altLang="zh-CN" sz="1400" b="1">
                    <a:ea typeface="宋体" charset="-122"/>
                  </a:rPr>
                  <a:t>K</a:t>
                </a:r>
                <a:r>
                  <a:rPr kumimoji="1" lang="en-US" altLang="zh-CN" sz="1400" b="1" baseline="-25000">
                    <a:ea typeface="宋体" charset="-122"/>
                  </a:rPr>
                  <a:t>2</a:t>
                </a:r>
              </a:p>
            </p:txBody>
          </p:sp>
          <p:sp>
            <p:nvSpPr>
              <p:cNvPr id="35" name="Line 1069"/>
              <p:cNvSpPr>
                <a:spLocks noChangeShapeType="1"/>
              </p:cNvSpPr>
              <p:nvPr/>
            </p:nvSpPr>
            <p:spPr bwMode="auto">
              <a:xfrm>
                <a:off x="4513" y="9217"/>
                <a:ext cx="0" cy="780"/>
              </a:xfrm>
              <a:prstGeom prst="line">
                <a:avLst/>
              </a:prstGeom>
              <a:noFill/>
              <a:ln w="12700">
                <a:solidFill>
                  <a:srgbClr val="000000"/>
                </a:solidFill>
                <a:round/>
                <a:headEnd/>
                <a:tailEnd type="triangle" w="med" len="med"/>
              </a:ln>
              <a:effectLst/>
            </p:spPr>
            <p:txBody>
              <a:bodyPr wrap="none" anchor="ctr"/>
              <a:lstStyle/>
              <a:p>
                <a:endParaRPr lang="zh-CN" altLang="en-US"/>
              </a:p>
            </p:txBody>
          </p:sp>
        </p:grpSp>
        <p:grpSp>
          <p:nvGrpSpPr>
            <p:cNvPr id="28" name="Group 1070"/>
            <p:cNvGrpSpPr>
              <a:grpSpLocks/>
            </p:cNvGrpSpPr>
            <p:nvPr/>
          </p:nvGrpSpPr>
          <p:grpSpPr bwMode="auto">
            <a:xfrm>
              <a:off x="7933" y="4672"/>
              <a:ext cx="510" cy="1716"/>
              <a:chOff x="4333" y="8281"/>
              <a:chExt cx="510" cy="1716"/>
            </a:xfrm>
          </p:grpSpPr>
          <p:sp>
            <p:nvSpPr>
              <p:cNvPr id="30" name="Line 1071"/>
              <p:cNvSpPr>
                <a:spLocks noChangeShapeType="1"/>
              </p:cNvSpPr>
              <p:nvPr/>
            </p:nvSpPr>
            <p:spPr bwMode="auto">
              <a:xfrm flipV="1">
                <a:off x="4513" y="8281"/>
                <a:ext cx="0" cy="468"/>
              </a:xfrm>
              <a:prstGeom prst="line">
                <a:avLst/>
              </a:prstGeom>
              <a:noFill/>
              <a:ln w="12700">
                <a:solidFill>
                  <a:srgbClr val="000000"/>
                </a:solidFill>
                <a:round/>
                <a:headEnd/>
                <a:tailEnd type="triangle" w="med" len="med"/>
              </a:ln>
              <a:effectLst/>
            </p:spPr>
            <p:txBody>
              <a:bodyPr wrap="none" anchor="ctr"/>
              <a:lstStyle/>
              <a:p>
                <a:endParaRPr lang="zh-CN" altLang="en-US"/>
              </a:p>
            </p:txBody>
          </p:sp>
          <p:sp>
            <p:nvSpPr>
              <p:cNvPr id="31" name="Text Box 1072"/>
              <p:cNvSpPr txBox="1">
                <a:spLocks noChangeArrowheads="1"/>
              </p:cNvSpPr>
              <p:nvPr/>
            </p:nvSpPr>
            <p:spPr bwMode="auto">
              <a:xfrm>
                <a:off x="4333" y="8749"/>
                <a:ext cx="510" cy="468"/>
              </a:xfrm>
              <a:prstGeom prst="rect">
                <a:avLst/>
              </a:prstGeom>
              <a:noFill/>
              <a:ln w="12700" algn="ctr">
                <a:noFill/>
                <a:miter lim="800000"/>
                <a:headEnd/>
                <a:tailEnd/>
              </a:ln>
              <a:effectLst/>
            </p:spPr>
            <p:txBody>
              <a:bodyPr wrap="none" anchor="ctr"/>
              <a:lstStyle/>
              <a:p>
                <a:pPr algn="just" eaLnBrk="1" hangingPunct="1"/>
                <a:r>
                  <a:rPr kumimoji="1" lang="en-US" altLang="zh-CN" sz="1400" b="1">
                    <a:ea typeface="宋体" charset="-122"/>
                  </a:rPr>
                  <a:t>K</a:t>
                </a:r>
                <a:r>
                  <a:rPr kumimoji="1" lang="en-US" altLang="zh-CN" sz="1400" b="1" baseline="-25000">
                    <a:ea typeface="宋体" charset="-122"/>
                  </a:rPr>
                  <a:t>3</a:t>
                </a:r>
              </a:p>
            </p:txBody>
          </p:sp>
          <p:sp>
            <p:nvSpPr>
              <p:cNvPr id="32" name="Line 1073"/>
              <p:cNvSpPr>
                <a:spLocks noChangeShapeType="1"/>
              </p:cNvSpPr>
              <p:nvPr/>
            </p:nvSpPr>
            <p:spPr bwMode="auto">
              <a:xfrm>
                <a:off x="4513" y="9217"/>
                <a:ext cx="0" cy="780"/>
              </a:xfrm>
              <a:prstGeom prst="line">
                <a:avLst/>
              </a:prstGeom>
              <a:noFill/>
              <a:ln w="12700">
                <a:solidFill>
                  <a:srgbClr val="000000"/>
                </a:solidFill>
                <a:round/>
                <a:headEnd/>
                <a:tailEnd type="triangle" w="med" len="med"/>
              </a:ln>
              <a:effectLst/>
            </p:spPr>
            <p:txBody>
              <a:bodyPr wrap="none" anchor="ctr"/>
              <a:lstStyle/>
              <a:p>
                <a:endParaRPr lang="zh-CN" altLang="en-US"/>
              </a:p>
            </p:txBody>
          </p:sp>
        </p:grpSp>
        <p:sp>
          <p:nvSpPr>
            <p:cNvPr id="29" name="Text Box 1074"/>
            <p:cNvSpPr txBox="1">
              <a:spLocks noChangeArrowheads="1"/>
            </p:cNvSpPr>
            <p:nvPr/>
          </p:nvSpPr>
          <p:spPr bwMode="auto">
            <a:xfrm>
              <a:off x="5593" y="3448"/>
              <a:ext cx="709" cy="468"/>
            </a:xfrm>
            <a:prstGeom prst="rect">
              <a:avLst/>
            </a:prstGeom>
            <a:noFill/>
            <a:ln w="12700" algn="ctr">
              <a:noFill/>
              <a:miter lim="800000"/>
              <a:headEnd/>
              <a:tailEnd/>
            </a:ln>
            <a:effectLst/>
          </p:spPr>
          <p:txBody>
            <a:bodyPr wrap="none" anchor="ctr"/>
            <a:lstStyle/>
            <a:p>
              <a:pPr algn="just" eaLnBrk="1" hangingPunct="1"/>
              <a:r>
                <a:rPr kumimoji="1" lang="zh-CN" altLang="en-US" sz="1400" b="1">
                  <a:ea typeface="宋体" charset="-122"/>
                </a:rPr>
                <a:t>加密</a:t>
              </a:r>
              <a:endParaRPr kumimoji="1" lang="zh-CN" altLang="en-US" sz="1400" b="1" baseline="-25000">
                <a:ea typeface="宋体" charset="-122"/>
              </a:endParaRPr>
            </a:p>
          </p:txBody>
        </p:sp>
      </p:grpSp>
    </p:spTree>
    <p:extLst>
      <p:ext uri="{BB962C8B-B14F-4D97-AF65-F5344CB8AC3E}">
        <p14:creationId xmlns:p14="http://schemas.microsoft.com/office/powerpoint/2010/main" val="1615221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76400"/>
                <a:ext cx="8229600" cy="4724400"/>
              </a:xfrm>
            </p:spPr>
            <p:txBody>
              <a:bodyPr/>
              <a:lstStyle/>
              <a:p>
                <a:pPr algn="just">
                  <a:lnSpc>
                    <a:spcPct val="80000"/>
                  </a:lnSpc>
                </a:pPr>
                <a:r>
                  <a:rPr lang="zh-CN" altLang="en-US" sz="2400" dirty="0" smtClean="0"/>
                  <a:t>两个密钥的</a:t>
                </a:r>
                <a:r>
                  <a:rPr lang="en-US" altLang="zh-CN" sz="2400" dirty="0" smtClean="0"/>
                  <a:t>3DES</a:t>
                </a:r>
                <a:r>
                  <a:rPr lang="zh-CN" altLang="en-US" sz="2400" dirty="0"/>
                  <a:t>称为</a:t>
                </a:r>
                <a:r>
                  <a:rPr lang="zh-CN" altLang="en-US" sz="2400" b="1" dirty="0">
                    <a:solidFill>
                      <a:srgbClr val="FF0000"/>
                    </a:solidFill>
                  </a:rPr>
                  <a:t>加密</a:t>
                </a:r>
                <a:r>
                  <a:rPr lang="en-US" altLang="zh-CN" sz="2400" b="1" dirty="0">
                    <a:solidFill>
                      <a:srgbClr val="FF0000"/>
                    </a:solidFill>
                  </a:rPr>
                  <a:t>-</a:t>
                </a:r>
                <a:r>
                  <a:rPr lang="zh-CN" altLang="en-US" sz="2400" b="1" dirty="0">
                    <a:solidFill>
                      <a:srgbClr val="FF0000"/>
                    </a:solidFill>
                  </a:rPr>
                  <a:t>解密</a:t>
                </a:r>
                <a:r>
                  <a:rPr lang="en-US" altLang="zh-CN" sz="2400" b="1" dirty="0">
                    <a:solidFill>
                      <a:srgbClr val="FF0000"/>
                    </a:solidFill>
                  </a:rPr>
                  <a:t>-</a:t>
                </a:r>
                <a:r>
                  <a:rPr lang="zh-CN" altLang="en-US" sz="2400" b="1" dirty="0">
                    <a:solidFill>
                      <a:srgbClr val="FF0000"/>
                    </a:solidFill>
                  </a:rPr>
                  <a:t>加密方案</a:t>
                </a:r>
                <a:r>
                  <a:rPr lang="zh-CN" altLang="en-US" sz="2400" dirty="0"/>
                  <a:t>，简记为</a:t>
                </a:r>
                <a:r>
                  <a:rPr lang="en-US" altLang="zh-CN" sz="2400" b="1" dirty="0">
                    <a:solidFill>
                      <a:srgbClr val="FF0000"/>
                    </a:solidFill>
                  </a:rPr>
                  <a:t>EDE(encrypt-decrypt-encrypt</a:t>
                </a:r>
                <a:r>
                  <a:rPr lang="en-US" altLang="zh-CN" sz="2400" b="1" dirty="0" smtClean="0">
                    <a:solidFill>
                      <a:srgbClr val="FF0000"/>
                    </a:solidFill>
                  </a:rPr>
                  <a:t>)</a:t>
                </a:r>
              </a:p>
              <a:p>
                <a:pPr algn="just">
                  <a:lnSpc>
                    <a:spcPct val="80000"/>
                  </a:lnSpc>
                </a:pPr>
                <a:r>
                  <a:rPr lang="zh-CN" altLang="en-US" sz="2400" dirty="0" smtClean="0"/>
                  <a:t>破译</a:t>
                </a:r>
                <a:r>
                  <a:rPr lang="zh-CN" altLang="en-US" sz="2400" dirty="0"/>
                  <a:t>它的穷举密钥搜索量为</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2</m:t>
                        </m:r>
                      </m:e>
                      <m:sup>
                        <m:r>
                          <a:rPr lang="en-US" altLang="zh-CN" sz="2400" i="1" dirty="0">
                            <a:latin typeface="Cambria Math"/>
                          </a:rPr>
                          <m:t>112</m:t>
                        </m:r>
                      </m:sup>
                    </m:sSup>
                  </m:oMath>
                </a14:m>
                <a:r>
                  <a:rPr lang="zh-CN" altLang="en-US" sz="2400" dirty="0"/>
                  <a:t>量级</a:t>
                </a:r>
                <a:r>
                  <a:rPr lang="zh-CN" altLang="en-US" sz="2400" dirty="0" smtClean="0"/>
                  <a:t>，用</a:t>
                </a:r>
                <a:r>
                  <a:rPr lang="zh-CN" altLang="en-US" sz="2400" dirty="0"/>
                  <a:t>差分分析破译也要超过</a:t>
                </a:r>
                <a14:m>
                  <m:oMath xmlns:m="http://schemas.openxmlformats.org/officeDocument/2006/math">
                    <m:sSup>
                      <m:sSupPr>
                        <m:ctrlPr>
                          <a:rPr lang="en-US" altLang="zh-CN" sz="2400" i="1" dirty="0">
                            <a:latin typeface="Cambria Math" panose="02040503050406030204" pitchFamily="18" charset="0"/>
                            <a:ea typeface="Cambria Math"/>
                            <a:sym typeface="Symbol" pitchFamily="18" charset="2"/>
                          </a:rPr>
                        </m:ctrlPr>
                      </m:sSupPr>
                      <m:e>
                        <m:r>
                          <a:rPr lang="en-US" altLang="zh-CN" sz="2400" i="1" dirty="0">
                            <a:latin typeface="Cambria Math"/>
                            <a:ea typeface="Cambria Math"/>
                            <a:sym typeface="Symbol" pitchFamily="18" charset="2"/>
                          </a:rPr>
                          <m:t>10</m:t>
                        </m:r>
                      </m:e>
                      <m:sup>
                        <m:r>
                          <a:rPr lang="en-US" altLang="zh-CN" sz="2400" b="0" i="1" dirty="0" smtClean="0">
                            <a:latin typeface="Cambria Math"/>
                            <a:ea typeface="Cambria Math"/>
                            <a:sym typeface="Symbol" pitchFamily="18" charset="2"/>
                          </a:rPr>
                          <m:t>35</m:t>
                        </m:r>
                      </m:sup>
                    </m:sSup>
                  </m:oMath>
                </a14:m>
                <a:r>
                  <a:rPr lang="zh-CN" altLang="en-US" sz="2400" dirty="0"/>
                  <a:t>量级。此方案仍有足够的</a:t>
                </a:r>
                <a:r>
                  <a:rPr lang="zh-CN" altLang="en-US" sz="2400" dirty="0" smtClean="0"/>
                  <a:t>安全性</a:t>
                </a:r>
                <a:endParaRPr lang="en-US" altLang="zh-CN" b="1" dirty="0" smtClean="0">
                  <a:solidFill>
                    <a:srgbClr val="FF0000"/>
                  </a:solidFill>
                </a:endParaRPr>
              </a:p>
              <a:p>
                <a:pPr algn="just">
                  <a:lnSpc>
                    <a:spcPct val="80000"/>
                  </a:lnSpc>
                </a:pPr>
                <a:endParaRPr lang="zh-CN" altLang="en-US" sz="1800" b="1" dirty="0">
                  <a:solidFill>
                    <a:srgbClr val="FF0000"/>
                  </a:solidFill>
                </a:endParaRPr>
              </a:p>
              <a:p>
                <a:pPr algn="just">
                  <a:lnSpc>
                    <a:spcPct val="80000"/>
                  </a:lnSpc>
                  <a:spcAft>
                    <a:spcPts val="600"/>
                  </a:spcAft>
                </a:pPr>
                <a:r>
                  <a:rPr lang="zh-CN" altLang="en-US" sz="2400" dirty="0"/>
                  <a:t>此方案已在</a:t>
                </a:r>
                <a:r>
                  <a:rPr lang="en-US" altLang="zh-CN" sz="2400" dirty="0"/>
                  <a:t>ANSI X9.17</a:t>
                </a:r>
                <a:r>
                  <a:rPr lang="zh-CN" altLang="en-US" sz="2400" dirty="0"/>
                  <a:t>和</a:t>
                </a:r>
                <a:r>
                  <a:rPr lang="en-US" altLang="zh-CN" sz="2400" dirty="0"/>
                  <a:t>ISO 8732</a:t>
                </a:r>
                <a:r>
                  <a:rPr lang="zh-CN" altLang="en-US" sz="2400" dirty="0"/>
                  <a:t>标准中采用，并在</a:t>
                </a:r>
                <a:r>
                  <a:rPr lang="zh-CN" altLang="en-US" sz="2400" b="1" dirty="0">
                    <a:solidFill>
                      <a:srgbClr val="FF0000"/>
                    </a:solidFill>
                  </a:rPr>
                  <a:t>保密增强邮递</a:t>
                </a:r>
                <a:r>
                  <a:rPr lang="en-US" altLang="zh-CN" sz="2400" b="1" dirty="0">
                    <a:solidFill>
                      <a:srgbClr val="FF0000"/>
                    </a:solidFill>
                  </a:rPr>
                  <a:t>(PEM)</a:t>
                </a:r>
                <a:r>
                  <a:rPr lang="zh-CN" altLang="en-US" sz="2400" b="1" dirty="0">
                    <a:solidFill>
                      <a:srgbClr val="FF0000"/>
                    </a:solidFill>
                  </a:rPr>
                  <a:t>系统</a:t>
                </a:r>
                <a:r>
                  <a:rPr lang="zh-CN" altLang="en-US" sz="2400" dirty="0"/>
                  <a:t>中得到</a:t>
                </a:r>
                <a:r>
                  <a:rPr lang="zh-CN" altLang="en-US" sz="2400" dirty="0" smtClean="0"/>
                  <a:t>应用</a:t>
                </a:r>
                <a:endParaRPr lang="en-US" altLang="zh-CN" sz="2400" dirty="0" smtClean="0"/>
              </a:p>
              <a:p>
                <a:r>
                  <a:rPr lang="zh-CN" altLang="en-US" sz="2400" dirty="0" smtClean="0">
                    <a:solidFill>
                      <a:srgbClr val="FF0000"/>
                    </a:solidFill>
                  </a:rPr>
                  <a:t>电子货币</a:t>
                </a:r>
                <a:r>
                  <a:rPr lang="zh-CN" altLang="en-US" sz="2400" dirty="0"/>
                  <a:t>业界普遍使用</a:t>
                </a:r>
                <a:r>
                  <a:rPr lang="en-US" altLang="zh-CN" sz="2400" dirty="0"/>
                  <a:t>3DES</a:t>
                </a:r>
                <a:r>
                  <a:rPr lang="zh-CN" altLang="en-US" sz="2400" dirty="0"/>
                  <a:t>，并持续开发和宣传基于其的标准（例如</a:t>
                </a:r>
                <a:r>
                  <a:rPr lang="en-US" altLang="zh-CN" sz="2400" dirty="0"/>
                  <a:t>EMV</a:t>
                </a:r>
                <a:r>
                  <a:rPr lang="zh-CN" altLang="en-US" sz="2400" dirty="0" smtClean="0"/>
                  <a:t>）</a:t>
                </a:r>
                <a:endParaRPr lang="zh-CN" altLang="en-US" sz="2400" dirty="0"/>
              </a:p>
              <a:p>
                <a:r>
                  <a:rPr lang="en-US" altLang="zh-CN" sz="2400" dirty="0"/>
                  <a:t>Microsoft OneNote</a:t>
                </a:r>
                <a:r>
                  <a:rPr lang="zh-CN" altLang="en-US" sz="2400" dirty="0"/>
                  <a:t>和</a:t>
                </a:r>
                <a:r>
                  <a:rPr lang="en-US" altLang="zh-CN" sz="2400" dirty="0"/>
                  <a:t>Microsoft Outlook 2007</a:t>
                </a:r>
                <a:r>
                  <a:rPr lang="zh-CN" altLang="en-US" sz="2400" dirty="0"/>
                  <a:t>使用</a:t>
                </a:r>
                <a:r>
                  <a:rPr lang="en-US" altLang="zh-CN" sz="2400" dirty="0" smtClean="0"/>
                  <a:t>3DES</a:t>
                </a:r>
                <a:r>
                  <a:rPr lang="zh-CN" altLang="en-US" sz="2400" dirty="0" smtClean="0"/>
                  <a:t>保护</a:t>
                </a:r>
                <a:r>
                  <a:rPr lang="zh-CN" altLang="en-US" sz="2400" dirty="0"/>
                  <a:t>用户</a:t>
                </a:r>
                <a:r>
                  <a:rPr lang="zh-CN" altLang="en-US" sz="2400" dirty="0" smtClean="0"/>
                  <a:t>数据</a:t>
                </a:r>
                <a:endParaRPr lang="en-US" altLang="zh-CN" sz="2400" dirty="0" smtClean="0"/>
              </a:p>
              <a:p>
                <a:r>
                  <a:rPr lang="zh-CN" altLang="en-US" sz="2400" dirty="0" smtClean="0"/>
                  <a:t>三</a:t>
                </a:r>
                <a:r>
                  <a:rPr lang="zh-CN" altLang="en-US" sz="2400" dirty="0"/>
                  <a:t>密钥</a:t>
                </a:r>
                <a:r>
                  <a:rPr lang="zh-CN" altLang="en-US" sz="2400" dirty="0" smtClean="0"/>
                  <a:t>的</a:t>
                </a:r>
                <a:r>
                  <a:rPr lang="en-US" altLang="zh-CN" sz="2400" dirty="0" smtClean="0"/>
                  <a:t>3DES</a:t>
                </a:r>
                <a:r>
                  <a:rPr lang="zh-CN" altLang="en-US" sz="2400" dirty="0"/>
                  <a:t>已在因特网的许多应用</a:t>
                </a:r>
                <a:r>
                  <a:rPr lang="en-US" altLang="zh-CN" sz="2400" dirty="0"/>
                  <a:t>(</a:t>
                </a:r>
                <a:r>
                  <a:rPr lang="zh-CN" altLang="en-US" sz="2400" dirty="0"/>
                  <a:t>如</a:t>
                </a:r>
                <a:r>
                  <a:rPr lang="en-US" altLang="zh-CN" sz="2400" b="1" dirty="0">
                    <a:solidFill>
                      <a:srgbClr val="FF0000"/>
                    </a:solidFill>
                  </a:rPr>
                  <a:t>PGP</a:t>
                </a:r>
                <a:r>
                  <a:rPr lang="zh-CN" altLang="en-US" sz="2400" b="1" dirty="0">
                    <a:solidFill>
                      <a:srgbClr val="FF0000"/>
                    </a:solidFill>
                  </a:rPr>
                  <a:t>和</a:t>
                </a:r>
                <a:r>
                  <a:rPr lang="en-US" altLang="zh-CN" sz="2400" b="1" dirty="0">
                    <a:solidFill>
                      <a:srgbClr val="FF0000"/>
                    </a:solidFill>
                  </a:rPr>
                  <a:t>S/MIME</a:t>
                </a:r>
                <a:r>
                  <a:rPr lang="en-US" altLang="zh-CN" sz="2400" dirty="0"/>
                  <a:t>)</a:t>
                </a:r>
                <a:r>
                  <a:rPr lang="zh-CN" altLang="en-US" sz="2400" dirty="0"/>
                  <a:t>中被采用</a:t>
                </a:r>
                <a:endParaRPr lang="en-US" altLang="zh-CN" sz="2400" dirty="0"/>
              </a:p>
              <a:p>
                <a:endParaRPr lang="zh-CN" altLang="en-US" sz="2400" dirty="0"/>
              </a:p>
              <a:p>
                <a:pPr algn="just">
                  <a:lnSpc>
                    <a:spcPct val="80000"/>
                  </a:lnSpc>
                  <a:spcAft>
                    <a:spcPts val="600"/>
                  </a:spcAft>
                </a:pPr>
                <a:endParaRPr lang="zh-CN" altLang="en-US" sz="24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76400"/>
                <a:ext cx="8229600" cy="4724400"/>
              </a:xfrm>
              <a:blipFill rotWithShape="1">
                <a:blip r:embed="rId2"/>
                <a:stretch>
                  <a:fillRect l="-963" t="-2968" r="-1111" b="-335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dirty="0"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38</a:t>
            </a:fld>
            <a:endParaRPr lang="en-US" altLang="zh-CN" dirty="0"/>
          </a:p>
        </p:txBody>
      </p:sp>
    </p:spTree>
    <p:extLst>
      <p:ext uri="{BB962C8B-B14F-4D97-AF65-F5344CB8AC3E}">
        <p14:creationId xmlns:p14="http://schemas.microsoft.com/office/powerpoint/2010/main" val="15377204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高级加密标准</a:t>
            </a:r>
            <a:r>
              <a:rPr lang="en-US" altLang="zh-CN" dirty="0" smtClean="0"/>
              <a:t>AES</a:t>
            </a:r>
            <a:endParaRPr lang="zh-CN" altLang="en-US" dirty="0"/>
          </a:p>
        </p:txBody>
      </p:sp>
      <p:sp>
        <p:nvSpPr>
          <p:cNvPr id="3" name="内容占位符 2"/>
          <p:cNvSpPr>
            <a:spLocks noGrp="1"/>
          </p:cNvSpPr>
          <p:nvPr>
            <p:ph idx="1"/>
          </p:nvPr>
        </p:nvSpPr>
        <p:spPr/>
        <p:txBody>
          <a:bodyPr/>
          <a:lstStyle/>
          <a:p>
            <a:r>
              <a:rPr kumimoji="1" lang="en-US" altLang="zh-CN" sz="2400" dirty="0" smtClean="0">
                <a:latin typeface="Tahoma" pitchFamily="34" charset="0"/>
              </a:rPr>
              <a:t>1997</a:t>
            </a:r>
            <a:r>
              <a:rPr kumimoji="1" lang="zh-CN" altLang="en-US" sz="2400" dirty="0" smtClean="0">
                <a:latin typeface="Tahoma" pitchFamily="34" charset="0"/>
              </a:rPr>
              <a:t>年4月5日：</a:t>
            </a:r>
            <a:r>
              <a:rPr kumimoji="1" lang="en-US" altLang="zh-CN" sz="2400" dirty="0" smtClean="0">
                <a:latin typeface="Tahoma" pitchFamily="34" charset="0"/>
              </a:rPr>
              <a:t>NIST</a:t>
            </a:r>
            <a:r>
              <a:rPr kumimoji="1" lang="zh-CN" altLang="en-US" sz="2400" dirty="0" smtClean="0">
                <a:latin typeface="Tahoma" pitchFamily="34" charset="0"/>
              </a:rPr>
              <a:t>发起征集</a:t>
            </a:r>
            <a:r>
              <a:rPr kumimoji="1" lang="en-US" altLang="zh-CN" sz="2400" dirty="0" smtClean="0">
                <a:latin typeface="Tahoma" pitchFamily="34" charset="0"/>
              </a:rPr>
              <a:t>AES(Advanced Encryption Standard)</a:t>
            </a:r>
            <a:r>
              <a:rPr kumimoji="1" lang="zh-CN" altLang="en-US" sz="2400" dirty="0" smtClean="0">
                <a:latin typeface="Tahoma" pitchFamily="34" charset="0"/>
              </a:rPr>
              <a:t>算法，</a:t>
            </a:r>
            <a:r>
              <a:rPr lang="zh-CN" altLang="en-US" sz="2400" dirty="0" smtClean="0">
                <a:solidFill>
                  <a:srgbClr val="FF00FF"/>
                </a:solidFill>
                <a:latin typeface="Tahoma" pitchFamily="34" charset="0"/>
              </a:rPr>
              <a:t>要求具有128比特的分组长度，并支持128、192和256比特的密钥长度，且要求</a:t>
            </a:r>
            <a:r>
              <a:rPr lang="en-US" altLang="zh-CN" sz="2400" dirty="0" smtClean="0">
                <a:solidFill>
                  <a:srgbClr val="FF00FF"/>
                </a:solidFill>
                <a:latin typeface="Tahoma" pitchFamily="34" charset="0"/>
              </a:rPr>
              <a:t>AES</a:t>
            </a:r>
            <a:r>
              <a:rPr lang="zh-CN" altLang="en-US" sz="2400" dirty="0" smtClean="0">
                <a:solidFill>
                  <a:srgbClr val="FF00FF"/>
                </a:solidFill>
                <a:latin typeface="Tahoma" pitchFamily="34" charset="0"/>
              </a:rPr>
              <a:t>能在全世界范围内免费使用 </a:t>
            </a:r>
            <a:endParaRPr kumimoji="1" lang="zh-CN" altLang="en-US" sz="2400" dirty="0" smtClean="0">
              <a:solidFill>
                <a:srgbClr val="FF00FF"/>
              </a:solidFill>
              <a:latin typeface="Tahoma" pitchFamily="34" charset="0"/>
            </a:endParaRPr>
          </a:p>
          <a:p>
            <a:r>
              <a:rPr kumimoji="1" lang="zh-CN" altLang="en-US" sz="2400" dirty="0" smtClean="0">
                <a:latin typeface="Tahoma" pitchFamily="34" charset="0"/>
              </a:rPr>
              <a:t>1998年8月20日：</a:t>
            </a:r>
            <a:r>
              <a:rPr kumimoji="1" lang="en-US" altLang="zh-CN" sz="2400" dirty="0" smtClean="0">
                <a:latin typeface="Tahoma" pitchFamily="34" charset="0"/>
              </a:rPr>
              <a:t>NIST</a:t>
            </a:r>
            <a:r>
              <a:rPr kumimoji="1" lang="zh-CN" altLang="en-US" sz="2400" dirty="0" smtClean="0">
                <a:latin typeface="Tahoma" pitchFamily="34" charset="0"/>
              </a:rPr>
              <a:t>召开了第一次</a:t>
            </a:r>
            <a:r>
              <a:rPr kumimoji="1" lang="en-US" altLang="zh-CN" sz="2400" dirty="0" smtClean="0">
                <a:latin typeface="Tahoma" pitchFamily="34" charset="0"/>
              </a:rPr>
              <a:t>AES</a:t>
            </a:r>
            <a:r>
              <a:rPr kumimoji="1" lang="zh-CN" altLang="en-US" sz="2400" dirty="0" smtClean="0">
                <a:latin typeface="Tahoma" pitchFamily="34" charset="0"/>
              </a:rPr>
              <a:t>候选会议，并公布了15个</a:t>
            </a:r>
            <a:r>
              <a:rPr kumimoji="1" lang="en-US" altLang="zh-CN" sz="2400" dirty="0" smtClean="0">
                <a:latin typeface="Tahoma" pitchFamily="34" charset="0"/>
              </a:rPr>
              <a:t>AES</a:t>
            </a:r>
            <a:r>
              <a:rPr kumimoji="1" lang="zh-CN" altLang="en-US" sz="2400" dirty="0" smtClean="0">
                <a:latin typeface="Tahoma" pitchFamily="34" charset="0"/>
              </a:rPr>
              <a:t>候选算法。后来，</a:t>
            </a:r>
            <a:r>
              <a:rPr kumimoji="1" lang="en-US" altLang="zh-CN" sz="2400" dirty="0" smtClean="0">
                <a:latin typeface="Tahoma" pitchFamily="34" charset="0"/>
              </a:rPr>
              <a:t>NIST</a:t>
            </a:r>
            <a:r>
              <a:rPr kumimoji="1" lang="zh-CN" altLang="en-US" sz="2400" dirty="0" smtClean="0">
                <a:latin typeface="Tahoma" pitchFamily="34" charset="0"/>
              </a:rPr>
              <a:t>又筛选出5个</a:t>
            </a:r>
            <a:r>
              <a:rPr kumimoji="1" lang="en-US" altLang="zh-CN" sz="2400" dirty="0" smtClean="0">
                <a:latin typeface="Tahoma" pitchFamily="34" charset="0"/>
              </a:rPr>
              <a:t>AES</a:t>
            </a:r>
            <a:r>
              <a:rPr kumimoji="1" lang="zh-CN" altLang="en-US" sz="2400" dirty="0" smtClean="0">
                <a:latin typeface="Tahoma" pitchFamily="34" charset="0"/>
              </a:rPr>
              <a:t>候选算法 </a:t>
            </a:r>
            <a:r>
              <a:rPr kumimoji="1" lang="en-US" altLang="zh-CN" sz="2400" dirty="0" smtClean="0">
                <a:latin typeface="Tahoma" pitchFamily="34" charset="0"/>
              </a:rPr>
              <a:t>(</a:t>
            </a:r>
            <a:r>
              <a:rPr lang="en-US" altLang="zh-CN" sz="2400" dirty="0" smtClean="0">
                <a:solidFill>
                  <a:srgbClr val="FF00FF"/>
                </a:solidFill>
                <a:latin typeface="Tahoma" pitchFamily="34" charset="0"/>
              </a:rPr>
              <a:t>MARS, RC6, </a:t>
            </a:r>
            <a:r>
              <a:rPr lang="en-US" altLang="zh-CN" sz="2400" dirty="0" err="1" smtClean="0">
                <a:solidFill>
                  <a:srgbClr val="FF0000"/>
                </a:solidFill>
                <a:latin typeface="Tahoma" pitchFamily="34" charset="0"/>
              </a:rPr>
              <a:t>Rijindael</a:t>
            </a:r>
            <a:r>
              <a:rPr lang="en-US" altLang="zh-CN" sz="2400" dirty="0" smtClean="0">
                <a:solidFill>
                  <a:srgbClr val="FF00FF"/>
                </a:solidFill>
                <a:latin typeface="Tahoma" pitchFamily="34" charset="0"/>
              </a:rPr>
              <a:t>, SERPENT, </a:t>
            </a:r>
            <a:r>
              <a:rPr lang="en-US" altLang="zh-CN" sz="2400" dirty="0" err="1" smtClean="0">
                <a:solidFill>
                  <a:srgbClr val="FF00FF"/>
                </a:solidFill>
                <a:latin typeface="Tahoma" pitchFamily="34" charset="0"/>
              </a:rPr>
              <a:t>Twofish</a:t>
            </a:r>
            <a:r>
              <a:rPr kumimoji="1" lang="en-US" altLang="zh-CN" sz="2400" dirty="0" smtClean="0">
                <a:latin typeface="Tahoma" pitchFamily="34" charset="0"/>
              </a:rPr>
              <a:t>)</a:t>
            </a:r>
          </a:p>
          <a:p>
            <a:r>
              <a:rPr kumimoji="1" lang="en-US" altLang="zh-CN" sz="2400" dirty="0" smtClean="0">
                <a:latin typeface="Tahoma" pitchFamily="34" charset="0"/>
              </a:rPr>
              <a:t>2000</a:t>
            </a:r>
            <a:r>
              <a:rPr kumimoji="1" lang="zh-CN" altLang="en-US" sz="2400" dirty="0" smtClean="0">
                <a:latin typeface="Tahoma" pitchFamily="34" charset="0"/>
              </a:rPr>
              <a:t>年10月：</a:t>
            </a:r>
            <a:r>
              <a:rPr kumimoji="1" lang="en-US" altLang="zh-CN" sz="2400" dirty="0" smtClean="0">
                <a:latin typeface="Tahoma" pitchFamily="34" charset="0"/>
              </a:rPr>
              <a:t>NIST</a:t>
            </a:r>
            <a:r>
              <a:rPr kumimoji="1" lang="zh-CN" altLang="en-US" sz="2400" dirty="0" smtClean="0">
                <a:latin typeface="Tahoma" pitchFamily="34" charset="0"/>
              </a:rPr>
              <a:t>宣布由比利时的密码专家</a:t>
            </a:r>
            <a:r>
              <a:rPr kumimoji="1" lang="en-US" altLang="zh-CN" sz="2400" b="1" dirty="0" smtClean="0">
                <a:solidFill>
                  <a:srgbClr val="692AA2"/>
                </a:solidFill>
                <a:latin typeface="Tahoma" pitchFamily="34" charset="0"/>
              </a:rPr>
              <a:t>Joan </a:t>
            </a:r>
            <a:r>
              <a:rPr kumimoji="1" lang="en-US" altLang="zh-CN" sz="2400" b="1" dirty="0" err="1" smtClean="0">
                <a:solidFill>
                  <a:srgbClr val="692AA2"/>
                </a:solidFill>
                <a:latin typeface="Tahoma" pitchFamily="34" charset="0"/>
              </a:rPr>
              <a:t>Daemen</a:t>
            </a:r>
            <a:r>
              <a:rPr kumimoji="1" lang="zh-CN" altLang="en-US" sz="2400" dirty="0" smtClean="0">
                <a:latin typeface="Tahoma" pitchFamily="34" charset="0"/>
              </a:rPr>
              <a:t>博士和</a:t>
            </a:r>
            <a:r>
              <a:rPr kumimoji="1" lang="en-US" altLang="zh-CN" sz="2400" b="1" dirty="0" smtClean="0">
                <a:solidFill>
                  <a:srgbClr val="692AA2"/>
                </a:solidFill>
                <a:latin typeface="Tahoma" pitchFamily="34" charset="0"/>
              </a:rPr>
              <a:t>Vincent </a:t>
            </a:r>
            <a:r>
              <a:rPr kumimoji="1" lang="en-US" altLang="zh-CN" sz="2400" b="1" dirty="0" err="1" smtClean="0">
                <a:solidFill>
                  <a:srgbClr val="692AA2"/>
                </a:solidFill>
                <a:latin typeface="Tahoma" pitchFamily="34" charset="0"/>
              </a:rPr>
              <a:t>Rijmen</a:t>
            </a:r>
            <a:r>
              <a:rPr kumimoji="1" lang="zh-CN" altLang="en-US" sz="2400" dirty="0" smtClean="0">
                <a:latin typeface="Tahoma" pitchFamily="34" charset="0"/>
              </a:rPr>
              <a:t>博士开发的</a:t>
            </a:r>
            <a:r>
              <a:rPr lang="en-US" altLang="zh-CN" sz="2400" dirty="0" err="1" smtClean="0">
                <a:solidFill>
                  <a:srgbClr val="FF00FF"/>
                </a:solidFill>
                <a:latin typeface="Tahoma" pitchFamily="34" charset="0"/>
              </a:rPr>
              <a:t>Rijndael</a:t>
            </a:r>
            <a:r>
              <a:rPr lang="zh-CN" altLang="en-US" sz="2400" dirty="0" smtClean="0">
                <a:solidFill>
                  <a:srgbClr val="FF00FF"/>
                </a:solidFill>
                <a:latin typeface="Tahoma" pitchFamily="34" charset="0"/>
              </a:rPr>
              <a:t>算法做</a:t>
            </a:r>
            <a:r>
              <a:rPr kumimoji="1" lang="zh-CN" altLang="en-US" sz="2400" dirty="0" smtClean="0">
                <a:latin typeface="Tahoma" pitchFamily="34" charset="0"/>
              </a:rPr>
              <a:t>为</a:t>
            </a:r>
            <a:r>
              <a:rPr kumimoji="1" lang="en-US" altLang="zh-CN" sz="2400" dirty="0" smtClean="0">
                <a:latin typeface="Tahoma" pitchFamily="34" charset="0"/>
              </a:rPr>
              <a:t>AES</a:t>
            </a:r>
            <a:r>
              <a:rPr kumimoji="1" lang="zh-CN" altLang="en-US" sz="2400" dirty="0" smtClean="0">
                <a:latin typeface="Tahoma" pitchFamily="34" charset="0"/>
              </a:rPr>
              <a:t>的最终算法</a:t>
            </a:r>
            <a:endParaRPr lang="zh-CN" altLang="en-US" sz="24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39</a:t>
            </a:fld>
            <a:endParaRPr lang="en-US" altLang="zh-C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2057400"/>
            <a:ext cx="8229600" cy="4267200"/>
          </a:xfrm>
        </p:spPr>
        <p:txBody>
          <a:bodyPr/>
          <a:lstStyle/>
          <a:p>
            <a:r>
              <a:rPr lang="zh-CN" altLang="en-US" b="1" dirty="0" smtClean="0">
                <a:solidFill>
                  <a:srgbClr val="FF0000"/>
                </a:solidFill>
              </a:rPr>
              <a:t>分组密码特点：</a:t>
            </a:r>
            <a:endParaRPr lang="en-US" altLang="zh-CN" b="1" dirty="0" smtClean="0">
              <a:solidFill>
                <a:srgbClr val="FF0000"/>
              </a:solidFill>
            </a:endParaRPr>
          </a:p>
          <a:p>
            <a:pPr lvl="1"/>
            <a:r>
              <a:rPr lang="zh-CN" altLang="en-US" dirty="0" smtClean="0"/>
              <a:t>速度快、安全性较高、易于标准化和便于软硬件实现</a:t>
            </a:r>
            <a:endParaRPr lang="en-US" altLang="zh-CN" dirty="0" smtClean="0"/>
          </a:p>
          <a:p>
            <a:pPr lvl="1"/>
            <a:endParaRPr lang="en-US" altLang="zh-CN" dirty="0" smtClean="0"/>
          </a:p>
          <a:p>
            <a:r>
              <a:rPr lang="zh-CN" altLang="en-US" dirty="0" smtClean="0"/>
              <a:t>是信息与网络安全中实现</a:t>
            </a:r>
            <a:r>
              <a:rPr lang="zh-CN" altLang="en-US" b="1" dirty="0" smtClean="0">
                <a:solidFill>
                  <a:srgbClr val="FF00FF"/>
                </a:solidFill>
              </a:rPr>
              <a:t>数据保密性</a:t>
            </a:r>
            <a:r>
              <a:rPr lang="zh-CN" altLang="en-US" dirty="0" smtClean="0"/>
              <a:t>的核心</a:t>
            </a:r>
            <a:r>
              <a:rPr lang="zh-CN" altLang="en-US" dirty="0"/>
              <a:t>机制，在计算机通信和信息系统安全领域</a:t>
            </a:r>
            <a:r>
              <a:rPr lang="zh-CN" altLang="en-US" dirty="0" smtClean="0"/>
              <a:t>有着广泛应用</a:t>
            </a:r>
            <a:endParaRPr lang="en-US" altLang="zh-CN" dirty="0" smtClean="0"/>
          </a:p>
          <a:p>
            <a:endParaRPr lang="en-US" altLang="zh-CN" dirty="0" smtClean="0"/>
          </a:p>
          <a:p>
            <a:r>
              <a:rPr lang="zh-CN" altLang="en-US" dirty="0" smtClean="0"/>
              <a:t>也是构造</a:t>
            </a:r>
            <a:r>
              <a:rPr lang="zh-CN" altLang="en-US" b="1" dirty="0" smtClean="0">
                <a:solidFill>
                  <a:srgbClr val="FF00FF"/>
                </a:solidFill>
              </a:rPr>
              <a:t>伪随机数生成器、序列密码、消息认证码和</a:t>
            </a:r>
            <a:r>
              <a:rPr lang="en-US" altLang="zh-CN" b="1" dirty="0" smtClean="0">
                <a:solidFill>
                  <a:srgbClr val="FF00FF"/>
                </a:solidFill>
              </a:rPr>
              <a:t>Hash</a:t>
            </a:r>
            <a:r>
              <a:rPr lang="zh-CN" altLang="en-US" b="1" dirty="0" smtClean="0">
                <a:solidFill>
                  <a:srgbClr val="FF00FF"/>
                </a:solidFill>
              </a:rPr>
              <a:t>函数</a:t>
            </a:r>
            <a:r>
              <a:rPr lang="zh-CN" altLang="en-US" dirty="0" smtClean="0"/>
              <a:t>的方法</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a:t>
            </a:fld>
            <a:endParaRPr lang="en-US" altLang="zh-CN"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AES</a:t>
            </a:r>
            <a:r>
              <a:rPr lang="zh-CN" altLang="en-US" dirty="0" smtClean="0"/>
              <a:t>的评估准则</a:t>
            </a:r>
            <a:endParaRPr lang="zh-CN" altLang="en-US" dirty="0"/>
          </a:p>
        </p:txBody>
      </p:sp>
      <p:sp>
        <p:nvSpPr>
          <p:cNvPr id="3" name="内容占位符 2"/>
          <p:cNvSpPr>
            <a:spLocks noGrp="1"/>
          </p:cNvSpPr>
          <p:nvPr>
            <p:ph idx="1"/>
          </p:nvPr>
        </p:nvSpPr>
        <p:spPr>
          <a:xfrm>
            <a:off x="457200" y="1676400"/>
            <a:ext cx="8229600" cy="4648200"/>
          </a:xfrm>
        </p:spPr>
        <p:txBody>
          <a:bodyPr/>
          <a:lstStyle/>
          <a:p>
            <a:pPr>
              <a:spcBef>
                <a:spcPts val="0"/>
              </a:spcBef>
            </a:pPr>
            <a:r>
              <a:rPr kumimoji="1" lang="zh-CN" altLang="en-US" sz="2400" b="1" dirty="0" smtClean="0">
                <a:solidFill>
                  <a:srgbClr val="C6062F"/>
                </a:solidFill>
              </a:rPr>
              <a:t>安全性</a:t>
            </a:r>
          </a:p>
          <a:p>
            <a:pPr lvl="1">
              <a:spcBef>
                <a:spcPts val="0"/>
              </a:spcBef>
            </a:pPr>
            <a:r>
              <a:rPr kumimoji="1" lang="zh-CN" altLang="en-US" sz="2000" dirty="0" smtClean="0"/>
              <a:t>评估准则中</a:t>
            </a:r>
            <a:r>
              <a:rPr kumimoji="1" lang="zh-CN" altLang="en-US" sz="2000" dirty="0" smtClean="0">
                <a:solidFill>
                  <a:srgbClr val="FF0000"/>
                </a:solidFill>
              </a:rPr>
              <a:t>最重要因素</a:t>
            </a:r>
            <a:r>
              <a:rPr kumimoji="1" lang="zh-CN" altLang="en-US" sz="2000" dirty="0" smtClean="0"/>
              <a:t>，包括下述要点：</a:t>
            </a:r>
            <a:endParaRPr kumimoji="1" lang="en-US" altLang="zh-CN" sz="2000" dirty="0" smtClean="0"/>
          </a:p>
          <a:p>
            <a:pPr lvl="2">
              <a:spcBef>
                <a:spcPts val="0"/>
              </a:spcBef>
            </a:pPr>
            <a:r>
              <a:rPr kumimoji="1" lang="zh-CN" altLang="en-US" sz="2000" dirty="0" smtClean="0"/>
              <a:t>算法抗密码分析的强度</a:t>
            </a:r>
            <a:endParaRPr kumimoji="1" lang="en-US" altLang="zh-CN" sz="2000" dirty="0" smtClean="0"/>
          </a:p>
          <a:p>
            <a:pPr lvl="2">
              <a:spcBef>
                <a:spcPts val="0"/>
              </a:spcBef>
            </a:pPr>
            <a:r>
              <a:rPr kumimoji="1" lang="zh-CN" altLang="en-US" sz="2000" dirty="0" smtClean="0"/>
              <a:t>稳定的数学基础</a:t>
            </a:r>
            <a:endParaRPr kumimoji="1" lang="en-US" altLang="zh-CN" sz="2000" dirty="0" smtClean="0"/>
          </a:p>
          <a:p>
            <a:pPr lvl="2">
              <a:spcBef>
                <a:spcPts val="0"/>
              </a:spcBef>
            </a:pPr>
            <a:r>
              <a:rPr kumimoji="1" lang="zh-CN" altLang="en-US" sz="2000" dirty="0" smtClean="0"/>
              <a:t>算法输出的随机性</a:t>
            </a:r>
            <a:endParaRPr kumimoji="1" lang="en-US" altLang="zh-CN" sz="2000" dirty="0" smtClean="0"/>
          </a:p>
          <a:p>
            <a:pPr lvl="2">
              <a:spcBef>
                <a:spcPts val="0"/>
              </a:spcBef>
            </a:pPr>
            <a:r>
              <a:rPr kumimoji="1" lang="zh-CN" altLang="en-US" sz="2000" dirty="0" smtClean="0"/>
              <a:t>与其他候选算法比较的相对安全性</a:t>
            </a:r>
            <a:endParaRPr kumimoji="1" lang="en-US" altLang="zh-CN" sz="2000" dirty="0" smtClean="0"/>
          </a:p>
          <a:p>
            <a:pPr lvl="2">
              <a:spcBef>
                <a:spcPts val="0"/>
              </a:spcBef>
            </a:pPr>
            <a:endParaRPr kumimoji="1" lang="zh-CN" altLang="en-US" sz="1800" dirty="0" smtClean="0"/>
          </a:p>
          <a:p>
            <a:pPr>
              <a:spcBef>
                <a:spcPts val="0"/>
              </a:spcBef>
            </a:pPr>
            <a:r>
              <a:rPr kumimoji="1" lang="zh-CN" altLang="en-US" sz="2400" b="1" dirty="0" smtClean="0">
                <a:solidFill>
                  <a:srgbClr val="C6062F"/>
                </a:solidFill>
              </a:rPr>
              <a:t>代价</a:t>
            </a:r>
          </a:p>
          <a:p>
            <a:pPr lvl="1">
              <a:spcBef>
                <a:spcPts val="0"/>
              </a:spcBef>
            </a:pPr>
            <a:r>
              <a:rPr kumimoji="1" lang="zh-CN" altLang="en-US" sz="2000" dirty="0" smtClean="0"/>
              <a:t>主要包括：许可要求，在各种平台上的计算效率</a:t>
            </a:r>
            <a:r>
              <a:rPr kumimoji="1" lang="en-US" altLang="zh-CN" sz="2000" dirty="0" smtClean="0"/>
              <a:t>(</a:t>
            </a:r>
            <a:r>
              <a:rPr kumimoji="1" lang="zh-CN" altLang="en-US" sz="2000" dirty="0" smtClean="0"/>
              <a:t>速度</a:t>
            </a:r>
            <a:r>
              <a:rPr kumimoji="1" lang="en-US" altLang="zh-CN" sz="2000" dirty="0" smtClean="0"/>
              <a:t>)</a:t>
            </a:r>
            <a:r>
              <a:rPr kumimoji="1" lang="zh-CN" altLang="en-US" sz="2000" dirty="0" smtClean="0"/>
              <a:t>和内存空间的需求</a:t>
            </a:r>
            <a:endParaRPr kumimoji="1" lang="en-US" altLang="zh-CN" sz="2000" dirty="0" smtClean="0"/>
          </a:p>
          <a:p>
            <a:pPr lvl="1">
              <a:spcBef>
                <a:spcPts val="0"/>
              </a:spcBef>
            </a:pPr>
            <a:endParaRPr kumimoji="1" lang="zh-CN" altLang="en-US" sz="2000" dirty="0" smtClean="0"/>
          </a:p>
          <a:p>
            <a:pPr>
              <a:spcBef>
                <a:spcPts val="0"/>
              </a:spcBef>
            </a:pPr>
            <a:r>
              <a:rPr kumimoji="1" lang="zh-CN" altLang="en-US" sz="2400" b="1" dirty="0" smtClean="0">
                <a:solidFill>
                  <a:srgbClr val="C6062F"/>
                </a:solidFill>
              </a:rPr>
              <a:t>算法和实现特性</a:t>
            </a:r>
          </a:p>
          <a:p>
            <a:pPr lvl="1" algn="just">
              <a:spcBef>
                <a:spcPts val="0"/>
              </a:spcBef>
            </a:pPr>
            <a:r>
              <a:rPr kumimoji="1" lang="zh-CN" altLang="en-US" sz="2000" dirty="0" smtClean="0"/>
              <a:t>主要包括：灵活性、硬件和软件适应性、算法的简单性等</a:t>
            </a:r>
            <a:endParaRPr lang="zh-CN" altLang="en-US" sz="20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40</a:t>
            </a:fld>
            <a:endParaRPr lang="en-US" altLang="zh-CN"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AES</a:t>
            </a:r>
            <a:r>
              <a:rPr lang="zh-CN" altLang="en-US" dirty="0" smtClean="0"/>
              <a:t>的设计者</a:t>
            </a:r>
            <a:endParaRPr lang="zh-CN" altLang="en-US" dirty="0"/>
          </a:p>
        </p:txBody>
      </p:sp>
      <p:sp>
        <p:nvSpPr>
          <p:cNvPr id="3" name="内容占位符 2"/>
          <p:cNvSpPr>
            <a:spLocks noGrp="1"/>
          </p:cNvSpPr>
          <p:nvPr>
            <p:ph idx="1"/>
          </p:nvPr>
        </p:nvSpPr>
        <p:spPr>
          <a:xfrm>
            <a:off x="228600" y="1905000"/>
            <a:ext cx="4114800" cy="4191000"/>
          </a:xfrm>
        </p:spPr>
        <p:txBody>
          <a:bodyPr/>
          <a:lstStyle/>
          <a:p>
            <a:r>
              <a:rPr lang="en-US" sz="2000" b="1" dirty="0" smtClean="0">
                <a:solidFill>
                  <a:srgbClr val="C6062F"/>
                </a:solidFill>
              </a:rPr>
              <a:t>Joan </a:t>
            </a:r>
            <a:r>
              <a:rPr lang="en-US" sz="2000" b="1" dirty="0" err="1" smtClean="0">
                <a:solidFill>
                  <a:srgbClr val="C6062F"/>
                </a:solidFill>
              </a:rPr>
              <a:t>Daemen</a:t>
            </a:r>
            <a:r>
              <a:rPr lang="zh-CN" altLang="en-US" sz="2000" b="1" dirty="0" smtClean="0">
                <a:solidFill>
                  <a:srgbClr val="C6062F"/>
                </a:solidFill>
              </a:rPr>
              <a:t>（</a:t>
            </a:r>
            <a:r>
              <a:rPr lang="en-US" altLang="zh-CN" sz="2000" b="1" dirty="0" smtClean="0">
                <a:solidFill>
                  <a:srgbClr val="C6062F"/>
                </a:solidFill>
              </a:rPr>
              <a:t>1965-</a:t>
            </a:r>
            <a:r>
              <a:rPr lang="zh-CN" altLang="en-US" sz="2000" b="1" dirty="0" smtClean="0">
                <a:solidFill>
                  <a:srgbClr val="C6062F"/>
                </a:solidFill>
              </a:rPr>
              <a:t>）</a:t>
            </a:r>
            <a:r>
              <a:rPr lang="en-US" sz="2000" b="1" dirty="0" smtClean="0">
                <a:solidFill>
                  <a:srgbClr val="C6062F"/>
                </a:solidFill>
              </a:rPr>
              <a:t> </a:t>
            </a:r>
            <a:r>
              <a:rPr lang="zh-CN" altLang="en-US" sz="2000" dirty="0" smtClean="0"/>
              <a:t>：比利时密码学家。还参与设计设计了 </a:t>
            </a:r>
            <a:r>
              <a:rPr lang="en-US" sz="2000" dirty="0" smtClean="0"/>
              <a:t>MMB, </a:t>
            </a:r>
            <a:r>
              <a:rPr lang="en-US" altLang="zh-CN" sz="2000" dirty="0" smtClean="0"/>
              <a:t>Square, </a:t>
            </a:r>
            <a:r>
              <a:rPr lang="en-US" sz="2000" dirty="0" smtClean="0"/>
              <a:t>SHARK, NOEKEON, 3-Way, </a:t>
            </a:r>
            <a:r>
              <a:rPr lang="zh-CN" altLang="en-US" sz="2000" dirty="0" smtClean="0"/>
              <a:t>和</a:t>
            </a:r>
            <a:r>
              <a:rPr lang="en-US" sz="2000" dirty="0" smtClean="0"/>
              <a:t> </a:t>
            </a:r>
            <a:r>
              <a:rPr lang="en-US" sz="2000" dirty="0" err="1" smtClean="0"/>
              <a:t>BaseKing</a:t>
            </a:r>
            <a:r>
              <a:rPr lang="zh-CN" altLang="en-US" sz="2000" dirty="0" smtClean="0"/>
              <a:t>等分组密码</a:t>
            </a:r>
            <a:endParaRPr lang="en-US" altLang="zh-CN" sz="2000" dirty="0" smtClean="0"/>
          </a:p>
          <a:p>
            <a:r>
              <a:rPr lang="en-US" altLang="zh-CN" sz="2000" dirty="0" smtClean="0"/>
              <a:t>1988</a:t>
            </a:r>
            <a:r>
              <a:rPr lang="zh-CN" altLang="en-US" sz="2000" dirty="0" smtClean="0"/>
              <a:t>年， </a:t>
            </a:r>
            <a:r>
              <a:rPr lang="en-US" sz="2000" dirty="0" err="1" smtClean="0"/>
              <a:t>Daemen</a:t>
            </a:r>
            <a:r>
              <a:rPr lang="zh-CN" altLang="en-US" sz="2000" dirty="0" smtClean="0"/>
              <a:t>毕业于鲁汶大学</a:t>
            </a:r>
            <a:r>
              <a:rPr lang="en-US" altLang="zh-CN" sz="2000" dirty="0" smtClean="0"/>
              <a:t>(</a:t>
            </a:r>
            <a:r>
              <a:rPr lang="en-US" sz="2000" dirty="0" err="1" smtClean="0"/>
              <a:t>Katholieke</a:t>
            </a:r>
            <a:r>
              <a:rPr lang="en-US" sz="2000" dirty="0" smtClean="0"/>
              <a:t> </a:t>
            </a:r>
            <a:r>
              <a:rPr lang="en-US" sz="2000" dirty="0" err="1" smtClean="0"/>
              <a:t>Universiteit</a:t>
            </a:r>
            <a:r>
              <a:rPr lang="en-US" sz="2000" dirty="0" smtClean="0"/>
              <a:t> Leuven</a:t>
            </a:r>
            <a:r>
              <a:rPr lang="en-US" altLang="zh-CN" sz="2000" dirty="0" smtClean="0"/>
              <a:t>)</a:t>
            </a:r>
            <a:r>
              <a:rPr lang="zh-CN" altLang="en-US" sz="2000" dirty="0" smtClean="0"/>
              <a:t>土木工程系</a:t>
            </a:r>
            <a:r>
              <a:rPr lang="en-US" sz="2000" dirty="0" smtClean="0"/>
              <a:t>. </a:t>
            </a:r>
            <a:r>
              <a:rPr lang="zh-CN" altLang="en-US" sz="2000" dirty="0" smtClean="0"/>
              <a:t>随后参加了</a:t>
            </a:r>
            <a:r>
              <a:rPr lang="en-US" sz="2000" dirty="0" smtClean="0"/>
              <a:t>COSIC</a:t>
            </a:r>
            <a:r>
              <a:rPr lang="zh-CN" altLang="en-US" sz="2000" dirty="0" smtClean="0"/>
              <a:t>研究小组并进行分组密码</a:t>
            </a:r>
            <a:r>
              <a:rPr lang="en-US" altLang="zh-CN" sz="2000" dirty="0" smtClean="0"/>
              <a:t>, </a:t>
            </a:r>
            <a:r>
              <a:rPr lang="zh-CN" altLang="en-US" sz="2000" dirty="0" smtClean="0"/>
              <a:t>流密码和密码散列函数的设计和分析工作</a:t>
            </a:r>
            <a:endParaRPr lang="en-US" altLang="zh-CN" sz="2000" dirty="0" smtClean="0"/>
          </a:p>
          <a:p>
            <a:r>
              <a:rPr lang="en-US" altLang="zh-CN" sz="2000" dirty="0" smtClean="0"/>
              <a:t>1995</a:t>
            </a:r>
            <a:r>
              <a:rPr lang="zh-CN" altLang="en-US" sz="2000" dirty="0" smtClean="0"/>
              <a:t>年</a:t>
            </a:r>
            <a:r>
              <a:rPr lang="en-US" sz="2000" dirty="0" err="1" smtClean="0"/>
              <a:t>Daemen</a:t>
            </a:r>
            <a:r>
              <a:rPr lang="zh-CN" altLang="en-US" sz="2000" dirty="0" smtClean="0"/>
              <a:t>完成了他的</a:t>
            </a:r>
            <a:r>
              <a:rPr lang="en-US" sz="2000" dirty="0" smtClean="0"/>
              <a:t>PhD</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41</a:t>
            </a:fld>
            <a:endParaRPr lang="en-US" altLang="zh-CN" dirty="0"/>
          </a:p>
        </p:txBody>
      </p:sp>
      <p:sp>
        <p:nvSpPr>
          <p:cNvPr id="7" name="内容占位符 2"/>
          <p:cNvSpPr txBox="1">
            <a:spLocks/>
          </p:cNvSpPr>
          <p:nvPr/>
        </p:nvSpPr>
        <p:spPr bwMode="auto">
          <a:xfrm>
            <a:off x="4724400" y="1828800"/>
            <a:ext cx="41910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en-US" altLang="zh-CN" sz="2000" b="1" i="0" u="none" strike="noStrike" kern="0" cap="none" spc="0" normalizeH="0" baseline="0" noProof="0" dirty="0" smtClean="0">
                <a:ln>
                  <a:noFill/>
                </a:ln>
                <a:solidFill>
                  <a:srgbClr val="C6062F"/>
                </a:solidFill>
                <a:effectLst/>
                <a:uLnTx/>
                <a:uFillTx/>
                <a:latin typeface="+mn-lt"/>
                <a:ea typeface="+mn-ea"/>
                <a:cs typeface="+mn-cs"/>
              </a:rPr>
              <a:t>Vincent </a:t>
            </a:r>
            <a:r>
              <a:rPr kumimoji="0" lang="en-US" altLang="zh-CN" sz="2000" b="1" i="0" u="none" strike="noStrike" kern="0" cap="none" spc="0" normalizeH="0" baseline="0" noProof="0" dirty="0" err="1" smtClean="0">
                <a:ln>
                  <a:noFill/>
                </a:ln>
                <a:solidFill>
                  <a:srgbClr val="C6062F"/>
                </a:solidFill>
                <a:effectLst/>
                <a:uLnTx/>
                <a:uFillTx/>
                <a:latin typeface="+mn-lt"/>
                <a:ea typeface="+mn-ea"/>
                <a:cs typeface="+mn-cs"/>
              </a:rPr>
              <a:t>Rijmen</a:t>
            </a:r>
            <a:r>
              <a:rPr kumimoji="0" lang="zh-CN" altLang="en-US" sz="2000" b="1" i="0" u="none" strike="noStrike" kern="0" cap="none" spc="0" normalizeH="0" baseline="0" noProof="0" dirty="0" smtClean="0">
                <a:ln>
                  <a:noFill/>
                </a:ln>
                <a:solidFill>
                  <a:srgbClr val="C6062F"/>
                </a:solidFill>
                <a:effectLst/>
                <a:uLnTx/>
                <a:uFillTx/>
                <a:latin typeface="+mn-lt"/>
                <a:ea typeface="+mn-ea"/>
                <a:cs typeface="+mn-cs"/>
              </a:rPr>
              <a:t>（</a:t>
            </a:r>
            <a:r>
              <a:rPr kumimoji="0" lang="en-US" altLang="zh-CN" sz="2000" b="1" i="0" u="none" strike="noStrike" kern="0" cap="none" spc="0" normalizeH="0" baseline="0" noProof="0" dirty="0" smtClean="0">
                <a:ln>
                  <a:noFill/>
                </a:ln>
                <a:solidFill>
                  <a:srgbClr val="C6062F"/>
                </a:solidFill>
                <a:effectLst/>
                <a:uLnTx/>
                <a:uFillTx/>
                <a:latin typeface="+mn-lt"/>
                <a:ea typeface="+mn-ea"/>
                <a:cs typeface="+mn-cs"/>
              </a:rPr>
              <a:t>1970-</a:t>
            </a:r>
            <a:r>
              <a:rPr kumimoji="0" lang="zh-CN" altLang="en-US" sz="2000" b="1" i="0" u="none" strike="noStrike" kern="0" cap="none" spc="0" normalizeH="0" baseline="0" noProof="0" dirty="0" smtClean="0">
                <a:ln>
                  <a:noFill/>
                </a:ln>
                <a:solidFill>
                  <a:srgbClr val="C6062F"/>
                </a:solidFill>
                <a:effectLst/>
                <a:uLnTx/>
                <a:uFillTx/>
                <a:latin typeface="+mn-lt"/>
                <a:ea typeface="+mn-ea"/>
                <a:cs typeface="+mn-cs"/>
              </a:rPr>
              <a:t>）</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，比利时密码学家。也是</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hash</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函数</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WHIRLPOOL</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和分组密码</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Anubis</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KHAZAD</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Square</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NOEKEON</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和</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SHARK</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的设计者之一</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1993</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年获得鲁汶大学电子工程专业学位</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1997</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年获得鲁汶大学</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ESAT/COSIC</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实验室的博士学位，并继续在实验室做博士后工作</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8" name="图片 7" descr="Joan Daemen.bmp"/>
          <p:cNvPicPr>
            <a:picLocks noChangeAspect="1"/>
          </p:cNvPicPr>
          <p:nvPr/>
        </p:nvPicPr>
        <p:blipFill>
          <a:blip r:embed="rId2"/>
          <a:stretch>
            <a:fillRect/>
          </a:stretch>
        </p:blipFill>
        <p:spPr>
          <a:xfrm>
            <a:off x="4953000" y="2137794"/>
            <a:ext cx="3733800" cy="41106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990033"/>
                </a:solidFill>
              </a:rPr>
              <a:t>AES</a:t>
            </a:r>
            <a:r>
              <a:rPr lang="zh-CN" altLang="en-US" dirty="0" smtClean="0">
                <a:solidFill>
                  <a:srgbClr val="990033"/>
                </a:solidFill>
              </a:rPr>
              <a:t>算法的数学基础</a:t>
            </a:r>
            <a:endParaRPr lang="zh-CN" altLang="en-US" dirty="0"/>
          </a:p>
        </p:txBody>
      </p:sp>
      <p:sp>
        <p:nvSpPr>
          <p:cNvPr id="3" name="内容占位符 2"/>
          <p:cNvSpPr>
            <a:spLocks noGrp="1"/>
          </p:cNvSpPr>
          <p:nvPr>
            <p:ph idx="1"/>
          </p:nvPr>
        </p:nvSpPr>
        <p:spPr/>
        <p:txBody>
          <a:bodyPr/>
          <a:lstStyle/>
          <a:p>
            <a:pPr marL="457200" indent="-457200"/>
            <a:r>
              <a:rPr kumimoji="1" lang="en-US" altLang="zh-CN" dirty="0" smtClean="0"/>
              <a:t>AES</a:t>
            </a:r>
            <a:r>
              <a:rPr kumimoji="1" lang="zh-CN" altLang="en-US" dirty="0" smtClean="0"/>
              <a:t>中运算是按</a:t>
            </a:r>
            <a:r>
              <a:rPr kumimoji="1" lang="zh-CN" altLang="en-US" dirty="0" smtClean="0">
                <a:solidFill>
                  <a:srgbClr val="FF0000"/>
                </a:solidFill>
              </a:rPr>
              <a:t>字节</a:t>
            </a:r>
            <a:r>
              <a:rPr kumimoji="1" lang="zh-CN" altLang="en-US" dirty="0" smtClean="0"/>
              <a:t>或</a:t>
            </a:r>
            <a:r>
              <a:rPr kumimoji="1" lang="zh-CN" altLang="en-US" dirty="0"/>
              <a:t>（</a:t>
            </a:r>
            <a:r>
              <a:rPr kumimoji="1" lang="en-US" altLang="zh-CN" dirty="0" smtClean="0"/>
              <a:t>4</a:t>
            </a:r>
            <a:r>
              <a:rPr kumimoji="1" lang="zh-CN" altLang="en-US" dirty="0" smtClean="0"/>
              <a:t>字节</a:t>
            </a:r>
            <a:r>
              <a:rPr kumimoji="1" lang="zh-CN" altLang="en-US" dirty="0"/>
              <a:t>的）</a:t>
            </a:r>
            <a:r>
              <a:rPr kumimoji="1" lang="zh-CN" altLang="en-US" b="1" dirty="0" smtClean="0">
                <a:solidFill>
                  <a:srgbClr val="FF00FF"/>
                </a:solidFill>
              </a:rPr>
              <a:t>字</a:t>
            </a:r>
            <a:r>
              <a:rPr kumimoji="1" lang="zh-CN" altLang="en-US" dirty="0" smtClean="0"/>
              <a:t>定义的</a:t>
            </a:r>
            <a:endParaRPr kumimoji="1" lang="en-US" altLang="zh-CN" dirty="0" smtClean="0"/>
          </a:p>
          <a:p>
            <a:pPr marL="857250" lvl="1" indent="-457200"/>
            <a:r>
              <a:rPr kumimoji="1" lang="zh-CN" altLang="en-US" dirty="0" smtClean="0"/>
              <a:t>一个</a:t>
            </a:r>
            <a:r>
              <a:rPr kumimoji="1" lang="zh-CN" altLang="en-US" b="1" dirty="0" smtClean="0">
                <a:solidFill>
                  <a:srgbClr val="FF0000"/>
                </a:solidFill>
              </a:rPr>
              <a:t>字节</a:t>
            </a:r>
            <a:r>
              <a:rPr kumimoji="1" lang="zh-CN" altLang="en-US" dirty="0" smtClean="0"/>
              <a:t>看成是系数在有限域</a:t>
            </a:r>
            <a:r>
              <a:rPr kumimoji="1" lang="en-US" altLang="zh-CN" dirty="0" smtClean="0"/>
              <a:t>GF(2)</a:t>
            </a:r>
            <a:r>
              <a:rPr kumimoji="1" lang="zh-CN" altLang="en-US" dirty="0" smtClean="0"/>
              <a:t>上的次数小于</a:t>
            </a:r>
            <a:r>
              <a:rPr kumimoji="1" lang="en-US" altLang="zh-CN" dirty="0" smtClean="0"/>
              <a:t>8</a:t>
            </a:r>
            <a:r>
              <a:rPr kumimoji="1" lang="zh-CN" altLang="en-US" dirty="0" smtClean="0"/>
              <a:t>的多项式</a:t>
            </a:r>
            <a:r>
              <a:rPr kumimoji="1" lang="en-US" altLang="zh-CN" dirty="0" smtClean="0">
                <a:solidFill>
                  <a:srgbClr val="800000"/>
                </a:solidFill>
              </a:rPr>
              <a:t>(</a:t>
            </a:r>
            <a:r>
              <a:rPr kumimoji="1" lang="zh-CN" altLang="en-US" dirty="0" smtClean="0">
                <a:solidFill>
                  <a:srgbClr val="800000"/>
                </a:solidFill>
              </a:rPr>
              <a:t>即看成有限域</a:t>
            </a:r>
            <a:r>
              <a:rPr kumimoji="1" lang="en-US" altLang="zh-CN" dirty="0" smtClean="0">
                <a:solidFill>
                  <a:srgbClr val="800000"/>
                </a:solidFill>
              </a:rPr>
              <a:t>GF(2</a:t>
            </a:r>
            <a:r>
              <a:rPr kumimoji="1" lang="en-US" altLang="zh-CN" baseline="30000" dirty="0" smtClean="0">
                <a:solidFill>
                  <a:srgbClr val="800000"/>
                </a:solidFill>
              </a:rPr>
              <a:t>8</a:t>
            </a:r>
            <a:r>
              <a:rPr kumimoji="1" lang="en-US" altLang="zh-CN" dirty="0" smtClean="0">
                <a:solidFill>
                  <a:srgbClr val="800000"/>
                </a:solidFill>
              </a:rPr>
              <a:t>)</a:t>
            </a:r>
            <a:r>
              <a:rPr kumimoji="1" lang="zh-CN" altLang="en-US" dirty="0" smtClean="0">
                <a:solidFill>
                  <a:srgbClr val="800000"/>
                </a:solidFill>
              </a:rPr>
              <a:t>中的一个元素</a:t>
            </a:r>
            <a:r>
              <a:rPr kumimoji="1" lang="en-US" altLang="zh-CN" dirty="0" smtClean="0">
                <a:solidFill>
                  <a:srgbClr val="800000"/>
                </a:solidFill>
              </a:rPr>
              <a:t>)</a:t>
            </a:r>
          </a:p>
          <a:p>
            <a:pPr marL="857250" lvl="1" indent="-457200"/>
            <a:r>
              <a:rPr kumimoji="1" lang="zh-CN" altLang="en-US" dirty="0" smtClean="0"/>
              <a:t>一个</a:t>
            </a:r>
            <a:r>
              <a:rPr kumimoji="1" lang="zh-CN" altLang="en-US" b="1" dirty="0" smtClean="0">
                <a:solidFill>
                  <a:srgbClr val="FF0000"/>
                </a:solidFill>
              </a:rPr>
              <a:t>字</a:t>
            </a:r>
            <a:r>
              <a:rPr kumimoji="1" lang="zh-CN" altLang="en-US" dirty="0" smtClean="0"/>
              <a:t>看成是系数在有限域</a:t>
            </a:r>
            <a:r>
              <a:rPr kumimoji="1" lang="en-US" altLang="zh-CN" dirty="0" smtClean="0"/>
              <a:t>GF(2</a:t>
            </a:r>
            <a:r>
              <a:rPr kumimoji="1" lang="en-US" altLang="zh-CN" baseline="30000" dirty="0" smtClean="0"/>
              <a:t>8</a:t>
            </a:r>
            <a:r>
              <a:rPr kumimoji="1" lang="en-US" altLang="zh-CN" dirty="0" smtClean="0"/>
              <a:t>) </a:t>
            </a:r>
            <a:r>
              <a:rPr kumimoji="1" lang="zh-CN" altLang="en-US" dirty="0" smtClean="0"/>
              <a:t>上，且次数小于</a:t>
            </a:r>
            <a:r>
              <a:rPr kumimoji="1" lang="en-US" altLang="zh-CN" dirty="0" smtClean="0"/>
              <a:t>4</a:t>
            </a:r>
            <a:r>
              <a:rPr kumimoji="1" lang="zh-CN" altLang="en-US" dirty="0" smtClean="0"/>
              <a:t>的多项式</a:t>
            </a:r>
            <a:endParaRPr kumimoji="1" lang="en-US" altLang="zh-CN" dirty="0" smtClean="0"/>
          </a:p>
          <a:p>
            <a:r>
              <a:rPr kumimoji="1" lang="zh-CN" altLang="en-US" sz="2200" dirty="0" smtClean="0">
                <a:solidFill>
                  <a:srgbClr val="990033"/>
                </a:solidFill>
              </a:rPr>
              <a:t> 有限域</a:t>
            </a:r>
            <a:r>
              <a:rPr kumimoji="1" lang="en-US" altLang="zh-CN" sz="2200" dirty="0" smtClean="0">
                <a:solidFill>
                  <a:srgbClr val="990033"/>
                </a:solidFill>
              </a:rPr>
              <a:t>GF(</a:t>
            </a:r>
            <a:r>
              <a:rPr kumimoji="1" lang="en-US" altLang="zh-CN" sz="2200" dirty="0" smtClean="0">
                <a:solidFill>
                  <a:srgbClr val="800000"/>
                </a:solidFill>
              </a:rPr>
              <a:t>2</a:t>
            </a:r>
            <a:r>
              <a:rPr kumimoji="1" lang="en-US" altLang="zh-CN" sz="2200" baseline="30000" dirty="0" smtClean="0">
                <a:solidFill>
                  <a:srgbClr val="800000"/>
                </a:solidFill>
              </a:rPr>
              <a:t>8</a:t>
            </a:r>
            <a:r>
              <a:rPr kumimoji="1" lang="en-US" altLang="zh-CN" sz="2200" dirty="0" smtClean="0">
                <a:solidFill>
                  <a:srgbClr val="990033"/>
                </a:solidFill>
              </a:rPr>
              <a:t>) </a:t>
            </a:r>
            <a:endParaRPr kumimoji="1" lang="en-US" altLang="zh-CN" sz="2200" dirty="0" smtClean="0"/>
          </a:p>
          <a:p>
            <a:pPr marL="457200" indent="-457200">
              <a:lnSpc>
                <a:spcPct val="125000"/>
              </a:lnSpc>
              <a:buNone/>
            </a:pPr>
            <a:r>
              <a:rPr kumimoji="1" lang="zh-CN" altLang="en-US" sz="2200" dirty="0" smtClean="0">
                <a:latin typeface="Times New Roman" pitchFamily="18" charset="0"/>
              </a:rPr>
              <a:t>       </a:t>
            </a:r>
            <a:r>
              <a:rPr kumimoji="1" lang="zh-CN" altLang="en-US" sz="2200" dirty="0">
                <a:latin typeface="Times New Roman" pitchFamily="18" charset="0"/>
              </a:rPr>
              <a:t>把</a:t>
            </a:r>
            <a:r>
              <a:rPr kumimoji="1" lang="zh-CN" altLang="en-US" sz="2200" dirty="0" smtClean="0">
                <a:latin typeface="Times New Roman" pitchFamily="18" charset="0"/>
              </a:rPr>
              <a:t>字节</a:t>
            </a:r>
            <a:r>
              <a:rPr kumimoji="1" lang="en-US" altLang="zh-CN" sz="2200" dirty="0" smtClean="0">
                <a:latin typeface="Times New Roman" pitchFamily="18" charset="0"/>
              </a:rPr>
              <a:t>b</a:t>
            </a:r>
            <a:r>
              <a:rPr kumimoji="1" lang="en-US" altLang="zh-CN" sz="2200" baseline="-25000" dirty="0" smtClean="0">
                <a:latin typeface="Times New Roman" pitchFamily="18" charset="0"/>
              </a:rPr>
              <a:t>7</a:t>
            </a:r>
            <a:r>
              <a:rPr kumimoji="1" lang="en-US" altLang="zh-CN" sz="2200" dirty="0" smtClean="0">
                <a:latin typeface="Times New Roman" pitchFamily="18" charset="0"/>
              </a:rPr>
              <a:t>b</a:t>
            </a:r>
            <a:r>
              <a:rPr kumimoji="1" lang="en-US" altLang="zh-CN" sz="2200" baseline="-25000" dirty="0" smtClean="0">
                <a:latin typeface="Times New Roman" pitchFamily="18" charset="0"/>
              </a:rPr>
              <a:t>6</a:t>
            </a:r>
            <a:r>
              <a:rPr kumimoji="1" lang="en-US" altLang="zh-CN" sz="2200" dirty="0" smtClean="0">
                <a:latin typeface="Times New Roman" pitchFamily="18" charset="0"/>
              </a:rPr>
              <a:t>b</a:t>
            </a:r>
            <a:r>
              <a:rPr kumimoji="1" lang="en-US" altLang="zh-CN" sz="2200" baseline="-25000" dirty="0" smtClean="0">
                <a:latin typeface="Times New Roman" pitchFamily="18" charset="0"/>
              </a:rPr>
              <a:t>5</a:t>
            </a:r>
            <a:r>
              <a:rPr kumimoji="1" lang="en-US" altLang="zh-CN" sz="2200" dirty="0" smtClean="0">
                <a:latin typeface="Times New Roman" pitchFamily="18" charset="0"/>
              </a:rPr>
              <a:t>b</a:t>
            </a:r>
            <a:r>
              <a:rPr kumimoji="1" lang="en-US" altLang="zh-CN" sz="2200" baseline="-25000" dirty="0" smtClean="0">
                <a:latin typeface="Times New Roman" pitchFamily="18" charset="0"/>
              </a:rPr>
              <a:t>4</a:t>
            </a:r>
            <a:r>
              <a:rPr kumimoji="1" lang="en-US" altLang="zh-CN" sz="2200" dirty="0" smtClean="0">
                <a:latin typeface="Times New Roman" pitchFamily="18" charset="0"/>
              </a:rPr>
              <a:t>b</a:t>
            </a:r>
            <a:r>
              <a:rPr kumimoji="1" lang="en-US" altLang="zh-CN" sz="2200" baseline="-25000" dirty="0" smtClean="0">
                <a:latin typeface="Times New Roman" pitchFamily="18" charset="0"/>
              </a:rPr>
              <a:t>3</a:t>
            </a:r>
            <a:r>
              <a:rPr kumimoji="1" lang="en-US" altLang="zh-CN" sz="2200" dirty="0" smtClean="0">
                <a:latin typeface="Times New Roman" pitchFamily="18" charset="0"/>
              </a:rPr>
              <a:t>b</a:t>
            </a:r>
            <a:r>
              <a:rPr kumimoji="1" lang="en-US" altLang="zh-CN" sz="2200" baseline="-25000" dirty="0" smtClean="0">
                <a:latin typeface="Times New Roman" pitchFamily="18" charset="0"/>
              </a:rPr>
              <a:t>2</a:t>
            </a:r>
            <a:r>
              <a:rPr kumimoji="1" lang="en-US" altLang="zh-CN" sz="2200" dirty="0" smtClean="0">
                <a:latin typeface="Times New Roman" pitchFamily="18" charset="0"/>
              </a:rPr>
              <a:t>b</a:t>
            </a:r>
            <a:r>
              <a:rPr kumimoji="1" lang="en-US" altLang="zh-CN" sz="2200" baseline="-25000" dirty="0" smtClean="0">
                <a:latin typeface="Times New Roman" pitchFamily="18" charset="0"/>
              </a:rPr>
              <a:t>1</a:t>
            </a:r>
            <a:r>
              <a:rPr kumimoji="1" lang="en-US" altLang="zh-CN" sz="2200" dirty="0" smtClean="0">
                <a:latin typeface="Times New Roman" pitchFamily="18" charset="0"/>
              </a:rPr>
              <a:t>b</a:t>
            </a:r>
            <a:r>
              <a:rPr kumimoji="1" lang="en-US" altLang="zh-CN" sz="2200" baseline="-25000" dirty="0" smtClean="0">
                <a:latin typeface="Times New Roman" pitchFamily="18" charset="0"/>
              </a:rPr>
              <a:t>0</a:t>
            </a:r>
            <a:r>
              <a:rPr kumimoji="1" lang="zh-CN" altLang="en-US" sz="2200" dirty="0" smtClean="0">
                <a:latin typeface="Times New Roman" pitchFamily="18" charset="0"/>
              </a:rPr>
              <a:t>看成是系数在</a:t>
            </a:r>
            <a:r>
              <a:rPr kumimoji="1" lang="en-US" altLang="zh-CN" sz="2200" dirty="0" smtClean="0">
                <a:latin typeface="Times New Roman" pitchFamily="18" charset="0"/>
              </a:rPr>
              <a:t>{0, 1}</a:t>
            </a:r>
            <a:r>
              <a:rPr kumimoji="1" lang="zh-CN" altLang="en-US" sz="2200" dirty="0" smtClean="0">
                <a:latin typeface="Times New Roman" pitchFamily="18" charset="0"/>
              </a:rPr>
              <a:t>中取值的多项式：</a:t>
            </a:r>
          </a:p>
          <a:p>
            <a:pPr marL="457200" indent="-457200" eaLnBrk="1" hangingPunct="1">
              <a:lnSpc>
                <a:spcPct val="125000"/>
              </a:lnSpc>
              <a:buNone/>
            </a:pPr>
            <a:r>
              <a:rPr kumimoji="1" lang="zh-CN" altLang="en-US" sz="2200" dirty="0" smtClean="0">
                <a:latin typeface="Times New Roman" pitchFamily="18" charset="0"/>
              </a:rPr>
              <a:t>               </a:t>
            </a:r>
            <a:r>
              <a:rPr kumimoji="1" lang="en-US" altLang="zh-CN" sz="2200" dirty="0" smtClean="0">
                <a:latin typeface="Times New Roman" pitchFamily="18" charset="0"/>
              </a:rPr>
              <a:t>b</a:t>
            </a:r>
            <a:r>
              <a:rPr kumimoji="1" lang="en-US" altLang="zh-CN" sz="2200" baseline="-25000" dirty="0" smtClean="0">
                <a:latin typeface="Times New Roman" pitchFamily="18" charset="0"/>
              </a:rPr>
              <a:t>7 </a:t>
            </a:r>
            <a:r>
              <a:rPr kumimoji="1" lang="en-US" altLang="zh-CN" sz="2200" dirty="0" smtClean="0">
                <a:latin typeface="Times New Roman" pitchFamily="18" charset="0"/>
              </a:rPr>
              <a:t>x</a:t>
            </a:r>
            <a:r>
              <a:rPr kumimoji="1" lang="en-US" altLang="zh-CN" sz="2200" baseline="30000" dirty="0" smtClean="0">
                <a:latin typeface="Times New Roman" pitchFamily="18" charset="0"/>
              </a:rPr>
              <a:t>7 </a:t>
            </a:r>
            <a:r>
              <a:rPr kumimoji="1" lang="en-US" altLang="zh-CN" sz="2200" dirty="0" smtClean="0">
                <a:latin typeface="Times New Roman" pitchFamily="18" charset="0"/>
              </a:rPr>
              <a:t>+</a:t>
            </a:r>
            <a:r>
              <a:rPr kumimoji="1" lang="en-US" altLang="zh-CN" sz="2200" baseline="-25000" dirty="0" smtClean="0">
                <a:latin typeface="Times New Roman" pitchFamily="18" charset="0"/>
              </a:rPr>
              <a:t> </a:t>
            </a:r>
            <a:r>
              <a:rPr kumimoji="1" lang="en-US" altLang="zh-CN" sz="2200" dirty="0" smtClean="0">
                <a:latin typeface="Times New Roman" pitchFamily="18" charset="0"/>
              </a:rPr>
              <a:t>b</a:t>
            </a:r>
            <a:r>
              <a:rPr kumimoji="1" lang="en-US" altLang="zh-CN" sz="2200" baseline="-25000" dirty="0" smtClean="0">
                <a:latin typeface="Times New Roman" pitchFamily="18" charset="0"/>
              </a:rPr>
              <a:t>6 </a:t>
            </a:r>
            <a:r>
              <a:rPr kumimoji="1" lang="en-US" altLang="zh-CN" sz="2200" dirty="0" smtClean="0">
                <a:latin typeface="Times New Roman" pitchFamily="18" charset="0"/>
              </a:rPr>
              <a:t>x</a:t>
            </a:r>
            <a:r>
              <a:rPr kumimoji="1" lang="en-US" altLang="zh-CN" sz="2200" baseline="30000" dirty="0" smtClean="0">
                <a:latin typeface="Times New Roman" pitchFamily="18" charset="0"/>
              </a:rPr>
              <a:t>6 </a:t>
            </a:r>
            <a:r>
              <a:rPr kumimoji="1" lang="en-US" altLang="zh-CN" sz="2200" dirty="0" smtClean="0">
                <a:latin typeface="Times New Roman" pitchFamily="18" charset="0"/>
              </a:rPr>
              <a:t>+</a:t>
            </a:r>
            <a:r>
              <a:rPr kumimoji="1" lang="en-US" altLang="zh-CN" sz="2200" baseline="-25000" dirty="0" smtClean="0">
                <a:latin typeface="Times New Roman" pitchFamily="18" charset="0"/>
              </a:rPr>
              <a:t> </a:t>
            </a:r>
            <a:r>
              <a:rPr kumimoji="1" lang="en-US" altLang="zh-CN" sz="2200" dirty="0" smtClean="0">
                <a:latin typeface="Times New Roman" pitchFamily="18" charset="0"/>
              </a:rPr>
              <a:t>b</a:t>
            </a:r>
            <a:r>
              <a:rPr kumimoji="1" lang="en-US" altLang="zh-CN" sz="2200" baseline="-25000" dirty="0" smtClean="0">
                <a:latin typeface="Times New Roman" pitchFamily="18" charset="0"/>
              </a:rPr>
              <a:t>5 </a:t>
            </a:r>
            <a:r>
              <a:rPr kumimoji="1" lang="en-US" altLang="zh-CN" sz="2200" dirty="0" smtClean="0">
                <a:latin typeface="Times New Roman" pitchFamily="18" charset="0"/>
              </a:rPr>
              <a:t>x</a:t>
            </a:r>
            <a:r>
              <a:rPr kumimoji="1" lang="en-US" altLang="zh-CN" sz="2200" baseline="30000" dirty="0" smtClean="0">
                <a:latin typeface="Times New Roman" pitchFamily="18" charset="0"/>
              </a:rPr>
              <a:t>5 </a:t>
            </a:r>
            <a:r>
              <a:rPr kumimoji="1" lang="en-US" altLang="zh-CN" sz="2200" dirty="0" smtClean="0">
                <a:latin typeface="Times New Roman" pitchFamily="18" charset="0"/>
              </a:rPr>
              <a:t>+</a:t>
            </a:r>
            <a:r>
              <a:rPr kumimoji="1" lang="en-US" altLang="zh-CN" sz="2200" baseline="-25000" dirty="0" smtClean="0">
                <a:latin typeface="Times New Roman" pitchFamily="18" charset="0"/>
              </a:rPr>
              <a:t> </a:t>
            </a:r>
            <a:r>
              <a:rPr kumimoji="1" lang="en-US" altLang="zh-CN" sz="2200" dirty="0" smtClean="0">
                <a:latin typeface="Times New Roman" pitchFamily="18" charset="0"/>
              </a:rPr>
              <a:t>b</a:t>
            </a:r>
            <a:r>
              <a:rPr kumimoji="1" lang="en-US" altLang="zh-CN" sz="2200" baseline="-25000" dirty="0" smtClean="0">
                <a:latin typeface="Times New Roman" pitchFamily="18" charset="0"/>
              </a:rPr>
              <a:t>4 </a:t>
            </a:r>
            <a:r>
              <a:rPr kumimoji="1" lang="en-US" altLang="zh-CN" sz="2200" dirty="0" smtClean="0">
                <a:latin typeface="Times New Roman" pitchFamily="18" charset="0"/>
              </a:rPr>
              <a:t>x</a:t>
            </a:r>
            <a:r>
              <a:rPr kumimoji="1" lang="en-US" altLang="zh-CN" sz="2200" baseline="30000" dirty="0" smtClean="0">
                <a:latin typeface="Times New Roman" pitchFamily="18" charset="0"/>
              </a:rPr>
              <a:t>4</a:t>
            </a:r>
            <a:r>
              <a:rPr kumimoji="1" lang="en-US" altLang="zh-CN" sz="2200" baseline="-25000" dirty="0" smtClean="0">
                <a:latin typeface="Times New Roman" pitchFamily="18" charset="0"/>
              </a:rPr>
              <a:t> </a:t>
            </a:r>
            <a:r>
              <a:rPr kumimoji="1" lang="en-US" altLang="zh-CN" sz="2200" dirty="0" smtClean="0">
                <a:latin typeface="Times New Roman" pitchFamily="18" charset="0"/>
              </a:rPr>
              <a:t>+</a:t>
            </a:r>
            <a:r>
              <a:rPr kumimoji="1" lang="en-US" altLang="zh-CN" sz="2200" baseline="-25000" dirty="0" smtClean="0">
                <a:latin typeface="Times New Roman" pitchFamily="18" charset="0"/>
              </a:rPr>
              <a:t> </a:t>
            </a:r>
            <a:r>
              <a:rPr kumimoji="1" lang="en-US" altLang="zh-CN" sz="2200" dirty="0" smtClean="0">
                <a:latin typeface="Times New Roman" pitchFamily="18" charset="0"/>
              </a:rPr>
              <a:t>b</a:t>
            </a:r>
            <a:r>
              <a:rPr kumimoji="1" lang="en-US" altLang="zh-CN" sz="2200" baseline="-25000" dirty="0" smtClean="0">
                <a:latin typeface="Times New Roman" pitchFamily="18" charset="0"/>
              </a:rPr>
              <a:t>3 </a:t>
            </a:r>
            <a:r>
              <a:rPr kumimoji="1" lang="en-US" altLang="zh-CN" sz="2200" dirty="0" smtClean="0">
                <a:latin typeface="Times New Roman" pitchFamily="18" charset="0"/>
              </a:rPr>
              <a:t>x</a:t>
            </a:r>
            <a:r>
              <a:rPr kumimoji="1" lang="en-US" altLang="zh-CN" sz="2200" baseline="30000" dirty="0" smtClean="0">
                <a:latin typeface="Times New Roman" pitchFamily="18" charset="0"/>
              </a:rPr>
              <a:t>3 </a:t>
            </a:r>
            <a:r>
              <a:rPr kumimoji="1" lang="en-US" altLang="zh-CN" sz="2200" dirty="0" smtClean="0">
                <a:latin typeface="Times New Roman" pitchFamily="18" charset="0"/>
              </a:rPr>
              <a:t>+</a:t>
            </a:r>
            <a:r>
              <a:rPr kumimoji="1" lang="en-US" altLang="zh-CN" sz="2200" baseline="-25000" dirty="0" smtClean="0">
                <a:latin typeface="Times New Roman" pitchFamily="18" charset="0"/>
              </a:rPr>
              <a:t> </a:t>
            </a:r>
            <a:r>
              <a:rPr kumimoji="1" lang="en-US" altLang="zh-CN" sz="2200" dirty="0" smtClean="0">
                <a:latin typeface="Times New Roman" pitchFamily="18" charset="0"/>
              </a:rPr>
              <a:t>b</a:t>
            </a:r>
            <a:r>
              <a:rPr kumimoji="1" lang="en-US" altLang="zh-CN" sz="2200" baseline="-25000" dirty="0" smtClean="0">
                <a:latin typeface="Times New Roman" pitchFamily="18" charset="0"/>
              </a:rPr>
              <a:t>2 </a:t>
            </a:r>
            <a:r>
              <a:rPr kumimoji="1" lang="en-US" altLang="zh-CN" sz="2200" dirty="0" smtClean="0">
                <a:latin typeface="Times New Roman" pitchFamily="18" charset="0"/>
              </a:rPr>
              <a:t>x</a:t>
            </a:r>
            <a:r>
              <a:rPr kumimoji="1" lang="en-US" altLang="zh-CN" sz="2200" baseline="30000" dirty="0" smtClean="0">
                <a:latin typeface="Times New Roman" pitchFamily="18" charset="0"/>
              </a:rPr>
              <a:t>2 </a:t>
            </a:r>
            <a:r>
              <a:rPr kumimoji="1" lang="en-US" altLang="zh-CN" sz="2200" dirty="0" smtClean="0">
                <a:latin typeface="Times New Roman" pitchFamily="18" charset="0"/>
              </a:rPr>
              <a:t>+</a:t>
            </a:r>
            <a:r>
              <a:rPr kumimoji="1" lang="en-US" altLang="zh-CN" sz="2200" baseline="-25000" dirty="0" smtClean="0">
                <a:latin typeface="Times New Roman" pitchFamily="18" charset="0"/>
              </a:rPr>
              <a:t> </a:t>
            </a:r>
            <a:r>
              <a:rPr kumimoji="1" lang="en-US" altLang="zh-CN" sz="2200" dirty="0" smtClean="0">
                <a:latin typeface="Times New Roman" pitchFamily="18" charset="0"/>
              </a:rPr>
              <a:t>b</a:t>
            </a:r>
            <a:r>
              <a:rPr kumimoji="1" lang="en-US" altLang="zh-CN" sz="2200" baseline="-25000" dirty="0" smtClean="0">
                <a:latin typeface="Times New Roman" pitchFamily="18" charset="0"/>
              </a:rPr>
              <a:t>1 </a:t>
            </a:r>
            <a:r>
              <a:rPr kumimoji="1" lang="en-US" altLang="zh-CN" sz="2200" dirty="0" smtClean="0">
                <a:latin typeface="Times New Roman" pitchFamily="18" charset="0"/>
              </a:rPr>
              <a:t>x</a:t>
            </a:r>
            <a:r>
              <a:rPr kumimoji="1" lang="en-US" altLang="zh-CN" sz="2200" baseline="30000" dirty="0" smtClean="0">
                <a:latin typeface="Times New Roman" pitchFamily="18" charset="0"/>
              </a:rPr>
              <a:t> </a:t>
            </a:r>
            <a:r>
              <a:rPr kumimoji="1" lang="en-US" altLang="zh-CN" sz="2200" dirty="0" smtClean="0">
                <a:latin typeface="Times New Roman" pitchFamily="18" charset="0"/>
              </a:rPr>
              <a:t>+</a:t>
            </a:r>
            <a:r>
              <a:rPr kumimoji="1" lang="en-US" altLang="zh-CN" sz="2200" baseline="-25000" dirty="0" smtClean="0">
                <a:latin typeface="Times New Roman" pitchFamily="18" charset="0"/>
              </a:rPr>
              <a:t> </a:t>
            </a:r>
            <a:r>
              <a:rPr kumimoji="1" lang="en-US" altLang="zh-CN" sz="2200" dirty="0" smtClean="0">
                <a:latin typeface="Times New Roman" pitchFamily="18" charset="0"/>
              </a:rPr>
              <a:t>b</a:t>
            </a:r>
            <a:r>
              <a:rPr kumimoji="1" lang="en-US" altLang="zh-CN" sz="2200" baseline="-25000" dirty="0" smtClean="0">
                <a:latin typeface="Times New Roman" pitchFamily="18" charset="0"/>
              </a:rPr>
              <a:t>0</a:t>
            </a:r>
          </a:p>
          <a:p>
            <a:pPr marL="457200" indent="-457200" eaLnBrk="1" hangingPunct="1">
              <a:lnSpc>
                <a:spcPct val="125000"/>
              </a:lnSpc>
              <a:buNone/>
            </a:pPr>
            <a:r>
              <a:rPr kumimoji="1" lang="en-US" altLang="zh-CN" sz="2200" dirty="0" smtClean="0">
                <a:latin typeface="Times New Roman" pitchFamily="18" charset="0"/>
              </a:rPr>
              <a:t>       </a:t>
            </a:r>
            <a:r>
              <a:rPr kumimoji="1" lang="zh-CN" altLang="en-US" sz="2200" dirty="0" smtClean="0">
                <a:latin typeface="Times New Roman" pitchFamily="18" charset="0"/>
              </a:rPr>
              <a:t>如</a:t>
            </a:r>
            <a:r>
              <a:rPr kumimoji="1" lang="en-US" altLang="zh-CN" sz="2200" dirty="0" smtClean="0">
                <a:latin typeface="Times New Roman" pitchFamily="18" charset="0"/>
              </a:rPr>
              <a:t>(57)</a:t>
            </a:r>
            <a:r>
              <a:rPr kumimoji="1" lang="en-US" altLang="zh-CN" sz="2200" baseline="-25000" dirty="0" smtClean="0">
                <a:latin typeface="Times New Roman" pitchFamily="18" charset="0"/>
              </a:rPr>
              <a:t>16</a:t>
            </a:r>
            <a:r>
              <a:rPr kumimoji="1" lang="en-US" altLang="zh-CN" sz="2200" dirty="0" smtClean="0">
                <a:latin typeface="Times New Roman" pitchFamily="18" charset="0"/>
              </a:rPr>
              <a:t>=(01010111)</a:t>
            </a:r>
            <a:r>
              <a:rPr kumimoji="1" lang="en-US" altLang="zh-CN" sz="2200" baseline="-25000" dirty="0" smtClean="0">
                <a:latin typeface="Times New Roman" pitchFamily="18" charset="0"/>
              </a:rPr>
              <a:t>2  </a:t>
            </a:r>
            <a:r>
              <a:rPr kumimoji="1" lang="zh-CN" altLang="en-US" sz="2200" dirty="0" smtClean="0">
                <a:latin typeface="Times New Roman" pitchFamily="18" charset="0"/>
              </a:rPr>
              <a:t>可写成：    </a:t>
            </a:r>
            <a:r>
              <a:rPr kumimoji="1" lang="en-US" altLang="zh-CN" sz="2200" dirty="0" smtClean="0">
                <a:latin typeface="Times New Roman" pitchFamily="18" charset="0"/>
              </a:rPr>
              <a:t>x</a:t>
            </a:r>
            <a:r>
              <a:rPr kumimoji="1" lang="en-US" altLang="zh-CN" sz="2200" baseline="30000" dirty="0" smtClean="0">
                <a:latin typeface="Times New Roman" pitchFamily="18" charset="0"/>
              </a:rPr>
              <a:t>6 </a:t>
            </a:r>
            <a:r>
              <a:rPr kumimoji="1" lang="en-US" altLang="zh-CN" sz="2200" dirty="0" smtClean="0">
                <a:latin typeface="Times New Roman" pitchFamily="18" charset="0"/>
              </a:rPr>
              <a:t>+</a:t>
            </a:r>
            <a:r>
              <a:rPr kumimoji="1" lang="en-US" altLang="zh-CN" sz="2200" baseline="-25000" dirty="0" smtClean="0">
                <a:latin typeface="Times New Roman" pitchFamily="18" charset="0"/>
              </a:rPr>
              <a:t> </a:t>
            </a:r>
            <a:r>
              <a:rPr kumimoji="1" lang="en-US" altLang="zh-CN" sz="2200" dirty="0" smtClean="0">
                <a:latin typeface="Times New Roman" pitchFamily="18" charset="0"/>
              </a:rPr>
              <a:t>x</a:t>
            </a:r>
            <a:r>
              <a:rPr kumimoji="1" lang="en-US" altLang="zh-CN" sz="2200" baseline="30000" dirty="0" smtClean="0">
                <a:latin typeface="Times New Roman" pitchFamily="18" charset="0"/>
              </a:rPr>
              <a:t>4</a:t>
            </a:r>
            <a:r>
              <a:rPr kumimoji="1" lang="en-US" altLang="zh-CN" sz="2200" baseline="-25000" dirty="0" smtClean="0">
                <a:latin typeface="Times New Roman" pitchFamily="18" charset="0"/>
              </a:rPr>
              <a:t> </a:t>
            </a:r>
            <a:r>
              <a:rPr kumimoji="1" lang="en-US" altLang="zh-CN" sz="2200" dirty="0" smtClean="0">
                <a:latin typeface="Times New Roman" pitchFamily="18" charset="0"/>
              </a:rPr>
              <a:t>+</a:t>
            </a:r>
            <a:r>
              <a:rPr kumimoji="1" lang="en-US" altLang="zh-CN" sz="2200" baseline="-25000" dirty="0" smtClean="0">
                <a:latin typeface="Times New Roman" pitchFamily="18" charset="0"/>
              </a:rPr>
              <a:t> </a:t>
            </a:r>
            <a:r>
              <a:rPr kumimoji="1" lang="en-US" altLang="zh-CN" sz="2200" dirty="0" smtClean="0">
                <a:latin typeface="Times New Roman" pitchFamily="18" charset="0"/>
              </a:rPr>
              <a:t>x</a:t>
            </a:r>
            <a:r>
              <a:rPr kumimoji="1" lang="en-US" altLang="zh-CN" sz="2200" baseline="30000" dirty="0" smtClean="0">
                <a:latin typeface="Times New Roman" pitchFamily="18" charset="0"/>
              </a:rPr>
              <a:t>2 </a:t>
            </a:r>
            <a:r>
              <a:rPr kumimoji="1" lang="en-US" altLang="zh-CN" sz="2200" dirty="0" smtClean="0">
                <a:latin typeface="Times New Roman" pitchFamily="18" charset="0"/>
              </a:rPr>
              <a:t>+</a:t>
            </a:r>
            <a:r>
              <a:rPr kumimoji="1" lang="en-US" altLang="zh-CN" sz="2200" baseline="-25000" dirty="0" smtClean="0">
                <a:latin typeface="Times New Roman" pitchFamily="18" charset="0"/>
              </a:rPr>
              <a:t> </a:t>
            </a:r>
            <a:r>
              <a:rPr kumimoji="1" lang="en-US" altLang="zh-CN" sz="2200" dirty="0" smtClean="0">
                <a:latin typeface="Times New Roman" pitchFamily="18" charset="0"/>
              </a:rPr>
              <a:t>x</a:t>
            </a:r>
            <a:r>
              <a:rPr kumimoji="1" lang="en-US" altLang="zh-CN" sz="2200" baseline="30000" dirty="0" smtClean="0">
                <a:latin typeface="Times New Roman" pitchFamily="18" charset="0"/>
              </a:rPr>
              <a:t> </a:t>
            </a:r>
            <a:r>
              <a:rPr kumimoji="1" lang="en-US" altLang="zh-CN" sz="2200" dirty="0" smtClean="0">
                <a:latin typeface="Times New Roman" pitchFamily="18" charset="0"/>
              </a:rPr>
              <a:t>+</a:t>
            </a:r>
            <a:r>
              <a:rPr kumimoji="1" lang="en-US" altLang="zh-CN" sz="2200" baseline="-25000" dirty="0" smtClean="0">
                <a:latin typeface="Times New Roman" pitchFamily="18" charset="0"/>
              </a:rPr>
              <a:t> </a:t>
            </a:r>
            <a:r>
              <a:rPr kumimoji="1" lang="en-US" altLang="zh-CN" sz="2200" dirty="0" smtClean="0">
                <a:latin typeface="Times New Roman" pitchFamily="18" charset="0"/>
              </a:rPr>
              <a:t>1</a:t>
            </a:r>
          </a:p>
          <a:p>
            <a:pPr marL="857250" lvl="1" indent="-457200"/>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42</a:t>
            </a:fld>
            <a:endParaRPr lang="en-US" altLang="zh-CN"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kumimoji="1" lang="zh-CN" altLang="en-US" b="1" dirty="0" smtClean="0">
                <a:solidFill>
                  <a:srgbClr val="800000"/>
                </a:solidFill>
                <a:latin typeface="Times New Roman" pitchFamily="18" charset="0"/>
              </a:rPr>
              <a:t>多项式加法</a:t>
            </a:r>
            <a:endParaRPr kumimoji="1" lang="en-US" altLang="zh-CN" b="1" dirty="0" smtClean="0">
              <a:solidFill>
                <a:srgbClr val="800000"/>
              </a:solidFill>
              <a:latin typeface="Times New Roman" pitchFamily="18" charset="0"/>
            </a:endParaRPr>
          </a:p>
          <a:p>
            <a:pPr>
              <a:lnSpc>
                <a:spcPct val="120000"/>
              </a:lnSpc>
              <a:buNone/>
            </a:pPr>
            <a:r>
              <a:rPr kumimoji="1" lang="zh-CN" altLang="en-US" sz="2000" dirty="0" smtClean="0">
                <a:solidFill>
                  <a:srgbClr val="000000"/>
                </a:solidFill>
                <a:latin typeface="Times New Roman" pitchFamily="18" charset="0"/>
              </a:rPr>
              <a:t>     两个元素的和是一个多项式，其系数是两个元素的对应系数的模</a:t>
            </a:r>
            <a:r>
              <a:rPr kumimoji="1" lang="en-US" altLang="zh-CN" sz="2000" dirty="0" smtClean="0">
                <a:solidFill>
                  <a:srgbClr val="000000"/>
                </a:solidFill>
                <a:latin typeface="Times New Roman" pitchFamily="18" charset="0"/>
              </a:rPr>
              <a:t>2</a:t>
            </a:r>
            <a:r>
              <a:rPr kumimoji="1" lang="zh-CN" altLang="en-US" sz="2000" dirty="0" smtClean="0">
                <a:solidFill>
                  <a:srgbClr val="000000"/>
                </a:solidFill>
                <a:latin typeface="Times New Roman" pitchFamily="18" charset="0"/>
              </a:rPr>
              <a:t>加</a:t>
            </a:r>
            <a:r>
              <a:rPr kumimoji="1" lang="en-US" altLang="zh-CN" sz="2000" dirty="0" smtClean="0">
                <a:solidFill>
                  <a:srgbClr val="000000"/>
                </a:solidFill>
                <a:latin typeface="Times New Roman" pitchFamily="18" charset="0"/>
              </a:rPr>
              <a:t>(</a:t>
            </a:r>
            <a:r>
              <a:rPr kumimoji="1" lang="zh-CN" altLang="en-US" sz="2000" dirty="0" smtClean="0">
                <a:solidFill>
                  <a:srgbClr val="000000"/>
                </a:solidFill>
                <a:latin typeface="Times New Roman" pitchFamily="18" charset="0"/>
              </a:rPr>
              <a:t>即</a:t>
            </a:r>
            <a:r>
              <a:rPr kumimoji="1" lang="zh-CN" altLang="en-US" sz="2000" dirty="0" smtClean="0">
                <a:solidFill>
                  <a:srgbClr val="FF0000"/>
                </a:solidFill>
                <a:latin typeface="Times New Roman" pitchFamily="18" charset="0"/>
              </a:rPr>
              <a:t>异或</a:t>
            </a:r>
            <a:r>
              <a:rPr kumimoji="1" lang="en-US" altLang="zh-CN" sz="2000" dirty="0" smtClean="0">
                <a:solidFill>
                  <a:srgbClr val="000000"/>
                </a:solidFill>
                <a:latin typeface="Times New Roman" pitchFamily="18" charset="0"/>
              </a:rPr>
              <a:t>)</a:t>
            </a:r>
            <a:endParaRPr kumimoji="1" lang="zh-CN" altLang="en-US" sz="2000" dirty="0" smtClean="0">
              <a:solidFill>
                <a:srgbClr val="000000"/>
              </a:solidFill>
              <a:latin typeface="Times New Roman" pitchFamily="18" charset="0"/>
            </a:endParaRPr>
          </a:p>
          <a:p>
            <a:pPr>
              <a:lnSpc>
                <a:spcPct val="120000"/>
              </a:lnSpc>
              <a:buNone/>
            </a:pPr>
            <a:r>
              <a:rPr kumimoji="1" lang="zh-CN" altLang="en-US" sz="2000" dirty="0" smtClean="0">
                <a:solidFill>
                  <a:srgbClr val="000000"/>
                </a:solidFill>
                <a:latin typeface="Times New Roman" pitchFamily="18" charset="0"/>
              </a:rPr>
              <a:t>     例如：“</a:t>
            </a:r>
            <a:r>
              <a:rPr kumimoji="1" lang="en-US" altLang="zh-CN" sz="2000" dirty="0" smtClean="0">
                <a:solidFill>
                  <a:srgbClr val="000000"/>
                </a:solidFill>
                <a:latin typeface="Times New Roman" pitchFamily="18" charset="0"/>
              </a:rPr>
              <a:t>57”</a:t>
            </a:r>
            <a:r>
              <a:rPr kumimoji="1" lang="zh-CN" altLang="en-US" sz="2000" dirty="0" smtClean="0">
                <a:solidFill>
                  <a:srgbClr val="000000"/>
                </a:solidFill>
                <a:latin typeface="Times New Roman" pitchFamily="18" charset="0"/>
              </a:rPr>
              <a:t>和“</a:t>
            </a:r>
            <a:r>
              <a:rPr kumimoji="1" lang="en-US" altLang="zh-CN" sz="2000" dirty="0" smtClean="0">
                <a:solidFill>
                  <a:srgbClr val="000000"/>
                </a:solidFill>
                <a:latin typeface="Times New Roman" pitchFamily="18" charset="0"/>
              </a:rPr>
              <a:t>83”</a:t>
            </a:r>
            <a:r>
              <a:rPr kumimoji="1" lang="zh-CN" altLang="en-US" sz="2000" dirty="0" smtClean="0">
                <a:solidFill>
                  <a:srgbClr val="000000"/>
                </a:solidFill>
                <a:latin typeface="Times New Roman" pitchFamily="18" charset="0"/>
              </a:rPr>
              <a:t>的和为： </a:t>
            </a:r>
            <a:r>
              <a:rPr kumimoji="1" lang="en-US" altLang="zh-CN" sz="2000" dirty="0" smtClean="0">
                <a:solidFill>
                  <a:srgbClr val="000000"/>
                </a:solidFill>
                <a:latin typeface="Times New Roman" pitchFamily="18" charset="0"/>
              </a:rPr>
              <a:t>57⊕83</a:t>
            </a:r>
            <a:r>
              <a:rPr kumimoji="1" lang="zh-CN" altLang="en-US" sz="2000" dirty="0" smtClean="0">
                <a:solidFill>
                  <a:srgbClr val="000000"/>
                </a:solidFill>
                <a:latin typeface="Times New Roman" pitchFamily="18" charset="0"/>
              </a:rPr>
              <a:t>＝</a:t>
            </a:r>
            <a:r>
              <a:rPr kumimoji="1" lang="en-US" altLang="zh-CN" sz="2000" dirty="0" smtClean="0">
                <a:solidFill>
                  <a:srgbClr val="000000"/>
                </a:solidFill>
                <a:latin typeface="Times New Roman" pitchFamily="18" charset="0"/>
              </a:rPr>
              <a:t>D4</a:t>
            </a:r>
          </a:p>
          <a:p>
            <a:pPr>
              <a:lnSpc>
                <a:spcPct val="120000"/>
              </a:lnSpc>
              <a:buNone/>
            </a:pPr>
            <a:endParaRPr kumimoji="1" lang="zh-CN" altLang="en-US" sz="2000" dirty="0" smtClean="0">
              <a:solidFill>
                <a:srgbClr val="800000"/>
              </a:solidFill>
              <a:latin typeface="Times New Roman" pitchFamily="18" charset="0"/>
            </a:endParaRPr>
          </a:p>
          <a:p>
            <a:pPr indent="12700">
              <a:lnSpc>
                <a:spcPct val="120000"/>
              </a:lnSpc>
              <a:spcBef>
                <a:spcPct val="15000"/>
              </a:spcBef>
              <a:buNone/>
            </a:pPr>
            <a:r>
              <a:rPr kumimoji="1" lang="zh-CN" altLang="en-US" sz="2000" dirty="0" smtClean="0">
                <a:solidFill>
                  <a:srgbClr val="000000"/>
                </a:solidFill>
                <a:latin typeface="Times New Roman" pitchFamily="18" charset="0"/>
              </a:rPr>
              <a:t>或者采用多项式记法： </a:t>
            </a:r>
            <a:r>
              <a:rPr kumimoji="1" lang="en-US" altLang="zh-CN" sz="2000" dirty="0" smtClean="0">
                <a:solidFill>
                  <a:srgbClr val="000000"/>
                </a:solidFill>
                <a:latin typeface="Times New Roman" pitchFamily="18" charset="0"/>
              </a:rPr>
              <a:t>57 →01010111 → x</a:t>
            </a:r>
            <a:r>
              <a:rPr kumimoji="1" lang="en-US" altLang="zh-CN" sz="2000" baseline="30000" dirty="0" smtClean="0">
                <a:solidFill>
                  <a:srgbClr val="000000"/>
                </a:solidFill>
                <a:latin typeface="Times New Roman" pitchFamily="18" charset="0"/>
              </a:rPr>
              <a:t>6</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4</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2</a:t>
            </a:r>
            <a:r>
              <a:rPr kumimoji="1" lang="en-US" altLang="zh-CN" sz="2000" dirty="0" smtClean="0">
                <a:solidFill>
                  <a:srgbClr val="000000"/>
                </a:solidFill>
                <a:latin typeface="Times New Roman" pitchFamily="18" charset="0"/>
              </a:rPr>
              <a:t>+x+1</a:t>
            </a:r>
          </a:p>
          <a:p>
            <a:pPr indent="12700">
              <a:lnSpc>
                <a:spcPct val="120000"/>
              </a:lnSpc>
              <a:spcBef>
                <a:spcPct val="15000"/>
              </a:spcBef>
              <a:buNone/>
            </a:pPr>
            <a:r>
              <a:rPr kumimoji="1" lang="en-US" altLang="zh-CN" sz="2000" dirty="0" smtClean="0">
                <a:solidFill>
                  <a:srgbClr val="000000"/>
                </a:solidFill>
                <a:latin typeface="Times New Roman" pitchFamily="18" charset="0"/>
              </a:rPr>
              <a:t>                                         83 →10000011 → x</a:t>
            </a:r>
            <a:r>
              <a:rPr kumimoji="1" lang="en-US" altLang="zh-CN" sz="2000" baseline="30000" dirty="0" smtClean="0">
                <a:solidFill>
                  <a:srgbClr val="000000"/>
                </a:solidFill>
                <a:latin typeface="Times New Roman" pitchFamily="18" charset="0"/>
              </a:rPr>
              <a:t>7</a:t>
            </a:r>
            <a:r>
              <a:rPr kumimoji="1" lang="en-US" altLang="zh-CN" sz="2000" dirty="0" smtClean="0">
                <a:solidFill>
                  <a:srgbClr val="000000"/>
                </a:solidFill>
                <a:latin typeface="Times New Roman" pitchFamily="18" charset="0"/>
              </a:rPr>
              <a:t>+x+1</a:t>
            </a:r>
          </a:p>
          <a:p>
            <a:pPr indent="12700">
              <a:lnSpc>
                <a:spcPct val="120000"/>
              </a:lnSpc>
              <a:spcBef>
                <a:spcPct val="15000"/>
              </a:spcBef>
              <a:buNone/>
            </a:pP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6</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4</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2</a:t>
            </a:r>
            <a:r>
              <a:rPr kumimoji="1" lang="en-US" altLang="zh-CN" sz="2000" dirty="0" smtClean="0">
                <a:solidFill>
                  <a:srgbClr val="000000"/>
                </a:solidFill>
                <a:latin typeface="Times New Roman" pitchFamily="18" charset="0"/>
              </a:rPr>
              <a:t>+x+1)+(x</a:t>
            </a:r>
            <a:r>
              <a:rPr kumimoji="1" lang="en-US" altLang="zh-CN" sz="2000" baseline="30000" dirty="0" smtClean="0">
                <a:solidFill>
                  <a:srgbClr val="000000"/>
                </a:solidFill>
                <a:latin typeface="Times New Roman" pitchFamily="18" charset="0"/>
              </a:rPr>
              <a:t>7</a:t>
            </a:r>
            <a:r>
              <a:rPr kumimoji="1" lang="en-US" altLang="zh-CN" sz="2000" dirty="0" smtClean="0">
                <a:solidFill>
                  <a:srgbClr val="000000"/>
                </a:solidFill>
                <a:latin typeface="Times New Roman" pitchFamily="18" charset="0"/>
              </a:rPr>
              <a:t>+x+1)</a:t>
            </a:r>
            <a:r>
              <a:rPr kumimoji="1" lang="zh-CN" altLang="en-US" sz="2000" dirty="0" smtClean="0">
                <a:solidFill>
                  <a:srgbClr val="000000"/>
                </a:solidFill>
                <a:latin typeface="Times New Roman" pitchFamily="18" charset="0"/>
              </a:rPr>
              <a:t>＝</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7</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6</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4</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2  </a:t>
            </a:r>
            <a:r>
              <a:rPr kumimoji="1" lang="en-US" altLang="zh-CN" sz="2000" dirty="0" smtClean="0">
                <a:solidFill>
                  <a:srgbClr val="000000"/>
                </a:solidFill>
                <a:latin typeface="Times New Roman" pitchFamily="18" charset="0"/>
              </a:rPr>
              <a:t>→11010100 →D4</a:t>
            </a:r>
            <a:endParaRPr kumimoji="1" lang="en-US" altLang="zh-CN" sz="2000" baseline="30000" dirty="0" smtClean="0">
              <a:solidFill>
                <a:srgbClr val="000000"/>
              </a:solidFill>
              <a:latin typeface="Times New Roman" pitchFamily="18" charset="0"/>
            </a:endParaRPr>
          </a:p>
          <a:p>
            <a:pPr indent="12700">
              <a:lnSpc>
                <a:spcPct val="120000"/>
              </a:lnSpc>
              <a:spcBef>
                <a:spcPct val="15000"/>
              </a:spcBef>
              <a:buNone/>
            </a:pPr>
            <a:endParaRPr kumimoji="1" lang="en-US" altLang="zh-CN" sz="2000" b="1" dirty="0" smtClean="0">
              <a:solidFill>
                <a:srgbClr val="FF0000"/>
              </a:solidFill>
              <a:latin typeface="Times New Roman" pitchFamily="18" charset="0"/>
            </a:endParaRPr>
          </a:p>
          <a:p>
            <a:pPr indent="12700">
              <a:lnSpc>
                <a:spcPct val="120000"/>
              </a:lnSpc>
              <a:spcBef>
                <a:spcPct val="15000"/>
              </a:spcBef>
              <a:buNone/>
            </a:pPr>
            <a:r>
              <a:rPr kumimoji="1" lang="zh-CN" altLang="en-US" sz="2000" b="1" dirty="0" smtClean="0">
                <a:solidFill>
                  <a:srgbClr val="FF0000"/>
                </a:solidFill>
                <a:latin typeface="Times New Roman" pitchFamily="18" charset="0"/>
              </a:rPr>
              <a:t>该加法与简单的以字节为单位的比特异或一致</a:t>
            </a:r>
            <a:endParaRPr lang="zh-CN" altLang="en-US" sz="2000" b="1" dirty="0">
              <a:solidFill>
                <a:srgbClr val="FF0000"/>
              </a:solidFill>
            </a:endParaRPr>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43</a:t>
            </a:fld>
            <a:endParaRPr lang="en-US" altLang="zh-CN" dirty="0"/>
          </a:p>
        </p:txBody>
      </p:sp>
      <p:sp>
        <p:nvSpPr>
          <p:cNvPr id="7" name="Rectangle 6"/>
          <p:cNvSpPr>
            <a:spLocks noChangeArrowheads="1"/>
          </p:cNvSpPr>
          <p:nvPr/>
        </p:nvSpPr>
        <p:spPr bwMode="auto">
          <a:xfrm>
            <a:off x="6629400" y="2895600"/>
            <a:ext cx="1752600" cy="738664"/>
          </a:xfrm>
          <a:prstGeom prst="rect">
            <a:avLst/>
          </a:prstGeom>
          <a:solidFill>
            <a:srgbClr val="FFCC99"/>
          </a:solidFill>
          <a:ln w="9525">
            <a:noFill/>
            <a:miter lim="800000"/>
            <a:headEnd/>
            <a:tailEnd/>
          </a:ln>
          <a:effectLst/>
        </p:spPr>
        <p:txBody>
          <a:bodyPr wrap="square">
            <a:spAutoFit/>
          </a:bodyPr>
          <a:lstStyle/>
          <a:p>
            <a:pPr eaLnBrk="1" hangingPunct="1"/>
            <a:r>
              <a:rPr kumimoji="1" lang="en-US" altLang="zh-CN" b="0" dirty="0">
                <a:solidFill>
                  <a:srgbClr val="000000"/>
                </a:solidFill>
                <a:latin typeface="Times New Roman" pitchFamily="18" charset="0"/>
              </a:rPr>
              <a:t>    01010111</a:t>
            </a:r>
          </a:p>
          <a:p>
            <a:pPr eaLnBrk="1" hangingPunct="1"/>
            <a:r>
              <a:rPr kumimoji="1" lang="en-US" altLang="zh-CN" b="0" dirty="0">
                <a:solidFill>
                  <a:srgbClr val="000000"/>
                </a:solidFill>
                <a:latin typeface="Times New Roman" pitchFamily="18" charset="0"/>
              </a:rPr>
              <a:t>⊕10000011</a:t>
            </a:r>
          </a:p>
          <a:p>
            <a:pPr eaLnBrk="1" hangingPunct="1"/>
            <a:r>
              <a:rPr kumimoji="1" lang="en-US" altLang="zh-CN" b="0" dirty="0">
                <a:solidFill>
                  <a:srgbClr val="000000"/>
                </a:solidFill>
                <a:latin typeface="Times New Roman" pitchFamily="18" charset="0"/>
              </a:rPr>
              <a:t>    11010100</a:t>
            </a:r>
          </a:p>
        </p:txBody>
      </p:sp>
      <p:sp>
        <p:nvSpPr>
          <p:cNvPr id="8" name="Line 7"/>
          <p:cNvSpPr>
            <a:spLocks noChangeShapeType="1"/>
          </p:cNvSpPr>
          <p:nvPr/>
        </p:nvSpPr>
        <p:spPr bwMode="auto">
          <a:xfrm>
            <a:off x="6629400" y="3352800"/>
            <a:ext cx="1524000" cy="0"/>
          </a:xfrm>
          <a:prstGeom prst="line">
            <a:avLst/>
          </a:prstGeom>
          <a:noFill/>
          <a:ln w="9525">
            <a:solidFill>
              <a:schemeClr val="tx1"/>
            </a:solidFill>
            <a:round/>
            <a:headEnd/>
            <a:tailEnd/>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76400"/>
                <a:ext cx="8229600" cy="4648200"/>
              </a:xfrm>
            </p:spPr>
            <p:txBody>
              <a:bodyPr/>
              <a:lstStyle/>
              <a:p>
                <a:r>
                  <a:rPr kumimoji="1" lang="zh-CN" altLang="en-US" dirty="0" smtClean="0">
                    <a:solidFill>
                      <a:srgbClr val="800000"/>
                    </a:solidFill>
                    <a:latin typeface="Times New Roman" pitchFamily="18" charset="0"/>
                  </a:rPr>
                  <a:t>多项式乘法</a:t>
                </a:r>
              </a:p>
              <a:p>
                <a:pPr indent="12700" eaLnBrk="1" hangingPunct="1">
                  <a:lnSpc>
                    <a:spcPct val="120000"/>
                  </a:lnSpc>
                  <a:spcBef>
                    <a:spcPct val="25000"/>
                  </a:spcBef>
                  <a:buNone/>
                </a:pPr>
                <a:r>
                  <a:rPr kumimoji="1" lang="zh-CN" altLang="en-US" sz="2000" dirty="0" smtClean="0"/>
                  <a:t>有限域</a:t>
                </a:r>
                <a:r>
                  <a:rPr kumimoji="1" lang="en-US" altLang="zh-CN" sz="2000" dirty="0" smtClean="0"/>
                  <a:t>GF(2</a:t>
                </a:r>
                <a:r>
                  <a:rPr kumimoji="1" lang="en-US" altLang="zh-CN" sz="2000" baseline="30000" dirty="0" smtClean="0">
                    <a:solidFill>
                      <a:srgbClr val="000000"/>
                    </a:solidFill>
                  </a:rPr>
                  <a:t>8</a:t>
                </a:r>
                <a:r>
                  <a:rPr kumimoji="1" lang="en-US" altLang="zh-CN" sz="2000" dirty="0" smtClean="0"/>
                  <a:t>)</a:t>
                </a:r>
                <a:r>
                  <a:rPr kumimoji="1" lang="zh-CN" altLang="en-US" sz="2000" dirty="0" smtClean="0"/>
                  <a:t>中两个元素的乘法为模</a:t>
                </a:r>
                <a:r>
                  <a:rPr kumimoji="1" lang="en-US" altLang="zh-CN" sz="2000" dirty="0" smtClean="0"/>
                  <a:t>2</a:t>
                </a:r>
                <a:r>
                  <a:rPr kumimoji="1" lang="zh-CN" altLang="en-US" sz="2000" dirty="0" smtClean="0"/>
                  <a:t>元域</a:t>
                </a:r>
                <a:r>
                  <a:rPr kumimoji="1" lang="en-US" altLang="zh-CN" sz="2000" dirty="0" smtClean="0"/>
                  <a:t>GF(2)</a:t>
                </a:r>
                <a:r>
                  <a:rPr kumimoji="1" lang="zh-CN" altLang="en-US" sz="2000" dirty="0" smtClean="0"/>
                  <a:t>上的一个</a:t>
                </a:r>
                <a:r>
                  <a:rPr kumimoji="1" lang="en-US" altLang="zh-CN" sz="2000" dirty="0" smtClean="0"/>
                  <a:t>8</a:t>
                </a:r>
                <a:r>
                  <a:rPr kumimoji="1" lang="zh-CN" altLang="en-US" sz="2000" dirty="0" smtClean="0"/>
                  <a:t>次不可约多项式的多项式乘法。对于</a:t>
                </a:r>
                <a:r>
                  <a:rPr kumimoji="1" lang="en-US" altLang="zh-CN" sz="2000" dirty="0" smtClean="0"/>
                  <a:t>AES,</a:t>
                </a:r>
                <a:r>
                  <a:rPr kumimoji="1" lang="zh-CN" altLang="en-US" sz="2000" dirty="0" smtClean="0"/>
                  <a:t>该</a:t>
                </a:r>
                <a:r>
                  <a:rPr kumimoji="1" lang="en-US" altLang="zh-CN" sz="2000" dirty="0" smtClean="0"/>
                  <a:t>8</a:t>
                </a:r>
                <a:r>
                  <a:rPr kumimoji="1" lang="zh-CN" altLang="en-US" sz="2000" dirty="0" smtClean="0"/>
                  <a:t>次不可约多项式为：</a:t>
                </a:r>
              </a:p>
              <a:p>
                <a:pPr indent="12700">
                  <a:buNone/>
                </a:pPr>
                <a:r>
                  <a:rPr kumimoji="1" lang="zh-CN" altLang="en-US" sz="2000" dirty="0" smtClean="0">
                    <a:solidFill>
                      <a:srgbClr val="000000"/>
                    </a:solidFill>
                  </a:rPr>
                  <a:t>		</a:t>
                </a:r>
                <a14:m>
                  <m:oMath xmlns:m="http://schemas.openxmlformats.org/officeDocument/2006/math">
                    <m:r>
                      <a:rPr kumimoji="1" lang="en-US" altLang="zh-CN" sz="2000" i="1" dirty="0" smtClean="0">
                        <a:solidFill>
                          <a:srgbClr val="000000"/>
                        </a:solidFill>
                        <a:latin typeface="Cambria Math"/>
                      </a:rPr>
                      <m:t>𝑚</m:t>
                    </m:r>
                    <m:r>
                      <a:rPr kumimoji="1" lang="en-US" altLang="zh-CN" sz="2000" i="1" dirty="0" smtClean="0">
                        <a:solidFill>
                          <a:srgbClr val="000000"/>
                        </a:solidFill>
                        <a:latin typeface="Cambria Math"/>
                      </a:rPr>
                      <m:t>(</m:t>
                    </m:r>
                    <m:r>
                      <a:rPr kumimoji="1" lang="en-US" altLang="zh-CN" sz="2000" i="1" dirty="0" smtClean="0">
                        <a:solidFill>
                          <a:srgbClr val="000000"/>
                        </a:solidFill>
                        <a:latin typeface="Cambria Math"/>
                      </a:rPr>
                      <m:t>𝑥</m:t>
                    </m:r>
                    <m:r>
                      <a:rPr kumimoji="1" lang="en-US" altLang="zh-CN" sz="2000" i="1" dirty="0" smtClean="0">
                        <a:solidFill>
                          <a:srgbClr val="000000"/>
                        </a:solidFill>
                        <a:latin typeface="Cambria Math"/>
                      </a:rPr>
                      <m:t>) = </m:t>
                    </m:r>
                    <m:r>
                      <a:rPr kumimoji="1" lang="en-US" altLang="zh-CN" sz="2000" i="1" dirty="0" smtClean="0">
                        <a:solidFill>
                          <a:srgbClr val="000000"/>
                        </a:solidFill>
                        <a:latin typeface="Cambria Math"/>
                      </a:rPr>
                      <m:t>𝑥</m:t>
                    </m:r>
                    <m:r>
                      <a:rPr kumimoji="1" lang="en-US" altLang="zh-CN" sz="2000" i="1" baseline="30000" dirty="0" smtClean="0">
                        <a:solidFill>
                          <a:srgbClr val="000000"/>
                        </a:solidFill>
                        <a:latin typeface="Cambria Math"/>
                      </a:rPr>
                      <m:t>8</m:t>
                    </m:r>
                    <m:r>
                      <a:rPr kumimoji="1" lang="en-US" altLang="zh-CN" sz="2000" i="1" dirty="0" smtClean="0">
                        <a:solidFill>
                          <a:srgbClr val="000000"/>
                        </a:solidFill>
                        <a:latin typeface="Cambria Math"/>
                      </a:rPr>
                      <m:t>+</m:t>
                    </m:r>
                    <m:r>
                      <a:rPr kumimoji="1" lang="en-US" altLang="zh-CN" sz="2000" i="1" dirty="0" smtClean="0">
                        <a:solidFill>
                          <a:srgbClr val="000000"/>
                        </a:solidFill>
                        <a:latin typeface="Cambria Math"/>
                      </a:rPr>
                      <m:t>𝑥</m:t>
                    </m:r>
                    <m:r>
                      <a:rPr kumimoji="1" lang="en-US" altLang="zh-CN" sz="2000" i="1" baseline="30000" dirty="0" smtClean="0">
                        <a:solidFill>
                          <a:srgbClr val="000000"/>
                        </a:solidFill>
                        <a:latin typeface="Cambria Math"/>
                      </a:rPr>
                      <m:t>4</m:t>
                    </m:r>
                    <m:r>
                      <a:rPr kumimoji="1" lang="en-US" altLang="zh-CN" sz="2000" i="1" dirty="0" smtClean="0">
                        <a:solidFill>
                          <a:srgbClr val="000000"/>
                        </a:solidFill>
                        <a:latin typeface="Cambria Math"/>
                      </a:rPr>
                      <m:t>+</m:t>
                    </m:r>
                    <m:r>
                      <a:rPr kumimoji="1" lang="en-US" altLang="zh-CN" sz="2000" i="1" dirty="0" smtClean="0">
                        <a:solidFill>
                          <a:srgbClr val="000000"/>
                        </a:solidFill>
                        <a:latin typeface="Cambria Math"/>
                      </a:rPr>
                      <m:t>𝑥</m:t>
                    </m:r>
                    <m:r>
                      <a:rPr kumimoji="1" lang="en-US" altLang="zh-CN" sz="2000" i="1" baseline="30000" dirty="0" smtClean="0">
                        <a:solidFill>
                          <a:srgbClr val="000000"/>
                        </a:solidFill>
                        <a:latin typeface="Cambria Math"/>
                      </a:rPr>
                      <m:t>3</m:t>
                    </m:r>
                    <m:r>
                      <a:rPr kumimoji="1" lang="en-US" altLang="zh-CN" sz="2000" i="1" dirty="0" smtClean="0">
                        <a:solidFill>
                          <a:srgbClr val="000000"/>
                        </a:solidFill>
                        <a:latin typeface="Cambria Math"/>
                      </a:rPr>
                      <m:t>+</m:t>
                    </m:r>
                    <m:r>
                      <a:rPr kumimoji="1" lang="en-US" altLang="zh-CN" sz="2000" i="1" dirty="0" smtClean="0">
                        <a:solidFill>
                          <a:srgbClr val="000000"/>
                        </a:solidFill>
                        <a:latin typeface="Cambria Math"/>
                      </a:rPr>
                      <m:t>𝑥</m:t>
                    </m:r>
                    <m:r>
                      <a:rPr kumimoji="1" lang="en-US" altLang="zh-CN" sz="2000" i="1" dirty="0" smtClean="0">
                        <a:solidFill>
                          <a:srgbClr val="000000"/>
                        </a:solidFill>
                        <a:latin typeface="Cambria Math"/>
                      </a:rPr>
                      <m:t>+1</m:t>
                    </m:r>
                  </m:oMath>
                </a14:m>
                <a:endParaRPr kumimoji="1" lang="en-US" altLang="zh-CN" sz="2000" dirty="0" smtClean="0">
                  <a:solidFill>
                    <a:srgbClr val="000000"/>
                  </a:solidFill>
                </a:endParaRPr>
              </a:p>
              <a:p>
                <a:pPr indent="12700">
                  <a:buNone/>
                </a:pPr>
                <a:r>
                  <a:rPr kumimoji="1" lang="zh-CN" altLang="en-US" sz="2000" dirty="0" smtClean="0">
                    <a:solidFill>
                      <a:srgbClr val="000000"/>
                    </a:solidFill>
                  </a:rPr>
                  <a:t>用十六进制表示为</a:t>
                </a:r>
                <a14:m>
                  <m:oMath xmlns:m="http://schemas.openxmlformats.org/officeDocument/2006/math">
                    <m:r>
                      <a:rPr kumimoji="1" lang="en-US" altLang="zh-CN" sz="2000" i="1" dirty="0" smtClean="0">
                        <a:solidFill>
                          <a:srgbClr val="000000"/>
                        </a:solidFill>
                        <a:latin typeface="Cambria Math"/>
                      </a:rPr>
                      <m:t>{</m:t>
                    </m:r>
                    <m:r>
                      <a:rPr kumimoji="1" lang="en-US" altLang="zh-CN" sz="2000" b="0" i="1" dirty="0" smtClean="0">
                        <a:solidFill>
                          <a:srgbClr val="000000"/>
                        </a:solidFill>
                        <a:latin typeface="Cambria Math"/>
                      </a:rPr>
                      <m:t>9</m:t>
                    </m:r>
                    <m:r>
                      <a:rPr kumimoji="1" lang="en-US" altLang="zh-CN" sz="2000" i="1" dirty="0" smtClean="0">
                        <a:solidFill>
                          <a:srgbClr val="000000"/>
                        </a:solidFill>
                        <a:latin typeface="Cambria Math"/>
                      </a:rPr>
                      <m:t>𝐵</m:t>
                    </m:r>
                    <m:r>
                      <a:rPr kumimoji="1" lang="en-US" altLang="zh-CN" sz="2000" i="1" dirty="0" smtClean="0">
                        <a:solidFill>
                          <a:srgbClr val="000000"/>
                        </a:solidFill>
                        <a:latin typeface="Cambria Math"/>
                      </a:rPr>
                      <m:t>}</m:t>
                    </m:r>
                  </m:oMath>
                </a14:m>
                <a:endParaRPr kumimoji="1" lang="en-US" altLang="zh-CN" sz="2000" dirty="0" smtClean="0">
                  <a:solidFill>
                    <a:srgbClr val="000000"/>
                  </a:solidFill>
                </a:endParaRPr>
              </a:p>
              <a:p>
                <a:pPr indent="12700">
                  <a:buNone/>
                </a:pPr>
                <a:endParaRPr kumimoji="1" lang="en-US" altLang="zh-CN" sz="2000" dirty="0" smtClean="0">
                  <a:solidFill>
                    <a:srgbClr val="000000"/>
                  </a:solidFill>
                </a:endParaRPr>
              </a:p>
              <a:p>
                <a:pPr indent="12700" eaLnBrk="1" hangingPunct="1">
                  <a:lnSpc>
                    <a:spcPct val="120000"/>
                  </a:lnSpc>
                  <a:spcBef>
                    <a:spcPct val="25000"/>
                  </a:spcBef>
                  <a:buNone/>
                </a:pPr>
                <a:r>
                  <a:rPr kumimoji="1" lang="en-US" altLang="zh-CN" sz="2000" dirty="0" smtClean="0">
                    <a:solidFill>
                      <a:srgbClr val="000000"/>
                    </a:solidFill>
                    <a:latin typeface="Times New Roman" pitchFamily="18" charset="0"/>
                  </a:rPr>
                  <a:t>【</a:t>
                </a:r>
                <a:r>
                  <a:rPr kumimoji="1" lang="zh-CN" altLang="en-US" sz="2000" dirty="0" smtClean="0">
                    <a:solidFill>
                      <a:srgbClr val="000000"/>
                    </a:solidFill>
                    <a:latin typeface="Times New Roman" pitchFamily="18" charset="0"/>
                  </a:rPr>
                  <a:t>例</a:t>
                </a:r>
                <a:r>
                  <a:rPr kumimoji="1" lang="en-US" altLang="zh-CN" sz="2000" dirty="0" smtClean="0">
                    <a:solidFill>
                      <a:srgbClr val="000000"/>
                    </a:solidFill>
                    <a:latin typeface="Times New Roman" pitchFamily="18" charset="0"/>
                  </a:rPr>
                  <a:t>】 </a:t>
                </a:r>
                <a:r>
                  <a:rPr kumimoji="1" lang="zh-CN" altLang="en-US" sz="2000" dirty="0" smtClean="0">
                    <a:solidFill>
                      <a:srgbClr val="000000"/>
                    </a:solidFill>
                    <a:latin typeface="Times New Roman" pitchFamily="18" charset="0"/>
                  </a:rPr>
                  <a:t>计算：</a:t>
                </a:r>
                <a:r>
                  <a:rPr kumimoji="1" lang="en-US" altLang="zh-CN" sz="2000" dirty="0" smtClean="0">
                    <a:solidFill>
                      <a:srgbClr val="000000"/>
                    </a:solidFill>
                    <a:latin typeface="Times New Roman" pitchFamily="18" charset="0"/>
                  </a:rPr>
                  <a:t>57 </a:t>
                </a:r>
                <a:r>
                  <a:rPr kumimoji="1" lang="en-US" altLang="zh-CN" sz="2000" dirty="0" smtClean="0">
                    <a:solidFill>
                      <a:srgbClr val="000000"/>
                    </a:solidFill>
                    <a:latin typeface="Times New Roman" pitchFamily="18" charset="0"/>
                    <a:sym typeface="Wingdings 2" pitchFamily="18" charset="2"/>
                  </a:rPr>
                  <a:t> 83 = </a:t>
                </a:r>
                <a:r>
                  <a:rPr kumimoji="1" lang="zh-CN" altLang="en-US" sz="2000" dirty="0" smtClean="0">
                    <a:solidFill>
                      <a:srgbClr val="000000"/>
                    </a:solidFill>
                    <a:latin typeface="Times New Roman" pitchFamily="18" charset="0"/>
                    <a:sym typeface="Wingdings 2" pitchFamily="18" charset="2"/>
                  </a:rPr>
                  <a:t>？</a:t>
                </a:r>
                <a:endParaRPr kumimoji="1" lang="zh-CN" altLang="en-US" sz="2000" dirty="0" smtClean="0">
                  <a:solidFill>
                    <a:srgbClr val="000000"/>
                  </a:solidFill>
                  <a:latin typeface="Times New Roman" pitchFamily="18" charset="0"/>
                </a:endParaRPr>
              </a:p>
              <a:p>
                <a:pPr indent="12700" eaLnBrk="1" hangingPunct="1">
                  <a:lnSpc>
                    <a:spcPct val="120000"/>
                  </a:lnSpc>
                  <a:spcBef>
                    <a:spcPct val="25000"/>
                  </a:spcBef>
                  <a:buNone/>
                </a:pPr>
                <a:r>
                  <a:rPr kumimoji="1" lang="zh-CN" altLang="en-US" sz="2000" dirty="0" smtClean="0">
                    <a:solidFill>
                      <a:srgbClr val="000000"/>
                    </a:solidFill>
                    <a:latin typeface="Times New Roman" pitchFamily="18" charset="0"/>
                  </a:rPr>
                  <a:t>        </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6</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4</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2</a:t>
                </a:r>
                <a:r>
                  <a:rPr kumimoji="1" lang="en-US" altLang="zh-CN" sz="2000" dirty="0" smtClean="0">
                    <a:solidFill>
                      <a:srgbClr val="000000"/>
                    </a:solidFill>
                    <a:latin typeface="Times New Roman" pitchFamily="18" charset="0"/>
                  </a:rPr>
                  <a:t>+x+1) </a:t>
                </a:r>
                <a:r>
                  <a:rPr kumimoji="1" lang="en-US" altLang="zh-CN" sz="2000" dirty="0" smtClean="0">
                    <a:solidFill>
                      <a:srgbClr val="000000"/>
                    </a:solidFill>
                    <a:latin typeface="Times New Roman" pitchFamily="18" charset="0"/>
                    <a:sym typeface="Wingdings 2" pitchFamily="18" charset="2"/>
                  </a:rPr>
                  <a:t> </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7</a:t>
                </a:r>
                <a:r>
                  <a:rPr kumimoji="1" lang="en-US" altLang="zh-CN" sz="2000" dirty="0" smtClean="0">
                    <a:solidFill>
                      <a:srgbClr val="000000"/>
                    </a:solidFill>
                    <a:latin typeface="Times New Roman" pitchFamily="18" charset="0"/>
                  </a:rPr>
                  <a:t>+x+1)</a:t>
                </a:r>
              </a:p>
              <a:p>
                <a:pPr indent="12700" eaLnBrk="1" hangingPunct="1">
                  <a:lnSpc>
                    <a:spcPct val="120000"/>
                  </a:lnSpc>
                  <a:spcBef>
                    <a:spcPct val="25000"/>
                  </a:spcBef>
                  <a:buNone/>
                </a:pPr>
                <a:r>
                  <a:rPr kumimoji="1" lang="en-US" altLang="zh-CN" sz="2000" dirty="0" smtClean="0">
                    <a:solidFill>
                      <a:srgbClr val="000000"/>
                    </a:solidFill>
                    <a:latin typeface="Times New Roman" pitchFamily="18" charset="0"/>
                  </a:rPr>
                  <a:t>        = x</a:t>
                </a:r>
                <a:r>
                  <a:rPr kumimoji="1" lang="en-US" altLang="zh-CN" sz="2000" baseline="30000" dirty="0" smtClean="0">
                    <a:solidFill>
                      <a:srgbClr val="000000"/>
                    </a:solidFill>
                    <a:latin typeface="Times New Roman" pitchFamily="18" charset="0"/>
                  </a:rPr>
                  <a:t>13</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11</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9</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8</a:t>
                </a:r>
                <a:r>
                  <a:rPr kumimoji="1" lang="en-US" altLang="zh-CN" sz="2000" dirty="0" smtClean="0">
                    <a:solidFill>
                      <a:srgbClr val="000000"/>
                    </a:solidFill>
                    <a:latin typeface="Times New Roman" pitchFamily="18" charset="0"/>
                  </a:rPr>
                  <a:t>+ </a:t>
                </a:r>
                <a:r>
                  <a:rPr kumimoji="1" lang="en-US" altLang="zh-CN" sz="2000" dirty="0" smtClean="0">
                    <a:solidFill>
                      <a:srgbClr val="0000FF"/>
                    </a:solidFill>
                    <a:latin typeface="Times New Roman" pitchFamily="18" charset="0"/>
                  </a:rPr>
                  <a:t>x</a:t>
                </a:r>
                <a:r>
                  <a:rPr kumimoji="1" lang="en-US" altLang="zh-CN" sz="2000" baseline="30000" dirty="0" smtClean="0">
                    <a:solidFill>
                      <a:srgbClr val="0000FF"/>
                    </a:solidFill>
                    <a:latin typeface="Times New Roman" pitchFamily="18" charset="0"/>
                  </a:rPr>
                  <a:t>7</a:t>
                </a:r>
                <a:r>
                  <a:rPr kumimoji="1" lang="en-US" altLang="zh-CN" sz="2000" dirty="0" smtClean="0">
                    <a:solidFill>
                      <a:srgbClr val="0000FF"/>
                    </a:solidFill>
                    <a:latin typeface="Times New Roman" pitchFamily="18" charset="0"/>
                  </a:rPr>
                  <a:t>+ x</a:t>
                </a:r>
                <a:r>
                  <a:rPr kumimoji="1" lang="en-US" altLang="zh-CN" sz="2000" baseline="30000" dirty="0" smtClean="0">
                    <a:solidFill>
                      <a:srgbClr val="0000FF"/>
                    </a:solidFill>
                    <a:latin typeface="Times New Roman" pitchFamily="18" charset="0"/>
                  </a:rPr>
                  <a:t>7</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5</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3</a:t>
                </a:r>
                <a:r>
                  <a:rPr kumimoji="1" lang="en-US" altLang="zh-CN" sz="2000" dirty="0" smtClean="0">
                    <a:solidFill>
                      <a:srgbClr val="000000"/>
                    </a:solidFill>
                    <a:latin typeface="Times New Roman" pitchFamily="18" charset="0"/>
                  </a:rPr>
                  <a:t>+</a:t>
                </a:r>
                <a:r>
                  <a:rPr kumimoji="1" lang="en-US" altLang="zh-CN" sz="2000" dirty="0" smtClean="0">
                    <a:solidFill>
                      <a:srgbClr val="FF3300"/>
                    </a:solidFill>
                    <a:latin typeface="Times New Roman" pitchFamily="18" charset="0"/>
                  </a:rPr>
                  <a:t> x</a:t>
                </a:r>
                <a:r>
                  <a:rPr kumimoji="1" lang="en-US" altLang="zh-CN" sz="2000" baseline="30000" dirty="0" smtClean="0">
                    <a:solidFill>
                      <a:srgbClr val="FF3300"/>
                    </a:solidFill>
                    <a:latin typeface="Times New Roman" pitchFamily="18" charset="0"/>
                  </a:rPr>
                  <a:t>2</a:t>
                </a:r>
                <a:r>
                  <a:rPr kumimoji="1" lang="en-US" altLang="zh-CN" sz="2000" dirty="0" smtClean="0">
                    <a:solidFill>
                      <a:srgbClr val="000000"/>
                    </a:solidFill>
                    <a:latin typeface="Times New Roman" pitchFamily="18" charset="0"/>
                  </a:rPr>
                  <a:t>+</a:t>
                </a:r>
                <a:r>
                  <a:rPr kumimoji="1" lang="en-US" altLang="zh-CN" sz="2000" dirty="0" smtClean="0">
                    <a:solidFill>
                      <a:schemeClr val="accent1"/>
                    </a:solidFill>
                    <a:latin typeface="Times New Roman" pitchFamily="18" charset="0"/>
                  </a:rPr>
                  <a:t> </a:t>
                </a:r>
                <a:r>
                  <a:rPr kumimoji="1" lang="en-US" altLang="zh-CN" sz="2000" dirty="0" smtClean="0">
                    <a:solidFill>
                      <a:srgbClr val="336600"/>
                    </a:solidFill>
                    <a:latin typeface="Times New Roman" pitchFamily="18" charset="0"/>
                  </a:rPr>
                  <a:t>x</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6</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4</a:t>
                </a:r>
                <a:r>
                  <a:rPr kumimoji="1" lang="en-US" altLang="zh-CN" sz="2000" dirty="0" smtClean="0">
                    <a:solidFill>
                      <a:srgbClr val="000000"/>
                    </a:solidFill>
                    <a:latin typeface="Times New Roman" pitchFamily="18" charset="0"/>
                  </a:rPr>
                  <a:t>+</a:t>
                </a:r>
                <a:r>
                  <a:rPr kumimoji="1" lang="en-US" altLang="zh-CN" sz="2000" dirty="0" smtClean="0">
                    <a:solidFill>
                      <a:srgbClr val="FF3300"/>
                    </a:solidFill>
                    <a:latin typeface="Times New Roman" pitchFamily="18" charset="0"/>
                  </a:rPr>
                  <a:t>x</a:t>
                </a:r>
                <a:r>
                  <a:rPr kumimoji="1" lang="en-US" altLang="zh-CN" sz="2000" baseline="30000" dirty="0" smtClean="0">
                    <a:solidFill>
                      <a:srgbClr val="FF3300"/>
                    </a:solidFill>
                    <a:latin typeface="Times New Roman" pitchFamily="18" charset="0"/>
                  </a:rPr>
                  <a:t>2</a:t>
                </a:r>
                <a:r>
                  <a:rPr kumimoji="1" lang="en-US" altLang="zh-CN" sz="2000" dirty="0" smtClean="0">
                    <a:solidFill>
                      <a:srgbClr val="000000"/>
                    </a:solidFill>
                    <a:latin typeface="Times New Roman" pitchFamily="18" charset="0"/>
                  </a:rPr>
                  <a:t>+</a:t>
                </a:r>
                <a:r>
                  <a:rPr kumimoji="1" lang="en-US" altLang="zh-CN" sz="2000" dirty="0" smtClean="0">
                    <a:solidFill>
                      <a:srgbClr val="336600"/>
                    </a:solidFill>
                    <a:latin typeface="Times New Roman" pitchFamily="18" charset="0"/>
                  </a:rPr>
                  <a:t>x</a:t>
                </a:r>
                <a:r>
                  <a:rPr kumimoji="1" lang="en-US" altLang="zh-CN" sz="2000" dirty="0" smtClean="0">
                    <a:solidFill>
                      <a:srgbClr val="000000"/>
                    </a:solidFill>
                    <a:latin typeface="Times New Roman" pitchFamily="18" charset="0"/>
                  </a:rPr>
                  <a:t>+1</a:t>
                </a:r>
              </a:p>
              <a:p>
                <a:pPr indent="12700" eaLnBrk="1" hangingPunct="1">
                  <a:lnSpc>
                    <a:spcPct val="120000"/>
                  </a:lnSpc>
                  <a:spcBef>
                    <a:spcPct val="25000"/>
                  </a:spcBef>
                  <a:buNone/>
                </a:pP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13</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11</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9</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8</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6</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5</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4</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3</a:t>
                </a:r>
                <a:r>
                  <a:rPr kumimoji="1" lang="en-US" altLang="zh-CN" sz="2000" dirty="0" smtClean="0">
                    <a:solidFill>
                      <a:srgbClr val="000000"/>
                    </a:solidFill>
                    <a:latin typeface="Times New Roman" pitchFamily="18" charset="0"/>
                  </a:rPr>
                  <a:t>+</a:t>
                </a:r>
                <a:r>
                  <a:rPr kumimoji="1" lang="en-US" altLang="zh-CN" sz="2000" dirty="0" smtClean="0">
                    <a:solidFill>
                      <a:srgbClr val="FF3300"/>
                    </a:solidFill>
                    <a:latin typeface="Times New Roman" pitchFamily="18" charset="0"/>
                  </a:rPr>
                  <a:t> </a:t>
                </a:r>
                <a:r>
                  <a:rPr kumimoji="1" lang="en-US" altLang="zh-CN" sz="2000" dirty="0" smtClean="0">
                    <a:solidFill>
                      <a:srgbClr val="000000"/>
                    </a:solidFill>
                    <a:latin typeface="Times New Roman" pitchFamily="18" charset="0"/>
                  </a:rPr>
                  <a:t>1</a:t>
                </a:r>
              </a:p>
              <a:p>
                <a:pPr indent="12700">
                  <a:buNone/>
                </a:pPr>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76400"/>
                <a:ext cx="8229600" cy="4648200"/>
              </a:xfrm>
              <a:blipFill rotWithShape="1">
                <a:blip r:embed="rId2"/>
                <a:stretch>
                  <a:fillRect l="-1259" t="-170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44</a:t>
            </a:fld>
            <a:endParaRPr lang="en-US" altLang="zh-CN"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2057400"/>
            <a:ext cx="8229600" cy="4267200"/>
          </a:xfrm>
        </p:spPr>
        <p:txBody>
          <a:bodyPr/>
          <a:lstStyle/>
          <a:p>
            <a:pPr indent="12700" eaLnBrk="1" hangingPunct="1">
              <a:lnSpc>
                <a:spcPct val="120000"/>
              </a:lnSpc>
              <a:spcBef>
                <a:spcPct val="25000"/>
              </a:spcBef>
              <a:buNone/>
            </a:pPr>
            <a:r>
              <a:rPr kumimoji="1" lang="en-US" altLang="zh-CN" sz="2000" dirty="0" smtClean="0">
                <a:solidFill>
                  <a:srgbClr val="000000"/>
                </a:solidFill>
                <a:latin typeface="Times New Roman" pitchFamily="18" charset="0"/>
                <a:sym typeface="Wingdings" pitchFamily="2" charset="2"/>
              </a:rPr>
              <a:t> (</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13</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11</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9</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8</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6</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5</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4</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3</a:t>
            </a:r>
            <a:r>
              <a:rPr kumimoji="1" lang="en-US" altLang="zh-CN" sz="2000" dirty="0" smtClean="0">
                <a:solidFill>
                  <a:srgbClr val="000000"/>
                </a:solidFill>
                <a:latin typeface="Times New Roman" pitchFamily="18" charset="0"/>
              </a:rPr>
              <a:t>+</a:t>
            </a:r>
            <a:r>
              <a:rPr kumimoji="1" lang="en-US" altLang="zh-CN" sz="2000" dirty="0" smtClean="0">
                <a:solidFill>
                  <a:srgbClr val="FF3300"/>
                </a:solidFill>
                <a:latin typeface="Times New Roman" pitchFamily="18" charset="0"/>
              </a:rPr>
              <a:t> </a:t>
            </a:r>
            <a:r>
              <a:rPr kumimoji="1" lang="en-US" altLang="zh-CN" sz="2000" dirty="0" smtClean="0">
                <a:solidFill>
                  <a:srgbClr val="000000"/>
                </a:solidFill>
                <a:latin typeface="Times New Roman" pitchFamily="18" charset="0"/>
              </a:rPr>
              <a:t>1</a:t>
            </a:r>
            <a:r>
              <a:rPr kumimoji="1" lang="en-US" altLang="zh-CN" sz="2000" dirty="0" smtClean="0">
                <a:solidFill>
                  <a:srgbClr val="000000"/>
                </a:solidFill>
                <a:latin typeface="Times New Roman" pitchFamily="18" charset="0"/>
                <a:sym typeface="Wingdings" pitchFamily="2" charset="2"/>
              </a:rPr>
              <a:t>) mod  m(x)</a:t>
            </a:r>
          </a:p>
          <a:p>
            <a:pPr indent="12700" eaLnBrk="1" hangingPunct="1">
              <a:lnSpc>
                <a:spcPct val="120000"/>
              </a:lnSpc>
              <a:spcBef>
                <a:spcPct val="25000"/>
              </a:spcBef>
              <a:buNone/>
            </a:pPr>
            <a:r>
              <a:rPr kumimoji="1" lang="en-US" altLang="zh-CN" sz="2000" dirty="0" smtClean="0">
                <a:solidFill>
                  <a:srgbClr val="000000"/>
                </a:solidFill>
                <a:latin typeface="Times New Roman" pitchFamily="18" charset="0"/>
                <a:sym typeface="Wingdings" pitchFamily="2" charset="2"/>
              </a:rPr>
              <a:t>        = (</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13</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11</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9</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8</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6</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5</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4</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3</a:t>
            </a:r>
            <a:r>
              <a:rPr kumimoji="1" lang="en-US" altLang="zh-CN" sz="2000" dirty="0" smtClean="0">
                <a:solidFill>
                  <a:srgbClr val="000000"/>
                </a:solidFill>
                <a:latin typeface="Times New Roman" pitchFamily="18" charset="0"/>
              </a:rPr>
              <a:t>+</a:t>
            </a:r>
            <a:r>
              <a:rPr kumimoji="1" lang="en-US" altLang="zh-CN" sz="2000" dirty="0" smtClean="0">
                <a:solidFill>
                  <a:srgbClr val="FF3300"/>
                </a:solidFill>
                <a:latin typeface="Times New Roman" pitchFamily="18" charset="0"/>
              </a:rPr>
              <a:t> </a:t>
            </a:r>
            <a:r>
              <a:rPr kumimoji="1" lang="en-US" altLang="zh-CN" sz="2000" dirty="0" smtClean="0">
                <a:solidFill>
                  <a:srgbClr val="000000"/>
                </a:solidFill>
                <a:latin typeface="Times New Roman" pitchFamily="18" charset="0"/>
              </a:rPr>
              <a:t>1</a:t>
            </a:r>
            <a:r>
              <a:rPr kumimoji="1" lang="en-US" altLang="zh-CN" sz="2000" dirty="0" smtClean="0">
                <a:solidFill>
                  <a:srgbClr val="000000"/>
                </a:solidFill>
                <a:latin typeface="Times New Roman" pitchFamily="18" charset="0"/>
                <a:sym typeface="Wingdings" pitchFamily="2" charset="2"/>
              </a:rPr>
              <a:t>) mod (</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8</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4</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3</a:t>
            </a:r>
            <a:r>
              <a:rPr kumimoji="1" lang="en-US" altLang="zh-CN" sz="2000" dirty="0" smtClean="0">
                <a:solidFill>
                  <a:srgbClr val="000000"/>
                </a:solidFill>
                <a:latin typeface="Times New Roman" pitchFamily="18" charset="0"/>
              </a:rPr>
              <a:t>+x+1</a:t>
            </a:r>
            <a:r>
              <a:rPr kumimoji="1" lang="en-US" altLang="zh-CN" sz="2000" dirty="0" smtClean="0">
                <a:solidFill>
                  <a:srgbClr val="000000"/>
                </a:solidFill>
                <a:latin typeface="Times New Roman" pitchFamily="18" charset="0"/>
                <a:sym typeface="Wingdings" pitchFamily="2" charset="2"/>
              </a:rPr>
              <a:t>)     </a:t>
            </a:r>
            <a:endParaRPr kumimoji="1" lang="en-US" altLang="zh-CN" sz="2000" dirty="0">
              <a:solidFill>
                <a:srgbClr val="800000"/>
              </a:solidFill>
              <a:latin typeface="Times New Roman" pitchFamily="18" charset="0"/>
              <a:sym typeface="Wingdings" pitchFamily="2" charset="2"/>
            </a:endParaRPr>
          </a:p>
          <a:p>
            <a:pPr indent="12700" eaLnBrk="1" hangingPunct="1">
              <a:lnSpc>
                <a:spcPct val="120000"/>
              </a:lnSpc>
              <a:spcBef>
                <a:spcPct val="25000"/>
              </a:spcBef>
              <a:buNone/>
            </a:pPr>
            <a:r>
              <a:rPr kumimoji="1" lang="zh-CN" altLang="en-US" sz="2000" dirty="0" smtClean="0">
                <a:solidFill>
                  <a:srgbClr val="800000"/>
                </a:solidFill>
                <a:latin typeface="Times New Roman" pitchFamily="18" charset="0"/>
                <a:sym typeface="Wingdings" pitchFamily="2" charset="2"/>
              </a:rPr>
              <a:t>计算时按降幂排</a:t>
            </a:r>
          </a:p>
          <a:p>
            <a:pPr indent="12700" eaLnBrk="1" hangingPunct="1">
              <a:lnSpc>
                <a:spcPct val="120000"/>
              </a:lnSpc>
              <a:spcBef>
                <a:spcPct val="25000"/>
              </a:spcBef>
              <a:buNone/>
            </a:pPr>
            <a:r>
              <a:rPr kumimoji="1" lang="zh-CN" altLang="en-US" sz="2000" dirty="0" smtClean="0">
                <a:solidFill>
                  <a:srgbClr val="000000"/>
                </a:solidFill>
                <a:latin typeface="Times New Roman" pitchFamily="18" charset="0"/>
              </a:rPr>
              <a:t>        </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7</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6</a:t>
            </a:r>
            <a:r>
              <a:rPr kumimoji="1" lang="en-US" altLang="zh-CN" sz="2000" dirty="0" smtClean="0">
                <a:solidFill>
                  <a:srgbClr val="000000"/>
                </a:solidFill>
                <a:latin typeface="Times New Roman" pitchFamily="18" charset="0"/>
              </a:rPr>
              <a:t>+1</a:t>
            </a:r>
          </a:p>
          <a:p>
            <a:pPr indent="12700" eaLnBrk="1" hangingPunct="1">
              <a:lnSpc>
                <a:spcPct val="120000"/>
              </a:lnSpc>
              <a:spcBef>
                <a:spcPct val="25000"/>
              </a:spcBef>
              <a:buNone/>
            </a:pPr>
            <a:r>
              <a:rPr kumimoji="1" lang="zh-CN" altLang="en-US" sz="2000" dirty="0" smtClean="0">
                <a:solidFill>
                  <a:srgbClr val="000000"/>
                </a:solidFill>
                <a:latin typeface="Times New Roman" pitchFamily="18" charset="0"/>
              </a:rPr>
              <a:t>所以： </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6</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4</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2</a:t>
            </a:r>
            <a:r>
              <a:rPr kumimoji="1" lang="en-US" altLang="zh-CN" sz="2000" dirty="0" smtClean="0">
                <a:solidFill>
                  <a:srgbClr val="000000"/>
                </a:solidFill>
                <a:latin typeface="Times New Roman" pitchFamily="18" charset="0"/>
              </a:rPr>
              <a:t>+x+1) </a:t>
            </a:r>
            <a:r>
              <a:rPr kumimoji="1" lang="en-US" altLang="zh-CN" sz="2000" dirty="0" smtClean="0">
                <a:solidFill>
                  <a:srgbClr val="000000"/>
                </a:solidFill>
                <a:latin typeface="Times New Roman" pitchFamily="18" charset="0"/>
                <a:sym typeface="Wingdings 2" pitchFamily="18" charset="2"/>
              </a:rPr>
              <a:t> </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7</a:t>
            </a:r>
            <a:r>
              <a:rPr kumimoji="1" lang="en-US" altLang="zh-CN" sz="2000" dirty="0" smtClean="0">
                <a:solidFill>
                  <a:srgbClr val="000000"/>
                </a:solidFill>
                <a:latin typeface="Times New Roman" pitchFamily="18" charset="0"/>
              </a:rPr>
              <a:t>+x+1) = x</a:t>
            </a:r>
            <a:r>
              <a:rPr kumimoji="1" lang="en-US" altLang="zh-CN" sz="2000" baseline="30000" dirty="0" smtClean="0">
                <a:solidFill>
                  <a:srgbClr val="000000"/>
                </a:solidFill>
                <a:latin typeface="Times New Roman" pitchFamily="18" charset="0"/>
              </a:rPr>
              <a:t>7</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6</a:t>
            </a:r>
            <a:r>
              <a:rPr kumimoji="1" lang="en-US" altLang="zh-CN" sz="2000" dirty="0" smtClean="0">
                <a:solidFill>
                  <a:srgbClr val="000000"/>
                </a:solidFill>
                <a:latin typeface="Times New Roman" pitchFamily="18" charset="0"/>
              </a:rPr>
              <a:t>+1   (</a:t>
            </a:r>
            <a:r>
              <a:rPr kumimoji="1" lang="zh-CN" altLang="en-US" sz="2000" dirty="0" smtClean="0">
                <a:solidFill>
                  <a:srgbClr val="000000"/>
                </a:solidFill>
                <a:latin typeface="Times New Roman" pitchFamily="18" charset="0"/>
              </a:rPr>
              <a:t>多项式表示</a:t>
            </a:r>
            <a:r>
              <a:rPr kumimoji="1" lang="en-US" altLang="zh-CN" sz="2000" dirty="0" smtClean="0">
                <a:solidFill>
                  <a:srgbClr val="000000"/>
                </a:solidFill>
                <a:latin typeface="Times New Roman" pitchFamily="18" charset="0"/>
              </a:rPr>
              <a:t>)</a:t>
            </a:r>
          </a:p>
          <a:p>
            <a:pPr indent="12700" eaLnBrk="1" hangingPunct="1">
              <a:lnSpc>
                <a:spcPct val="120000"/>
              </a:lnSpc>
              <a:spcBef>
                <a:spcPct val="25000"/>
              </a:spcBef>
              <a:buNone/>
            </a:pPr>
            <a:r>
              <a:rPr kumimoji="1" lang="en-US" altLang="zh-CN" sz="2000" dirty="0" smtClean="0">
                <a:solidFill>
                  <a:srgbClr val="000000"/>
                </a:solidFill>
                <a:latin typeface="Times New Roman" pitchFamily="18" charset="0"/>
              </a:rPr>
              <a:t>                    01010111 </a:t>
            </a:r>
            <a:r>
              <a:rPr kumimoji="1" lang="en-US" altLang="zh-CN" sz="2000" dirty="0" smtClean="0">
                <a:solidFill>
                  <a:srgbClr val="000000"/>
                </a:solidFill>
                <a:latin typeface="Times New Roman" pitchFamily="18" charset="0"/>
                <a:sym typeface="Wingdings 2" pitchFamily="18" charset="2"/>
              </a:rPr>
              <a:t> 10000011=11000001    </a:t>
            </a:r>
            <a:r>
              <a:rPr kumimoji="1" lang="en-US" altLang="zh-CN" sz="2000" dirty="0" smtClean="0">
                <a:solidFill>
                  <a:srgbClr val="000000"/>
                </a:solidFill>
                <a:latin typeface="Times New Roman" pitchFamily="18" charset="0"/>
              </a:rPr>
              <a:t>(2</a:t>
            </a:r>
            <a:r>
              <a:rPr kumimoji="1" lang="zh-CN" altLang="en-US" sz="2000" dirty="0" smtClean="0">
                <a:solidFill>
                  <a:srgbClr val="000000"/>
                </a:solidFill>
                <a:latin typeface="Times New Roman" pitchFamily="18" charset="0"/>
              </a:rPr>
              <a:t>进制表示</a:t>
            </a:r>
            <a:r>
              <a:rPr kumimoji="1" lang="en-US" altLang="zh-CN" sz="2000" dirty="0" smtClean="0">
                <a:solidFill>
                  <a:srgbClr val="000000"/>
                </a:solidFill>
                <a:latin typeface="Times New Roman" pitchFamily="18" charset="0"/>
              </a:rPr>
              <a:t>)</a:t>
            </a:r>
          </a:p>
          <a:p>
            <a:pPr indent="12700" eaLnBrk="1" hangingPunct="1">
              <a:lnSpc>
                <a:spcPct val="120000"/>
              </a:lnSpc>
              <a:spcBef>
                <a:spcPct val="25000"/>
              </a:spcBef>
              <a:buNone/>
            </a:pPr>
            <a:r>
              <a:rPr kumimoji="1" lang="en-US" altLang="zh-CN" sz="2000" dirty="0" smtClean="0">
                <a:solidFill>
                  <a:srgbClr val="000000"/>
                </a:solidFill>
                <a:latin typeface="Times New Roman" pitchFamily="18" charset="0"/>
              </a:rPr>
              <a:t>                                                     57 </a:t>
            </a:r>
            <a:r>
              <a:rPr kumimoji="1" lang="en-US" altLang="zh-CN" sz="2000" dirty="0" smtClean="0">
                <a:solidFill>
                  <a:srgbClr val="000000"/>
                </a:solidFill>
                <a:latin typeface="Times New Roman" pitchFamily="18" charset="0"/>
                <a:sym typeface="Wingdings 2" pitchFamily="18" charset="2"/>
              </a:rPr>
              <a:t> 83 = C1    </a:t>
            </a:r>
            <a:r>
              <a:rPr kumimoji="1" lang="en-US" altLang="zh-CN" sz="2000" dirty="0" smtClean="0">
                <a:solidFill>
                  <a:srgbClr val="000000"/>
                </a:solidFill>
                <a:latin typeface="Times New Roman" pitchFamily="18" charset="0"/>
              </a:rPr>
              <a:t>(16</a:t>
            </a:r>
            <a:r>
              <a:rPr kumimoji="1" lang="zh-CN" altLang="en-US" sz="2000" dirty="0" smtClean="0">
                <a:solidFill>
                  <a:srgbClr val="000000"/>
                </a:solidFill>
                <a:latin typeface="Times New Roman" pitchFamily="18" charset="0"/>
              </a:rPr>
              <a:t>进制表示</a:t>
            </a:r>
            <a:r>
              <a:rPr kumimoji="1" lang="en-US" altLang="zh-CN" sz="2000" dirty="0" smtClean="0">
                <a:solidFill>
                  <a:srgbClr val="000000"/>
                </a:solidFill>
                <a:latin typeface="Times New Roman" pitchFamily="18" charset="0"/>
              </a:rPr>
              <a:t>)</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45</a:t>
            </a:fld>
            <a:endParaRPr lang="en-US" altLang="zh-CN"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rgbClr val="800000"/>
                </a:solidFill>
                <a:latin typeface="Times New Roman" pitchFamily="18" charset="0"/>
              </a:rPr>
              <a:t>x</a:t>
            </a:r>
            <a:r>
              <a:rPr kumimoji="1" lang="zh-CN" altLang="en-US" dirty="0" smtClean="0">
                <a:solidFill>
                  <a:srgbClr val="800000"/>
                </a:solidFill>
                <a:latin typeface="Times New Roman" pitchFamily="18" charset="0"/>
              </a:rPr>
              <a:t>乘法</a:t>
            </a:r>
            <a:endParaRPr lang="zh-CN" altLang="en-US" dirty="0"/>
          </a:p>
        </p:txBody>
      </p:sp>
      <p:sp>
        <p:nvSpPr>
          <p:cNvPr id="3" name="内容占位符 2"/>
          <p:cNvSpPr>
            <a:spLocks noGrp="1"/>
          </p:cNvSpPr>
          <p:nvPr>
            <p:ph idx="1"/>
          </p:nvPr>
        </p:nvSpPr>
        <p:spPr>
          <a:xfrm>
            <a:off x="457200" y="1295400"/>
            <a:ext cx="8229600" cy="5029200"/>
          </a:xfrm>
        </p:spPr>
        <p:txBody>
          <a:bodyPr/>
          <a:lstStyle/>
          <a:p>
            <a:pPr lvl="1">
              <a:lnSpc>
                <a:spcPct val="115000"/>
              </a:lnSpc>
              <a:spcBef>
                <a:spcPct val="15000"/>
              </a:spcBef>
              <a:buNone/>
            </a:pPr>
            <a:r>
              <a:rPr kumimoji="1" lang="zh-CN" altLang="en-US" sz="1800" dirty="0" smtClean="0">
                <a:solidFill>
                  <a:srgbClr val="000000"/>
                </a:solidFill>
                <a:latin typeface="Times New Roman" pitchFamily="18" charset="0"/>
              </a:rPr>
              <a:t>用 </a:t>
            </a:r>
            <a:r>
              <a:rPr kumimoji="1" lang="en-US" altLang="zh-CN" sz="1800" dirty="0" smtClean="0">
                <a:solidFill>
                  <a:srgbClr val="000000"/>
                </a:solidFill>
                <a:latin typeface="Times New Roman" pitchFamily="18" charset="0"/>
              </a:rPr>
              <a:t>x </a:t>
            </a:r>
            <a:r>
              <a:rPr kumimoji="1" lang="zh-CN" altLang="en-US" sz="1800" dirty="0" smtClean="0">
                <a:solidFill>
                  <a:srgbClr val="000000"/>
                </a:solidFill>
                <a:latin typeface="Times New Roman" pitchFamily="18" charset="0"/>
              </a:rPr>
              <a:t>乘以多项式</a:t>
            </a:r>
            <a:r>
              <a:rPr kumimoji="1" lang="en-US" altLang="zh-CN" sz="1800" dirty="0" smtClean="0">
                <a:solidFill>
                  <a:srgbClr val="000000"/>
                </a:solidFill>
                <a:latin typeface="Times New Roman" pitchFamily="18" charset="0"/>
              </a:rPr>
              <a:t>B(x):  ( b</a:t>
            </a:r>
            <a:r>
              <a:rPr kumimoji="1" lang="en-US" altLang="zh-CN" sz="1800" baseline="-25000" dirty="0" smtClean="0">
                <a:solidFill>
                  <a:srgbClr val="000000"/>
                </a:solidFill>
                <a:latin typeface="Times New Roman" pitchFamily="18" charset="0"/>
              </a:rPr>
              <a:t>7</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6</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5</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4</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3</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2</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1</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0 </a:t>
            </a:r>
            <a:r>
              <a:rPr kumimoji="1" lang="en-US" altLang="zh-CN" sz="1800" dirty="0" smtClean="0">
                <a:solidFill>
                  <a:srgbClr val="000000"/>
                </a:solidFill>
                <a:latin typeface="Times New Roman" pitchFamily="18" charset="0"/>
              </a:rPr>
              <a:t>)</a:t>
            </a:r>
          </a:p>
          <a:p>
            <a:pPr lvl="1">
              <a:lnSpc>
                <a:spcPct val="115000"/>
              </a:lnSpc>
              <a:spcBef>
                <a:spcPct val="15000"/>
              </a:spcBef>
              <a:buNone/>
            </a:pPr>
            <a:r>
              <a:rPr kumimoji="1" lang="en-US" altLang="zh-CN" sz="1800" dirty="0" smtClean="0">
                <a:solidFill>
                  <a:srgbClr val="000000"/>
                </a:solidFill>
                <a:latin typeface="Times New Roman" pitchFamily="18" charset="0"/>
              </a:rPr>
              <a:t>    B(x)</a:t>
            </a:r>
            <a:r>
              <a:rPr kumimoji="1" lang="zh-CN" altLang="en-US" sz="1800" dirty="0" smtClean="0">
                <a:solidFill>
                  <a:srgbClr val="000000"/>
                </a:solidFill>
                <a:latin typeface="Times New Roman" pitchFamily="18" charset="0"/>
              </a:rPr>
              <a:t>＝</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7</a:t>
            </a:r>
            <a:r>
              <a:rPr kumimoji="1" lang="en-US" altLang="zh-CN" sz="1800" dirty="0" smtClean="0">
                <a:solidFill>
                  <a:srgbClr val="000000"/>
                </a:solidFill>
                <a:latin typeface="Times New Roman" pitchFamily="18" charset="0"/>
              </a:rPr>
              <a:t> x</a:t>
            </a:r>
            <a:r>
              <a:rPr kumimoji="1" lang="en-US" altLang="zh-CN" sz="1800" baseline="30000" dirty="0" smtClean="0">
                <a:solidFill>
                  <a:srgbClr val="000000"/>
                </a:solidFill>
                <a:latin typeface="Times New Roman" pitchFamily="18" charset="0"/>
              </a:rPr>
              <a:t>7</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6</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6</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5</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5</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4</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4</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3</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3</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2</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2</a:t>
            </a:r>
            <a:r>
              <a:rPr kumimoji="1" lang="en-US" altLang="zh-CN" sz="1800" dirty="0" smtClean="0">
                <a:solidFill>
                  <a:srgbClr val="000000"/>
                </a:solidFill>
                <a:latin typeface="Times New Roman" pitchFamily="18" charset="0"/>
              </a:rPr>
              <a:t>+</a:t>
            </a:r>
            <a:r>
              <a:rPr kumimoji="1" lang="en-US" altLang="zh-CN" sz="1800" dirty="0" smtClean="0">
                <a:solidFill>
                  <a:srgbClr val="FF3300"/>
                </a:solidFill>
                <a:latin typeface="Times New Roman" pitchFamily="18" charset="0"/>
              </a:rPr>
              <a:t> </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1</a:t>
            </a:r>
            <a:r>
              <a:rPr kumimoji="1" lang="en-US" altLang="zh-CN" sz="1800" dirty="0" smtClean="0">
                <a:solidFill>
                  <a:srgbClr val="000000"/>
                </a:solidFill>
                <a:latin typeface="Times New Roman" pitchFamily="18" charset="0"/>
              </a:rPr>
              <a:t>x</a:t>
            </a:r>
            <a:r>
              <a:rPr kumimoji="1" lang="en-US" altLang="zh-CN" sz="1800" dirty="0" smtClean="0">
                <a:solidFill>
                  <a:srgbClr val="FF3300"/>
                </a:solidFill>
                <a:latin typeface="Times New Roman" pitchFamily="18" charset="0"/>
              </a:rPr>
              <a:t> </a:t>
            </a:r>
            <a:r>
              <a:rPr kumimoji="1" lang="en-US" altLang="zh-CN" sz="1800" dirty="0" smtClean="0">
                <a:solidFill>
                  <a:srgbClr val="000000"/>
                </a:solidFill>
                <a:latin typeface="Times New Roman" pitchFamily="18" charset="0"/>
              </a:rPr>
              <a:t>+</a:t>
            </a:r>
            <a:r>
              <a:rPr kumimoji="1" lang="en-US" altLang="zh-CN" sz="1800" dirty="0" smtClean="0">
                <a:solidFill>
                  <a:srgbClr val="FF3300"/>
                </a:solidFill>
                <a:latin typeface="Times New Roman" pitchFamily="18" charset="0"/>
              </a:rPr>
              <a:t> </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0</a:t>
            </a:r>
            <a:r>
              <a:rPr kumimoji="1" lang="en-US" altLang="zh-CN" sz="1800" dirty="0" smtClean="0">
                <a:solidFill>
                  <a:srgbClr val="000000"/>
                </a:solidFill>
                <a:latin typeface="Times New Roman" pitchFamily="18" charset="0"/>
              </a:rPr>
              <a:t> </a:t>
            </a:r>
          </a:p>
          <a:p>
            <a:pPr lvl="1">
              <a:lnSpc>
                <a:spcPct val="115000"/>
              </a:lnSpc>
              <a:spcBef>
                <a:spcPct val="15000"/>
              </a:spcBef>
              <a:buNone/>
            </a:pPr>
            <a:r>
              <a:rPr kumimoji="1" lang="en-US" altLang="zh-CN" sz="1800" dirty="0" smtClean="0">
                <a:solidFill>
                  <a:srgbClr val="000000"/>
                </a:solidFill>
                <a:latin typeface="Times New Roman" pitchFamily="18" charset="0"/>
              </a:rPr>
              <a:t>  x </a:t>
            </a:r>
            <a:r>
              <a:rPr kumimoji="1" lang="en-US" altLang="zh-CN" sz="1800" dirty="0" smtClean="0">
                <a:solidFill>
                  <a:srgbClr val="000000"/>
                </a:solidFill>
                <a:latin typeface="Times New Roman" pitchFamily="18" charset="0"/>
                <a:sym typeface="Wingdings 2" pitchFamily="18" charset="2"/>
              </a:rPr>
              <a:t></a:t>
            </a:r>
            <a:r>
              <a:rPr kumimoji="1" lang="en-US" altLang="zh-CN" sz="1800" dirty="0" smtClean="0">
                <a:solidFill>
                  <a:srgbClr val="000000"/>
                </a:solidFill>
                <a:latin typeface="Times New Roman" pitchFamily="18" charset="0"/>
              </a:rPr>
              <a:t> B(x)</a:t>
            </a:r>
            <a:r>
              <a:rPr kumimoji="1" lang="zh-CN" altLang="en-US" sz="1800" dirty="0" smtClean="0">
                <a:solidFill>
                  <a:srgbClr val="000000"/>
                </a:solidFill>
                <a:latin typeface="Times New Roman" pitchFamily="18" charset="0"/>
              </a:rPr>
              <a:t>＝</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7</a:t>
            </a:r>
            <a:r>
              <a:rPr kumimoji="1" lang="en-US" altLang="zh-CN" sz="1800" dirty="0" smtClean="0">
                <a:solidFill>
                  <a:srgbClr val="000000"/>
                </a:solidFill>
                <a:latin typeface="Times New Roman" pitchFamily="18" charset="0"/>
              </a:rPr>
              <a:t> x</a:t>
            </a:r>
            <a:r>
              <a:rPr kumimoji="1" lang="en-US" altLang="zh-CN" sz="1800" baseline="30000" dirty="0" smtClean="0">
                <a:solidFill>
                  <a:srgbClr val="000000"/>
                </a:solidFill>
                <a:latin typeface="Times New Roman" pitchFamily="18" charset="0"/>
              </a:rPr>
              <a:t>8</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6</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7</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5</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6</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4</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5</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3</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4</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2</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3</a:t>
            </a:r>
            <a:r>
              <a:rPr kumimoji="1" lang="en-US" altLang="zh-CN" sz="1800" dirty="0" smtClean="0">
                <a:solidFill>
                  <a:srgbClr val="000000"/>
                </a:solidFill>
                <a:latin typeface="Times New Roman" pitchFamily="18" charset="0"/>
              </a:rPr>
              <a:t>+</a:t>
            </a:r>
            <a:r>
              <a:rPr kumimoji="1" lang="en-US" altLang="zh-CN" sz="1800" dirty="0" smtClean="0">
                <a:solidFill>
                  <a:srgbClr val="FF3300"/>
                </a:solidFill>
                <a:latin typeface="Times New Roman" pitchFamily="18" charset="0"/>
              </a:rPr>
              <a:t> </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1</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2</a:t>
            </a:r>
            <a:r>
              <a:rPr kumimoji="1" lang="en-US" altLang="zh-CN" sz="1800" dirty="0" smtClean="0">
                <a:solidFill>
                  <a:srgbClr val="FF3300"/>
                </a:solidFill>
                <a:latin typeface="Times New Roman" pitchFamily="18" charset="0"/>
              </a:rPr>
              <a:t> </a:t>
            </a:r>
            <a:r>
              <a:rPr kumimoji="1" lang="en-US" altLang="zh-CN" sz="1800" dirty="0" smtClean="0">
                <a:solidFill>
                  <a:srgbClr val="000000"/>
                </a:solidFill>
                <a:latin typeface="Times New Roman" pitchFamily="18" charset="0"/>
              </a:rPr>
              <a:t>+</a:t>
            </a:r>
            <a:r>
              <a:rPr kumimoji="1" lang="en-US" altLang="zh-CN" sz="1800" dirty="0" smtClean="0">
                <a:solidFill>
                  <a:srgbClr val="FF3300"/>
                </a:solidFill>
                <a:latin typeface="Times New Roman" pitchFamily="18" charset="0"/>
              </a:rPr>
              <a:t> </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0</a:t>
            </a:r>
            <a:r>
              <a:rPr kumimoji="1" lang="en-US" altLang="zh-CN" sz="1800" dirty="0" smtClean="0">
                <a:solidFill>
                  <a:srgbClr val="000000"/>
                </a:solidFill>
                <a:latin typeface="Times New Roman" pitchFamily="18" charset="0"/>
              </a:rPr>
              <a:t>x</a:t>
            </a:r>
          </a:p>
          <a:p>
            <a:pPr lvl="1">
              <a:lnSpc>
                <a:spcPct val="115000"/>
              </a:lnSpc>
              <a:spcBef>
                <a:spcPct val="15000"/>
              </a:spcBef>
              <a:buNone/>
            </a:pPr>
            <a:r>
              <a:rPr kumimoji="1" lang="zh-CN" altLang="en-US" sz="1800" dirty="0" smtClean="0">
                <a:solidFill>
                  <a:srgbClr val="000000"/>
                </a:solidFill>
                <a:latin typeface="Times New Roman" pitchFamily="18" charset="0"/>
              </a:rPr>
              <a:t>将上面的结果模</a:t>
            </a:r>
            <a:r>
              <a:rPr kumimoji="1" lang="en-US" altLang="zh-CN" sz="1800" dirty="0" smtClean="0">
                <a:solidFill>
                  <a:srgbClr val="000000"/>
                </a:solidFill>
                <a:latin typeface="Times New Roman" pitchFamily="18" charset="0"/>
              </a:rPr>
              <a:t>m(x)</a:t>
            </a:r>
            <a:r>
              <a:rPr kumimoji="1" lang="zh-CN" altLang="en-US" sz="1800" dirty="0" smtClean="0">
                <a:solidFill>
                  <a:srgbClr val="000000"/>
                </a:solidFill>
                <a:latin typeface="Times New Roman" pitchFamily="18" charset="0"/>
              </a:rPr>
              <a:t>求余就得到</a:t>
            </a:r>
            <a:r>
              <a:rPr kumimoji="1" lang="en-US" altLang="zh-CN" sz="1800" dirty="0" smtClean="0">
                <a:solidFill>
                  <a:srgbClr val="000000"/>
                </a:solidFill>
                <a:latin typeface="Times New Roman" pitchFamily="18" charset="0"/>
              </a:rPr>
              <a:t>x </a:t>
            </a:r>
            <a:r>
              <a:rPr kumimoji="1" lang="en-US" altLang="zh-CN" sz="1800" dirty="0" smtClean="0">
                <a:solidFill>
                  <a:srgbClr val="000000"/>
                </a:solidFill>
                <a:latin typeface="Times New Roman" pitchFamily="18" charset="0"/>
                <a:sym typeface="Wingdings 2" pitchFamily="18" charset="2"/>
              </a:rPr>
              <a:t></a:t>
            </a:r>
            <a:r>
              <a:rPr kumimoji="1" lang="en-US" altLang="zh-CN" sz="1800" dirty="0" smtClean="0">
                <a:solidFill>
                  <a:srgbClr val="000000"/>
                </a:solidFill>
                <a:latin typeface="Times New Roman" pitchFamily="18" charset="0"/>
              </a:rPr>
              <a:t> B(x)</a:t>
            </a:r>
            <a:endParaRPr kumimoji="1" lang="zh-CN" altLang="en-US" sz="1800" dirty="0" smtClean="0">
              <a:solidFill>
                <a:srgbClr val="000000"/>
              </a:solidFill>
              <a:latin typeface="Times New Roman" pitchFamily="18" charset="0"/>
            </a:endParaRPr>
          </a:p>
          <a:p>
            <a:pPr lvl="1">
              <a:lnSpc>
                <a:spcPct val="115000"/>
              </a:lnSpc>
              <a:spcBef>
                <a:spcPct val="15000"/>
              </a:spcBef>
              <a:buNone/>
            </a:pPr>
            <a:r>
              <a:rPr kumimoji="1" lang="zh-CN" altLang="en-US" sz="1800" dirty="0" smtClean="0">
                <a:solidFill>
                  <a:srgbClr val="000000"/>
                </a:solidFill>
                <a:latin typeface="Times New Roman" pitchFamily="18" charset="0"/>
              </a:rPr>
              <a:t>如果 </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7 </a:t>
            </a:r>
            <a:r>
              <a:rPr kumimoji="1" lang="zh-CN" altLang="en-US" sz="1800" dirty="0" smtClean="0">
                <a:solidFill>
                  <a:srgbClr val="000000"/>
                </a:solidFill>
                <a:latin typeface="Times New Roman" pitchFamily="18" charset="0"/>
              </a:rPr>
              <a:t>＝</a:t>
            </a:r>
            <a:r>
              <a:rPr kumimoji="1" lang="en-US" altLang="zh-CN" sz="1800" dirty="0" smtClean="0">
                <a:solidFill>
                  <a:srgbClr val="000000"/>
                </a:solidFill>
                <a:latin typeface="Times New Roman" pitchFamily="18" charset="0"/>
              </a:rPr>
              <a:t>0</a:t>
            </a:r>
            <a:r>
              <a:rPr kumimoji="1" lang="zh-CN" altLang="en-US" sz="1800" dirty="0" smtClean="0">
                <a:solidFill>
                  <a:srgbClr val="000000"/>
                </a:solidFill>
                <a:latin typeface="Times New Roman" pitchFamily="18" charset="0"/>
              </a:rPr>
              <a:t>，则：</a:t>
            </a:r>
            <a:r>
              <a:rPr kumimoji="1" lang="en-US" altLang="zh-CN" sz="1800" dirty="0" smtClean="0">
                <a:solidFill>
                  <a:srgbClr val="000000"/>
                </a:solidFill>
                <a:latin typeface="Times New Roman" pitchFamily="18" charset="0"/>
              </a:rPr>
              <a:t>x </a:t>
            </a:r>
            <a:r>
              <a:rPr kumimoji="1" lang="en-US" altLang="zh-CN" sz="1800" dirty="0" smtClean="0">
                <a:solidFill>
                  <a:srgbClr val="000000"/>
                </a:solidFill>
                <a:latin typeface="Times New Roman" pitchFamily="18" charset="0"/>
                <a:sym typeface="Wingdings 2" pitchFamily="18" charset="2"/>
              </a:rPr>
              <a:t></a:t>
            </a:r>
            <a:r>
              <a:rPr kumimoji="1" lang="en-US" altLang="zh-CN" sz="1800" dirty="0" smtClean="0">
                <a:solidFill>
                  <a:srgbClr val="000000"/>
                </a:solidFill>
                <a:latin typeface="Times New Roman" pitchFamily="18" charset="0"/>
              </a:rPr>
              <a:t> B(x)</a:t>
            </a:r>
            <a:r>
              <a:rPr kumimoji="1" lang="zh-CN" altLang="en-US" sz="1800" dirty="0" smtClean="0">
                <a:solidFill>
                  <a:srgbClr val="000000"/>
                </a:solidFill>
                <a:latin typeface="Times New Roman" pitchFamily="18" charset="0"/>
              </a:rPr>
              <a:t>＝</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6</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7</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5</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6</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4</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5</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3</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4</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2</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3</a:t>
            </a:r>
            <a:r>
              <a:rPr kumimoji="1" lang="en-US" altLang="zh-CN" sz="1800" dirty="0" smtClean="0">
                <a:solidFill>
                  <a:srgbClr val="000000"/>
                </a:solidFill>
                <a:latin typeface="Times New Roman" pitchFamily="18" charset="0"/>
              </a:rPr>
              <a:t>+</a:t>
            </a:r>
            <a:r>
              <a:rPr kumimoji="1" lang="en-US" altLang="zh-CN" sz="1800" dirty="0" smtClean="0">
                <a:solidFill>
                  <a:srgbClr val="FF3300"/>
                </a:solidFill>
                <a:latin typeface="Times New Roman" pitchFamily="18" charset="0"/>
              </a:rPr>
              <a:t> </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1</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2</a:t>
            </a:r>
            <a:r>
              <a:rPr kumimoji="1" lang="en-US" altLang="zh-CN" sz="1800" dirty="0" smtClean="0">
                <a:solidFill>
                  <a:srgbClr val="FF3300"/>
                </a:solidFill>
                <a:latin typeface="Times New Roman" pitchFamily="18" charset="0"/>
              </a:rPr>
              <a:t> </a:t>
            </a:r>
            <a:r>
              <a:rPr kumimoji="1" lang="en-US" altLang="zh-CN" sz="1800" dirty="0" smtClean="0">
                <a:solidFill>
                  <a:srgbClr val="000000"/>
                </a:solidFill>
                <a:latin typeface="Times New Roman" pitchFamily="18" charset="0"/>
              </a:rPr>
              <a:t>+</a:t>
            </a:r>
            <a:r>
              <a:rPr kumimoji="1" lang="en-US" altLang="zh-CN" sz="1800" dirty="0" smtClean="0">
                <a:solidFill>
                  <a:srgbClr val="FF3300"/>
                </a:solidFill>
                <a:latin typeface="Times New Roman" pitchFamily="18" charset="0"/>
              </a:rPr>
              <a:t> </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0</a:t>
            </a:r>
            <a:r>
              <a:rPr kumimoji="1" lang="en-US" altLang="zh-CN" sz="1800" dirty="0" smtClean="0">
                <a:solidFill>
                  <a:srgbClr val="000000"/>
                </a:solidFill>
                <a:latin typeface="Times New Roman" pitchFamily="18" charset="0"/>
              </a:rPr>
              <a:t>x</a:t>
            </a:r>
          </a:p>
          <a:p>
            <a:pPr lvl="1">
              <a:lnSpc>
                <a:spcPct val="115000"/>
              </a:lnSpc>
              <a:spcBef>
                <a:spcPct val="15000"/>
              </a:spcBef>
              <a:buNone/>
            </a:pPr>
            <a:r>
              <a:rPr kumimoji="1" lang="en-US" altLang="zh-CN" sz="1800" dirty="0" smtClean="0">
                <a:solidFill>
                  <a:srgbClr val="000000"/>
                </a:solidFill>
                <a:latin typeface="Times New Roman" pitchFamily="18" charset="0"/>
              </a:rPr>
              <a:t>              </a:t>
            </a:r>
            <a:r>
              <a:rPr kumimoji="1" lang="zh-CN" altLang="en-US" sz="1800" dirty="0" smtClean="0">
                <a:solidFill>
                  <a:srgbClr val="800000"/>
                </a:solidFill>
                <a:latin typeface="Times New Roman" pitchFamily="18" charset="0"/>
              </a:rPr>
              <a:t>即所得结果字节为： </a:t>
            </a:r>
            <a:r>
              <a:rPr kumimoji="1" lang="en-US" altLang="zh-CN" sz="1800" dirty="0" smtClean="0">
                <a:solidFill>
                  <a:srgbClr val="800000"/>
                </a:solidFill>
                <a:latin typeface="Times New Roman" pitchFamily="18" charset="0"/>
              </a:rPr>
              <a:t>(b</a:t>
            </a:r>
            <a:r>
              <a:rPr kumimoji="1" lang="en-US" altLang="zh-CN" sz="1800" baseline="-25000" dirty="0" smtClean="0">
                <a:solidFill>
                  <a:srgbClr val="800000"/>
                </a:solidFill>
                <a:latin typeface="Times New Roman" pitchFamily="18" charset="0"/>
              </a:rPr>
              <a:t>6</a:t>
            </a:r>
            <a:r>
              <a:rPr kumimoji="1" lang="en-US" altLang="zh-CN" sz="1800" dirty="0" smtClean="0">
                <a:solidFill>
                  <a:srgbClr val="800000"/>
                </a:solidFill>
                <a:latin typeface="Times New Roman" pitchFamily="18" charset="0"/>
              </a:rPr>
              <a:t>b</a:t>
            </a:r>
            <a:r>
              <a:rPr kumimoji="1" lang="en-US" altLang="zh-CN" sz="1800" baseline="-25000" dirty="0" smtClean="0">
                <a:solidFill>
                  <a:srgbClr val="800000"/>
                </a:solidFill>
                <a:latin typeface="Times New Roman" pitchFamily="18" charset="0"/>
              </a:rPr>
              <a:t>5</a:t>
            </a:r>
            <a:r>
              <a:rPr kumimoji="1" lang="en-US" altLang="zh-CN" sz="1800" dirty="0" smtClean="0">
                <a:solidFill>
                  <a:srgbClr val="800000"/>
                </a:solidFill>
                <a:latin typeface="Times New Roman" pitchFamily="18" charset="0"/>
              </a:rPr>
              <a:t>b</a:t>
            </a:r>
            <a:r>
              <a:rPr kumimoji="1" lang="en-US" altLang="zh-CN" sz="1800" baseline="-25000" dirty="0" smtClean="0">
                <a:solidFill>
                  <a:srgbClr val="800000"/>
                </a:solidFill>
                <a:latin typeface="Times New Roman" pitchFamily="18" charset="0"/>
              </a:rPr>
              <a:t>4</a:t>
            </a:r>
            <a:r>
              <a:rPr kumimoji="1" lang="en-US" altLang="zh-CN" sz="1800" dirty="0" smtClean="0">
                <a:solidFill>
                  <a:srgbClr val="800000"/>
                </a:solidFill>
                <a:latin typeface="Times New Roman" pitchFamily="18" charset="0"/>
              </a:rPr>
              <a:t>b</a:t>
            </a:r>
            <a:r>
              <a:rPr kumimoji="1" lang="en-US" altLang="zh-CN" sz="1800" baseline="-25000" dirty="0" smtClean="0">
                <a:solidFill>
                  <a:srgbClr val="800000"/>
                </a:solidFill>
                <a:latin typeface="Times New Roman" pitchFamily="18" charset="0"/>
              </a:rPr>
              <a:t>3</a:t>
            </a:r>
            <a:r>
              <a:rPr kumimoji="1" lang="en-US" altLang="zh-CN" sz="1800" dirty="0" smtClean="0">
                <a:solidFill>
                  <a:srgbClr val="800000"/>
                </a:solidFill>
                <a:latin typeface="Times New Roman" pitchFamily="18" charset="0"/>
              </a:rPr>
              <a:t>b</a:t>
            </a:r>
            <a:r>
              <a:rPr kumimoji="1" lang="en-US" altLang="zh-CN" sz="1800" baseline="-25000" dirty="0" smtClean="0">
                <a:solidFill>
                  <a:srgbClr val="800000"/>
                </a:solidFill>
                <a:latin typeface="Times New Roman" pitchFamily="18" charset="0"/>
              </a:rPr>
              <a:t>2</a:t>
            </a:r>
            <a:r>
              <a:rPr kumimoji="1" lang="en-US" altLang="zh-CN" sz="1800" dirty="0" smtClean="0">
                <a:solidFill>
                  <a:srgbClr val="800000"/>
                </a:solidFill>
                <a:latin typeface="Times New Roman" pitchFamily="18" charset="0"/>
              </a:rPr>
              <a:t>b</a:t>
            </a:r>
            <a:r>
              <a:rPr kumimoji="1" lang="en-US" altLang="zh-CN" sz="1800" baseline="-25000" dirty="0" smtClean="0">
                <a:solidFill>
                  <a:srgbClr val="800000"/>
                </a:solidFill>
                <a:latin typeface="Times New Roman" pitchFamily="18" charset="0"/>
              </a:rPr>
              <a:t>1</a:t>
            </a:r>
            <a:r>
              <a:rPr kumimoji="1" lang="en-US" altLang="zh-CN" sz="1800" dirty="0" smtClean="0">
                <a:solidFill>
                  <a:srgbClr val="800000"/>
                </a:solidFill>
                <a:latin typeface="Times New Roman" pitchFamily="18" charset="0"/>
              </a:rPr>
              <a:t>b</a:t>
            </a:r>
            <a:r>
              <a:rPr kumimoji="1" lang="en-US" altLang="zh-CN" sz="1800" baseline="-25000" dirty="0" smtClean="0">
                <a:solidFill>
                  <a:srgbClr val="800000"/>
                </a:solidFill>
                <a:latin typeface="Times New Roman" pitchFamily="18" charset="0"/>
              </a:rPr>
              <a:t>0</a:t>
            </a:r>
            <a:r>
              <a:rPr kumimoji="1" lang="en-US" altLang="zh-CN" sz="1800" dirty="0" smtClean="0">
                <a:solidFill>
                  <a:srgbClr val="800000"/>
                </a:solidFill>
                <a:latin typeface="Times New Roman" pitchFamily="18" charset="0"/>
              </a:rPr>
              <a:t>0)</a:t>
            </a:r>
          </a:p>
          <a:p>
            <a:pPr lvl="1">
              <a:lnSpc>
                <a:spcPct val="115000"/>
              </a:lnSpc>
              <a:spcBef>
                <a:spcPct val="15000"/>
              </a:spcBef>
              <a:buNone/>
            </a:pPr>
            <a:r>
              <a:rPr kumimoji="1" lang="zh-CN" altLang="en-US" sz="1800" dirty="0" smtClean="0">
                <a:solidFill>
                  <a:srgbClr val="000000"/>
                </a:solidFill>
                <a:latin typeface="Times New Roman" pitchFamily="18" charset="0"/>
              </a:rPr>
              <a:t>如果 </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7 </a:t>
            </a:r>
            <a:r>
              <a:rPr kumimoji="1" lang="zh-CN" altLang="en-US" sz="1800" dirty="0" smtClean="0">
                <a:solidFill>
                  <a:srgbClr val="000000"/>
                </a:solidFill>
                <a:latin typeface="Times New Roman" pitchFamily="18" charset="0"/>
              </a:rPr>
              <a:t>＝</a:t>
            </a:r>
            <a:r>
              <a:rPr kumimoji="1" lang="en-US" altLang="zh-CN" sz="1800" dirty="0" smtClean="0">
                <a:solidFill>
                  <a:srgbClr val="000000"/>
                </a:solidFill>
                <a:latin typeface="Times New Roman" pitchFamily="18" charset="0"/>
              </a:rPr>
              <a:t>1</a:t>
            </a:r>
            <a:r>
              <a:rPr kumimoji="1" lang="zh-CN" altLang="en-US" sz="1800" dirty="0" smtClean="0">
                <a:solidFill>
                  <a:srgbClr val="000000"/>
                </a:solidFill>
                <a:latin typeface="Times New Roman" pitchFamily="18" charset="0"/>
              </a:rPr>
              <a:t>，则：</a:t>
            </a:r>
          </a:p>
          <a:p>
            <a:pPr lvl="1">
              <a:lnSpc>
                <a:spcPct val="115000"/>
              </a:lnSpc>
              <a:spcBef>
                <a:spcPct val="15000"/>
              </a:spcBef>
              <a:buNone/>
            </a:pPr>
            <a:r>
              <a:rPr kumimoji="1" lang="en-US" altLang="zh-CN" sz="1800" dirty="0" smtClean="0">
                <a:solidFill>
                  <a:srgbClr val="000000"/>
                </a:solidFill>
                <a:latin typeface="Times New Roman" pitchFamily="18" charset="0"/>
              </a:rPr>
              <a:t>x </a:t>
            </a:r>
            <a:r>
              <a:rPr kumimoji="1" lang="en-US" altLang="zh-CN" sz="1800" dirty="0" smtClean="0">
                <a:solidFill>
                  <a:srgbClr val="000000"/>
                </a:solidFill>
                <a:latin typeface="Times New Roman" pitchFamily="18" charset="0"/>
                <a:sym typeface="Wingdings 2" pitchFamily="18" charset="2"/>
              </a:rPr>
              <a:t></a:t>
            </a:r>
            <a:r>
              <a:rPr kumimoji="1" lang="en-US" altLang="zh-CN" sz="1800" dirty="0" smtClean="0">
                <a:solidFill>
                  <a:srgbClr val="000000"/>
                </a:solidFill>
                <a:latin typeface="Times New Roman" pitchFamily="18" charset="0"/>
              </a:rPr>
              <a:t> B(x)</a:t>
            </a:r>
            <a:r>
              <a:rPr kumimoji="1" lang="zh-CN" altLang="en-US" sz="1800" dirty="0" smtClean="0">
                <a:solidFill>
                  <a:srgbClr val="000000"/>
                </a:solidFill>
                <a:latin typeface="Times New Roman" pitchFamily="18" charset="0"/>
              </a:rPr>
              <a:t>＝ </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8</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6</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7</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5</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6</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4</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5</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3</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4</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2</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3</a:t>
            </a:r>
            <a:r>
              <a:rPr kumimoji="1" lang="en-US" altLang="zh-CN" sz="1800" dirty="0" smtClean="0">
                <a:solidFill>
                  <a:srgbClr val="000000"/>
                </a:solidFill>
                <a:latin typeface="Times New Roman" pitchFamily="18" charset="0"/>
              </a:rPr>
              <a:t>+</a:t>
            </a:r>
            <a:r>
              <a:rPr kumimoji="1" lang="en-US" altLang="zh-CN" sz="1800" dirty="0" smtClean="0">
                <a:solidFill>
                  <a:srgbClr val="FF3300"/>
                </a:solidFill>
                <a:latin typeface="Times New Roman" pitchFamily="18" charset="0"/>
              </a:rPr>
              <a:t> </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1</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2</a:t>
            </a:r>
            <a:r>
              <a:rPr kumimoji="1" lang="en-US" altLang="zh-CN" sz="1800" dirty="0" smtClean="0">
                <a:solidFill>
                  <a:srgbClr val="FF3300"/>
                </a:solidFill>
                <a:latin typeface="Times New Roman" pitchFamily="18" charset="0"/>
              </a:rPr>
              <a:t> </a:t>
            </a:r>
            <a:r>
              <a:rPr kumimoji="1" lang="en-US" altLang="zh-CN" sz="1800" dirty="0" smtClean="0">
                <a:solidFill>
                  <a:srgbClr val="000000"/>
                </a:solidFill>
                <a:latin typeface="Times New Roman" pitchFamily="18" charset="0"/>
              </a:rPr>
              <a:t>+</a:t>
            </a:r>
            <a:r>
              <a:rPr kumimoji="1" lang="en-US" altLang="zh-CN" sz="1800" dirty="0" smtClean="0">
                <a:solidFill>
                  <a:srgbClr val="FF3300"/>
                </a:solidFill>
                <a:latin typeface="Times New Roman" pitchFamily="18" charset="0"/>
              </a:rPr>
              <a:t> </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0</a:t>
            </a:r>
            <a:r>
              <a:rPr kumimoji="1" lang="en-US" altLang="zh-CN" sz="1800" dirty="0" smtClean="0">
                <a:solidFill>
                  <a:srgbClr val="000000"/>
                </a:solidFill>
                <a:latin typeface="Times New Roman" pitchFamily="18" charset="0"/>
              </a:rPr>
              <a:t>x </a:t>
            </a:r>
            <a:r>
              <a:rPr kumimoji="1" lang="en-US" altLang="zh-CN" sz="1800" dirty="0" smtClean="0">
                <a:solidFill>
                  <a:srgbClr val="000000"/>
                </a:solidFill>
                <a:latin typeface="Times New Roman" pitchFamily="18" charset="0"/>
                <a:sym typeface="Wingdings" pitchFamily="2" charset="2"/>
              </a:rPr>
              <a:t>mod (</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8</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4</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3</a:t>
            </a:r>
            <a:r>
              <a:rPr kumimoji="1" lang="en-US" altLang="zh-CN" sz="1800" dirty="0" smtClean="0">
                <a:solidFill>
                  <a:srgbClr val="000000"/>
                </a:solidFill>
                <a:latin typeface="Times New Roman" pitchFamily="18" charset="0"/>
              </a:rPr>
              <a:t>+x+1</a:t>
            </a:r>
            <a:r>
              <a:rPr kumimoji="1" lang="en-US" altLang="zh-CN" sz="1800" dirty="0" smtClean="0">
                <a:solidFill>
                  <a:srgbClr val="000000"/>
                </a:solidFill>
                <a:latin typeface="Times New Roman" pitchFamily="18" charset="0"/>
                <a:sym typeface="Wingdings" pitchFamily="2" charset="2"/>
              </a:rPr>
              <a:t>) </a:t>
            </a:r>
          </a:p>
          <a:p>
            <a:pPr lvl="1">
              <a:lnSpc>
                <a:spcPct val="115000"/>
              </a:lnSpc>
              <a:spcBef>
                <a:spcPct val="15000"/>
              </a:spcBef>
              <a:buNone/>
            </a:pPr>
            <a:r>
              <a:rPr kumimoji="1" lang="en-US" altLang="zh-CN" sz="1800" dirty="0" smtClean="0">
                <a:solidFill>
                  <a:srgbClr val="000000"/>
                </a:solidFill>
                <a:latin typeface="Times New Roman" pitchFamily="18" charset="0"/>
                <a:sym typeface="Wingdings" pitchFamily="2" charset="2"/>
              </a:rPr>
              <a:t>            = (</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6</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7</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5</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6</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4</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5</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3</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4</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2</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3</a:t>
            </a:r>
            <a:r>
              <a:rPr kumimoji="1" lang="en-US" altLang="zh-CN" sz="1800" dirty="0" smtClean="0">
                <a:solidFill>
                  <a:srgbClr val="000000"/>
                </a:solidFill>
                <a:latin typeface="Times New Roman" pitchFamily="18" charset="0"/>
              </a:rPr>
              <a:t>+</a:t>
            </a:r>
            <a:r>
              <a:rPr kumimoji="1" lang="en-US" altLang="zh-CN" sz="1800" dirty="0" smtClean="0">
                <a:solidFill>
                  <a:srgbClr val="FF3300"/>
                </a:solidFill>
                <a:latin typeface="Times New Roman" pitchFamily="18" charset="0"/>
              </a:rPr>
              <a:t> </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1</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2</a:t>
            </a:r>
            <a:r>
              <a:rPr kumimoji="1" lang="en-US" altLang="zh-CN" sz="1800" dirty="0" smtClean="0">
                <a:solidFill>
                  <a:srgbClr val="FF3300"/>
                </a:solidFill>
                <a:latin typeface="Times New Roman" pitchFamily="18" charset="0"/>
              </a:rPr>
              <a:t> </a:t>
            </a:r>
            <a:r>
              <a:rPr kumimoji="1" lang="en-US" altLang="zh-CN" sz="1800" dirty="0" smtClean="0">
                <a:solidFill>
                  <a:srgbClr val="000000"/>
                </a:solidFill>
                <a:latin typeface="Times New Roman" pitchFamily="18" charset="0"/>
              </a:rPr>
              <a:t>+</a:t>
            </a:r>
            <a:r>
              <a:rPr kumimoji="1" lang="en-US" altLang="zh-CN" sz="1800" dirty="0" smtClean="0">
                <a:solidFill>
                  <a:srgbClr val="FF3300"/>
                </a:solidFill>
                <a:latin typeface="Times New Roman" pitchFamily="18" charset="0"/>
              </a:rPr>
              <a:t> </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0</a:t>
            </a:r>
            <a:r>
              <a:rPr kumimoji="1" lang="en-US" altLang="zh-CN" sz="1800" dirty="0" smtClean="0">
                <a:solidFill>
                  <a:srgbClr val="000000"/>
                </a:solidFill>
                <a:latin typeface="Times New Roman" pitchFamily="18" charset="0"/>
              </a:rPr>
              <a:t>x ) </a:t>
            </a:r>
            <a:r>
              <a:rPr kumimoji="1" lang="en-US" altLang="zh-CN" sz="1800" dirty="0" smtClean="0">
                <a:solidFill>
                  <a:srgbClr val="000000"/>
                </a:solidFill>
                <a:latin typeface="Times New Roman" pitchFamily="18" charset="0"/>
                <a:sym typeface="Wingdings 2" pitchFamily="18" charset="2"/>
              </a:rPr>
              <a:t>1+ (</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4</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3</a:t>
            </a:r>
            <a:r>
              <a:rPr kumimoji="1" lang="en-US" altLang="zh-CN" sz="1800" dirty="0" smtClean="0">
                <a:solidFill>
                  <a:srgbClr val="000000"/>
                </a:solidFill>
                <a:latin typeface="Times New Roman" pitchFamily="18" charset="0"/>
              </a:rPr>
              <a:t>+x+1)</a:t>
            </a:r>
          </a:p>
          <a:p>
            <a:pPr lvl="1">
              <a:lnSpc>
                <a:spcPct val="115000"/>
              </a:lnSpc>
              <a:spcBef>
                <a:spcPct val="15000"/>
              </a:spcBef>
              <a:buNone/>
            </a:pPr>
            <a:r>
              <a:rPr kumimoji="1" lang="en-US" altLang="zh-CN" sz="1800" dirty="0" smtClean="0">
                <a:solidFill>
                  <a:srgbClr val="000000"/>
                </a:solidFill>
                <a:latin typeface="Times New Roman" pitchFamily="18" charset="0"/>
              </a:rPr>
              <a:t>            = b</a:t>
            </a:r>
            <a:r>
              <a:rPr kumimoji="1" lang="en-US" altLang="zh-CN" sz="1800" baseline="-25000" dirty="0" smtClean="0">
                <a:solidFill>
                  <a:srgbClr val="000000"/>
                </a:solidFill>
                <a:latin typeface="Times New Roman" pitchFamily="18" charset="0"/>
              </a:rPr>
              <a:t>6</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7</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5</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6</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4</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5</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3</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4</a:t>
            </a:r>
            <a:r>
              <a:rPr kumimoji="1" lang="en-US" altLang="zh-CN" sz="1800" dirty="0" smtClean="0">
                <a:solidFill>
                  <a:srgbClr val="000000"/>
                </a:solidFill>
                <a:latin typeface="Times New Roman" pitchFamily="18" charset="0"/>
              </a:rPr>
              <a:t>+ b</a:t>
            </a:r>
            <a:r>
              <a:rPr kumimoji="1" lang="en-US" altLang="zh-CN" sz="1800" baseline="-25000" dirty="0" smtClean="0">
                <a:solidFill>
                  <a:srgbClr val="000000"/>
                </a:solidFill>
                <a:latin typeface="Times New Roman" pitchFamily="18" charset="0"/>
              </a:rPr>
              <a:t>2</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3</a:t>
            </a:r>
            <a:r>
              <a:rPr kumimoji="1" lang="en-US" altLang="zh-CN" sz="1800" dirty="0" smtClean="0">
                <a:solidFill>
                  <a:srgbClr val="000000"/>
                </a:solidFill>
                <a:latin typeface="Times New Roman" pitchFamily="18" charset="0"/>
              </a:rPr>
              <a:t>+</a:t>
            </a:r>
            <a:r>
              <a:rPr kumimoji="1" lang="en-US" altLang="zh-CN" sz="1800" dirty="0" smtClean="0">
                <a:solidFill>
                  <a:srgbClr val="FF3300"/>
                </a:solidFill>
                <a:latin typeface="Times New Roman" pitchFamily="18" charset="0"/>
              </a:rPr>
              <a:t> </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1</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2</a:t>
            </a:r>
            <a:r>
              <a:rPr kumimoji="1" lang="en-US" altLang="zh-CN" sz="1800" dirty="0" smtClean="0">
                <a:solidFill>
                  <a:srgbClr val="FF3300"/>
                </a:solidFill>
                <a:latin typeface="Times New Roman" pitchFamily="18" charset="0"/>
              </a:rPr>
              <a:t> </a:t>
            </a:r>
            <a:r>
              <a:rPr kumimoji="1" lang="en-US" altLang="zh-CN" sz="1800" dirty="0" smtClean="0">
                <a:solidFill>
                  <a:srgbClr val="000000"/>
                </a:solidFill>
                <a:latin typeface="Times New Roman" pitchFamily="18" charset="0"/>
              </a:rPr>
              <a:t>+</a:t>
            </a:r>
            <a:r>
              <a:rPr kumimoji="1" lang="en-US" altLang="zh-CN" sz="1800" dirty="0" smtClean="0">
                <a:solidFill>
                  <a:srgbClr val="FF3300"/>
                </a:solidFill>
                <a:latin typeface="Times New Roman" pitchFamily="18" charset="0"/>
              </a:rPr>
              <a:t> </a:t>
            </a:r>
            <a:r>
              <a:rPr kumimoji="1" lang="en-US" altLang="zh-CN" sz="1800" dirty="0" smtClean="0">
                <a:solidFill>
                  <a:srgbClr val="000000"/>
                </a:solidFill>
                <a:latin typeface="Times New Roman" pitchFamily="18" charset="0"/>
              </a:rPr>
              <a:t>b</a:t>
            </a:r>
            <a:r>
              <a:rPr kumimoji="1" lang="en-US" altLang="zh-CN" sz="1800" baseline="-25000" dirty="0" smtClean="0">
                <a:solidFill>
                  <a:srgbClr val="000000"/>
                </a:solidFill>
                <a:latin typeface="Times New Roman" pitchFamily="18" charset="0"/>
              </a:rPr>
              <a:t>0</a:t>
            </a:r>
            <a:r>
              <a:rPr kumimoji="1" lang="en-US" altLang="zh-CN" sz="1800" dirty="0" smtClean="0">
                <a:solidFill>
                  <a:srgbClr val="000000"/>
                </a:solidFill>
                <a:latin typeface="Times New Roman" pitchFamily="18" charset="0"/>
              </a:rPr>
              <a:t>x </a:t>
            </a:r>
            <a:r>
              <a:rPr kumimoji="1" lang="en-US" altLang="zh-CN" sz="1800" dirty="0" smtClean="0">
                <a:solidFill>
                  <a:srgbClr val="000000"/>
                </a:solidFill>
                <a:latin typeface="Times New Roman" pitchFamily="18" charset="0"/>
                <a:sym typeface="Wingdings 2" pitchFamily="18" charset="2"/>
              </a:rPr>
              <a:t>+ (</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4</a:t>
            </a:r>
            <a:r>
              <a:rPr kumimoji="1" lang="en-US" altLang="zh-CN" sz="1800" dirty="0" smtClean="0">
                <a:solidFill>
                  <a:srgbClr val="000000"/>
                </a:solidFill>
                <a:latin typeface="Times New Roman" pitchFamily="18" charset="0"/>
              </a:rPr>
              <a:t>+x</a:t>
            </a:r>
            <a:r>
              <a:rPr kumimoji="1" lang="en-US" altLang="zh-CN" sz="1800" baseline="30000" dirty="0" smtClean="0">
                <a:solidFill>
                  <a:srgbClr val="000000"/>
                </a:solidFill>
                <a:latin typeface="Times New Roman" pitchFamily="18" charset="0"/>
              </a:rPr>
              <a:t>3</a:t>
            </a:r>
            <a:r>
              <a:rPr kumimoji="1" lang="en-US" altLang="zh-CN" sz="1800" dirty="0" smtClean="0">
                <a:solidFill>
                  <a:srgbClr val="000000"/>
                </a:solidFill>
                <a:latin typeface="Times New Roman" pitchFamily="18" charset="0"/>
              </a:rPr>
              <a:t>+x+1)</a:t>
            </a:r>
          </a:p>
          <a:p>
            <a:pPr lvl="1">
              <a:lnSpc>
                <a:spcPct val="115000"/>
              </a:lnSpc>
              <a:spcBef>
                <a:spcPct val="15000"/>
              </a:spcBef>
              <a:buNone/>
            </a:pPr>
            <a:r>
              <a:rPr kumimoji="1" lang="en-US" altLang="zh-CN" sz="1800" dirty="0" smtClean="0">
                <a:solidFill>
                  <a:srgbClr val="800000"/>
                </a:solidFill>
                <a:latin typeface="Times New Roman" pitchFamily="18" charset="0"/>
              </a:rPr>
              <a:t>              </a:t>
            </a:r>
            <a:r>
              <a:rPr kumimoji="1" lang="zh-CN" altLang="en-US" sz="1800" dirty="0" smtClean="0">
                <a:solidFill>
                  <a:srgbClr val="800000"/>
                </a:solidFill>
                <a:latin typeface="Times New Roman" pitchFamily="18" charset="0"/>
              </a:rPr>
              <a:t>即所得结果字节为： </a:t>
            </a:r>
            <a:r>
              <a:rPr kumimoji="1" lang="en-US" altLang="zh-CN" sz="1800" dirty="0" smtClean="0">
                <a:solidFill>
                  <a:srgbClr val="800000"/>
                </a:solidFill>
                <a:latin typeface="Times New Roman" pitchFamily="18" charset="0"/>
              </a:rPr>
              <a:t>(b</a:t>
            </a:r>
            <a:r>
              <a:rPr kumimoji="1" lang="en-US" altLang="zh-CN" sz="1800" baseline="-25000" dirty="0" smtClean="0">
                <a:solidFill>
                  <a:srgbClr val="800000"/>
                </a:solidFill>
                <a:latin typeface="Times New Roman" pitchFamily="18" charset="0"/>
              </a:rPr>
              <a:t>6</a:t>
            </a:r>
            <a:r>
              <a:rPr kumimoji="1" lang="en-US" altLang="zh-CN" sz="1800" dirty="0" smtClean="0">
                <a:solidFill>
                  <a:srgbClr val="800000"/>
                </a:solidFill>
                <a:latin typeface="Times New Roman" pitchFamily="18" charset="0"/>
              </a:rPr>
              <a:t>b</a:t>
            </a:r>
            <a:r>
              <a:rPr kumimoji="1" lang="en-US" altLang="zh-CN" sz="1800" baseline="-25000" dirty="0" smtClean="0">
                <a:solidFill>
                  <a:srgbClr val="800000"/>
                </a:solidFill>
                <a:latin typeface="Times New Roman" pitchFamily="18" charset="0"/>
              </a:rPr>
              <a:t>5</a:t>
            </a:r>
            <a:r>
              <a:rPr kumimoji="1" lang="en-US" altLang="zh-CN" sz="1800" dirty="0" smtClean="0">
                <a:solidFill>
                  <a:srgbClr val="800000"/>
                </a:solidFill>
                <a:latin typeface="Times New Roman" pitchFamily="18" charset="0"/>
              </a:rPr>
              <a:t>b</a:t>
            </a:r>
            <a:r>
              <a:rPr kumimoji="1" lang="en-US" altLang="zh-CN" sz="1800" baseline="-25000" dirty="0" smtClean="0">
                <a:solidFill>
                  <a:srgbClr val="800000"/>
                </a:solidFill>
                <a:latin typeface="Times New Roman" pitchFamily="18" charset="0"/>
              </a:rPr>
              <a:t>4</a:t>
            </a:r>
            <a:r>
              <a:rPr kumimoji="1" lang="en-US" altLang="zh-CN" sz="1800" dirty="0" smtClean="0">
                <a:solidFill>
                  <a:srgbClr val="800000"/>
                </a:solidFill>
                <a:latin typeface="Times New Roman" pitchFamily="18" charset="0"/>
              </a:rPr>
              <a:t>b</a:t>
            </a:r>
            <a:r>
              <a:rPr kumimoji="1" lang="en-US" altLang="zh-CN" sz="1800" baseline="-25000" dirty="0" smtClean="0">
                <a:solidFill>
                  <a:srgbClr val="800000"/>
                </a:solidFill>
                <a:latin typeface="Times New Roman" pitchFamily="18" charset="0"/>
              </a:rPr>
              <a:t>3</a:t>
            </a:r>
            <a:r>
              <a:rPr kumimoji="1" lang="en-US" altLang="zh-CN" sz="1800" dirty="0" smtClean="0">
                <a:solidFill>
                  <a:srgbClr val="800000"/>
                </a:solidFill>
                <a:latin typeface="Times New Roman" pitchFamily="18" charset="0"/>
              </a:rPr>
              <a:t>b</a:t>
            </a:r>
            <a:r>
              <a:rPr kumimoji="1" lang="en-US" altLang="zh-CN" sz="1800" baseline="-25000" dirty="0" smtClean="0">
                <a:solidFill>
                  <a:srgbClr val="800000"/>
                </a:solidFill>
                <a:latin typeface="Times New Roman" pitchFamily="18" charset="0"/>
              </a:rPr>
              <a:t>2</a:t>
            </a:r>
            <a:r>
              <a:rPr kumimoji="1" lang="en-US" altLang="zh-CN" sz="1800" dirty="0" smtClean="0">
                <a:solidFill>
                  <a:srgbClr val="800000"/>
                </a:solidFill>
                <a:latin typeface="Times New Roman" pitchFamily="18" charset="0"/>
              </a:rPr>
              <a:t>b</a:t>
            </a:r>
            <a:r>
              <a:rPr kumimoji="1" lang="en-US" altLang="zh-CN" sz="1800" baseline="-25000" dirty="0" smtClean="0">
                <a:solidFill>
                  <a:srgbClr val="800000"/>
                </a:solidFill>
                <a:latin typeface="Times New Roman" pitchFamily="18" charset="0"/>
              </a:rPr>
              <a:t>1</a:t>
            </a:r>
            <a:r>
              <a:rPr kumimoji="1" lang="en-US" altLang="zh-CN" sz="1800" dirty="0" smtClean="0">
                <a:solidFill>
                  <a:srgbClr val="800000"/>
                </a:solidFill>
                <a:latin typeface="Times New Roman" pitchFamily="18" charset="0"/>
              </a:rPr>
              <a:t>b</a:t>
            </a:r>
            <a:r>
              <a:rPr kumimoji="1" lang="en-US" altLang="zh-CN" sz="1800" baseline="-25000" dirty="0" smtClean="0">
                <a:solidFill>
                  <a:srgbClr val="800000"/>
                </a:solidFill>
                <a:latin typeface="Times New Roman" pitchFamily="18" charset="0"/>
              </a:rPr>
              <a:t>0</a:t>
            </a:r>
            <a:r>
              <a:rPr kumimoji="1" lang="en-US" altLang="zh-CN" sz="1800" dirty="0" smtClean="0">
                <a:solidFill>
                  <a:srgbClr val="800000"/>
                </a:solidFill>
                <a:latin typeface="Times New Roman" pitchFamily="18" charset="0"/>
              </a:rPr>
              <a:t>0) ⊕(00011011)</a:t>
            </a:r>
            <a:endParaRPr kumimoji="1" lang="en-US" altLang="zh-CN" sz="1800" dirty="0" smtClean="0">
              <a:solidFill>
                <a:srgbClr val="000000"/>
              </a:solidFill>
              <a:latin typeface="Times New Roman" pitchFamily="18" charset="0"/>
            </a:endParaRP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46</a:t>
            </a:fld>
            <a:endParaRPr lang="en-US" altLang="zh-CN" dirty="0"/>
          </a:p>
        </p:txBody>
      </p:sp>
      <p:grpSp>
        <p:nvGrpSpPr>
          <p:cNvPr id="7" name="Group 4"/>
          <p:cNvGrpSpPr>
            <a:grpSpLocks/>
          </p:cNvGrpSpPr>
          <p:nvPr/>
        </p:nvGrpSpPr>
        <p:grpSpPr bwMode="auto">
          <a:xfrm>
            <a:off x="609600" y="5334000"/>
            <a:ext cx="7848600" cy="1066800"/>
            <a:chOff x="528" y="3312"/>
            <a:chExt cx="4944" cy="672"/>
          </a:xfrm>
        </p:grpSpPr>
        <p:sp>
          <p:nvSpPr>
            <p:cNvPr id="8" name="Rectangle 5"/>
            <p:cNvSpPr>
              <a:spLocks noChangeArrowheads="1"/>
            </p:cNvSpPr>
            <p:nvPr/>
          </p:nvSpPr>
          <p:spPr bwMode="auto">
            <a:xfrm>
              <a:off x="528" y="3312"/>
              <a:ext cx="4608" cy="672"/>
            </a:xfrm>
            <a:prstGeom prst="rect">
              <a:avLst/>
            </a:prstGeom>
            <a:solidFill>
              <a:srgbClr val="FFCC99"/>
            </a:solidFill>
            <a:ln w="9525">
              <a:noFill/>
              <a:miter lim="800000"/>
              <a:headEnd/>
              <a:tailEnd/>
            </a:ln>
            <a:effectLst/>
          </p:spPr>
          <p:txBody>
            <a:bodyPr wrap="none" anchor="ctr"/>
            <a:lstStyle/>
            <a:p>
              <a:endParaRPr lang="zh-CN" altLang="en-US"/>
            </a:p>
          </p:txBody>
        </p:sp>
        <p:grpSp>
          <p:nvGrpSpPr>
            <p:cNvPr id="9" name="Group 6"/>
            <p:cNvGrpSpPr>
              <a:grpSpLocks/>
            </p:cNvGrpSpPr>
            <p:nvPr/>
          </p:nvGrpSpPr>
          <p:grpSpPr bwMode="auto">
            <a:xfrm>
              <a:off x="840" y="3406"/>
              <a:ext cx="4632" cy="482"/>
              <a:chOff x="840" y="3406"/>
              <a:chExt cx="4632" cy="482"/>
            </a:xfrm>
          </p:grpSpPr>
          <p:sp>
            <p:nvSpPr>
              <p:cNvPr id="10" name="Rectangle 7"/>
              <p:cNvSpPr>
                <a:spLocks noChangeArrowheads="1"/>
              </p:cNvSpPr>
              <p:nvPr/>
            </p:nvSpPr>
            <p:spPr bwMode="auto">
              <a:xfrm>
                <a:off x="840" y="3504"/>
                <a:ext cx="936" cy="194"/>
              </a:xfrm>
              <a:prstGeom prst="rect">
                <a:avLst/>
              </a:prstGeom>
              <a:noFill/>
              <a:ln w="9525">
                <a:noFill/>
                <a:miter lim="800000"/>
                <a:headEnd/>
                <a:tailEnd/>
              </a:ln>
              <a:effectLst/>
            </p:spPr>
            <p:txBody>
              <a:bodyPr wrap="none">
                <a:spAutoFit/>
              </a:bodyPr>
              <a:lstStyle/>
              <a:p>
                <a:pPr algn="ctr" eaLnBrk="1" hangingPunct="1"/>
                <a:r>
                  <a:rPr kumimoji="1" lang="zh-CN" altLang="en-US" b="0" dirty="0">
                    <a:solidFill>
                      <a:srgbClr val="000000"/>
                    </a:solidFill>
                    <a:latin typeface="Times New Roman" pitchFamily="18" charset="0"/>
                  </a:rPr>
                  <a:t>所以 ，</a:t>
                </a:r>
                <a:r>
                  <a:rPr kumimoji="1" lang="en-US" altLang="zh-CN" b="0" dirty="0">
                    <a:solidFill>
                      <a:srgbClr val="000000"/>
                    </a:solidFill>
                    <a:latin typeface="Times New Roman" pitchFamily="18" charset="0"/>
                  </a:rPr>
                  <a:t>x </a:t>
                </a:r>
                <a:r>
                  <a:rPr kumimoji="1" lang="en-US" altLang="zh-CN" b="0" dirty="0">
                    <a:solidFill>
                      <a:srgbClr val="000000"/>
                    </a:solidFill>
                    <a:latin typeface="Times New Roman" pitchFamily="18" charset="0"/>
                    <a:sym typeface="Wingdings 2" pitchFamily="18" charset="2"/>
                  </a:rPr>
                  <a:t></a:t>
                </a:r>
                <a:r>
                  <a:rPr kumimoji="1" lang="en-US" altLang="zh-CN" b="0" dirty="0">
                    <a:solidFill>
                      <a:srgbClr val="000000"/>
                    </a:solidFill>
                    <a:latin typeface="Times New Roman" pitchFamily="18" charset="0"/>
                  </a:rPr>
                  <a:t> </a:t>
                </a:r>
                <a:r>
                  <a:rPr kumimoji="1" lang="en-US" altLang="zh-CN" b="0" dirty="0" smtClean="0">
                    <a:solidFill>
                      <a:srgbClr val="000000"/>
                    </a:solidFill>
                    <a:latin typeface="Times New Roman" pitchFamily="18" charset="0"/>
                  </a:rPr>
                  <a:t>B(x) </a:t>
                </a:r>
                <a:r>
                  <a:rPr kumimoji="1" lang="en-US" altLang="zh-CN" b="0" dirty="0">
                    <a:solidFill>
                      <a:srgbClr val="000000"/>
                    </a:solidFill>
                    <a:latin typeface="Times New Roman" pitchFamily="18" charset="0"/>
                  </a:rPr>
                  <a:t>=</a:t>
                </a:r>
              </a:p>
            </p:txBody>
          </p:sp>
          <p:sp>
            <p:nvSpPr>
              <p:cNvPr id="11" name="Rectangle 8"/>
              <p:cNvSpPr>
                <a:spLocks noChangeArrowheads="1"/>
              </p:cNvSpPr>
              <p:nvPr/>
            </p:nvSpPr>
            <p:spPr bwMode="auto">
              <a:xfrm>
                <a:off x="2064" y="3406"/>
                <a:ext cx="3072" cy="194"/>
              </a:xfrm>
              <a:prstGeom prst="rect">
                <a:avLst/>
              </a:prstGeom>
              <a:noFill/>
              <a:ln w="9525">
                <a:noFill/>
                <a:miter lim="800000"/>
                <a:headEnd/>
                <a:tailEnd/>
              </a:ln>
              <a:effectLst/>
            </p:spPr>
            <p:txBody>
              <a:bodyPr>
                <a:spAutoFit/>
              </a:bodyPr>
              <a:lstStyle/>
              <a:p>
                <a:pPr eaLnBrk="1" hangingPunct="1"/>
                <a:r>
                  <a:rPr kumimoji="1" lang="en-US" altLang="zh-CN" b="0" dirty="0" smtClean="0">
                    <a:latin typeface="Times New Roman" pitchFamily="18" charset="0"/>
                  </a:rPr>
                  <a:t>(b</a:t>
                </a:r>
                <a:r>
                  <a:rPr kumimoji="1" lang="en-US" altLang="zh-CN" b="0" baseline="-25000" dirty="0" smtClean="0">
                    <a:latin typeface="Times New Roman" pitchFamily="18" charset="0"/>
                  </a:rPr>
                  <a:t>6</a:t>
                </a:r>
                <a:r>
                  <a:rPr kumimoji="1" lang="en-US" altLang="zh-CN" b="0" dirty="0" smtClean="0">
                    <a:latin typeface="Times New Roman" pitchFamily="18" charset="0"/>
                  </a:rPr>
                  <a:t>b</a:t>
                </a:r>
                <a:r>
                  <a:rPr kumimoji="1" lang="en-US" altLang="zh-CN" b="0" baseline="-25000" dirty="0" smtClean="0">
                    <a:latin typeface="Times New Roman" pitchFamily="18" charset="0"/>
                  </a:rPr>
                  <a:t>5</a:t>
                </a:r>
                <a:r>
                  <a:rPr kumimoji="1" lang="en-US" altLang="zh-CN" b="0" dirty="0" smtClean="0">
                    <a:latin typeface="Times New Roman" pitchFamily="18" charset="0"/>
                  </a:rPr>
                  <a:t>b</a:t>
                </a:r>
                <a:r>
                  <a:rPr kumimoji="1" lang="en-US" altLang="zh-CN" b="0" baseline="-25000" dirty="0" smtClean="0">
                    <a:latin typeface="Times New Roman" pitchFamily="18" charset="0"/>
                  </a:rPr>
                  <a:t>4</a:t>
                </a:r>
                <a:r>
                  <a:rPr kumimoji="1" lang="en-US" altLang="zh-CN" b="0" dirty="0" smtClean="0">
                    <a:latin typeface="Times New Roman" pitchFamily="18" charset="0"/>
                  </a:rPr>
                  <a:t>b</a:t>
                </a:r>
                <a:r>
                  <a:rPr kumimoji="1" lang="en-US" altLang="zh-CN" b="0" baseline="-25000" dirty="0" smtClean="0">
                    <a:latin typeface="Times New Roman" pitchFamily="18" charset="0"/>
                  </a:rPr>
                  <a:t>3</a:t>
                </a:r>
                <a:r>
                  <a:rPr kumimoji="1" lang="en-US" altLang="zh-CN" b="0" dirty="0" smtClean="0">
                    <a:latin typeface="Times New Roman" pitchFamily="18" charset="0"/>
                  </a:rPr>
                  <a:t>b</a:t>
                </a:r>
                <a:r>
                  <a:rPr kumimoji="1" lang="en-US" altLang="zh-CN" b="0" baseline="-25000" dirty="0" smtClean="0">
                    <a:latin typeface="Times New Roman" pitchFamily="18" charset="0"/>
                  </a:rPr>
                  <a:t>2</a:t>
                </a:r>
                <a:r>
                  <a:rPr kumimoji="1" lang="en-US" altLang="zh-CN" b="0" dirty="0" smtClean="0">
                    <a:latin typeface="Times New Roman" pitchFamily="18" charset="0"/>
                  </a:rPr>
                  <a:t>b</a:t>
                </a:r>
                <a:r>
                  <a:rPr kumimoji="1" lang="en-US" altLang="zh-CN" b="0" baseline="-25000" dirty="0" smtClean="0">
                    <a:latin typeface="Times New Roman" pitchFamily="18" charset="0"/>
                  </a:rPr>
                  <a:t>1</a:t>
                </a:r>
                <a:r>
                  <a:rPr kumimoji="1" lang="en-US" altLang="zh-CN" b="0" dirty="0" smtClean="0">
                    <a:latin typeface="Times New Roman" pitchFamily="18" charset="0"/>
                  </a:rPr>
                  <a:t>b</a:t>
                </a:r>
                <a:r>
                  <a:rPr kumimoji="1" lang="en-US" altLang="zh-CN" b="0" baseline="-25000" dirty="0" smtClean="0">
                    <a:latin typeface="Times New Roman" pitchFamily="18" charset="0"/>
                  </a:rPr>
                  <a:t>0</a:t>
                </a:r>
                <a:r>
                  <a:rPr kumimoji="1" lang="en-US" altLang="zh-CN" b="0" dirty="0" smtClean="0">
                    <a:latin typeface="Times New Roman" pitchFamily="18" charset="0"/>
                  </a:rPr>
                  <a:t>0)                            </a:t>
                </a:r>
                <a:r>
                  <a:rPr kumimoji="1" lang="zh-CN" altLang="en-US" b="0" dirty="0">
                    <a:latin typeface="Times New Roman" pitchFamily="18" charset="0"/>
                  </a:rPr>
                  <a:t>；</a:t>
                </a:r>
                <a:r>
                  <a:rPr kumimoji="1" lang="en-US" altLang="zh-CN" b="0" dirty="0">
                    <a:latin typeface="Times New Roman" pitchFamily="18" charset="0"/>
                  </a:rPr>
                  <a:t>b</a:t>
                </a:r>
                <a:r>
                  <a:rPr kumimoji="1" lang="en-US" altLang="zh-CN" b="0" baseline="-25000" dirty="0">
                    <a:latin typeface="Times New Roman" pitchFamily="18" charset="0"/>
                  </a:rPr>
                  <a:t>7 </a:t>
                </a:r>
                <a:r>
                  <a:rPr kumimoji="1" lang="zh-CN" altLang="en-US" b="0" dirty="0">
                    <a:latin typeface="Times New Roman" pitchFamily="18" charset="0"/>
                  </a:rPr>
                  <a:t>＝</a:t>
                </a:r>
                <a:r>
                  <a:rPr kumimoji="1" lang="en-US" altLang="zh-CN" b="0" dirty="0">
                    <a:latin typeface="Times New Roman" pitchFamily="18" charset="0"/>
                  </a:rPr>
                  <a:t>0</a:t>
                </a:r>
              </a:p>
            </p:txBody>
          </p:sp>
          <p:sp>
            <p:nvSpPr>
              <p:cNvPr id="12" name="Rectangle 9"/>
              <p:cNvSpPr>
                <a:spLocks noChangeArrowheads="1"/>
              </p:cNvSpPr>
              <p:nvPr/>
            </p:nvSpPr>
            <p:spPr bwMode="auto">
              <a:xfrm>
                <a:off x="1968" y="3674"/>
                <a:ext cx="3504" cy="214"/>
              </a:xfrm>
              <a:prstGeom prst="rect">
                <a:avLst/>
              </a:prstGeom>
              <a:noFill/>
              <a:ln w="9525">
                <a:noFill/>
                <a:miter lim="800000"/>
                <a:headEnd/>
                <a:tailEnd/>
              </a:ln>
              <a:effectLst/>
            </p:spPr>
            <p:txBody>
              <a:bodyPr>
                <a:spAutoFit/>
              </a:bodyPr>
              <a:lstStyle/>
              <a:p>
                <a:pPr eaLnBrk="1" hangingPunct="1">
                  <a:lnSpc>
                    <a:spcPct val="115000"/>
                  </a:lnSpc>
                  <a:spcBef>
                    <a:spcPct val="15000"/>
                  </a:spcBef>
                </a:pPr>
                <a:r>
                  <a:rPr kumimoji="1" lang="en-US" altLang="zh-CN" b="0" dirty="0">
                    <a:latin typeface="Times New Roman" pitchFamily="18" charset="0"/>
                  </a:rPr>
                  <a:t>  </a:t>
                </a:r>
                <a:r>
                  <a:rPr kumimoji="1" lang="en-US" altLang="zh-CN" b="0" dirty="0" smtClean="0">
                    <a:latin typeface="Times New Roman" pitchFamily="18" charset="0"/>
                  </a:rPr>
                  <a:t>(b</a:t>
                </a:r>
                <a:r>
                  <a:rPr kumimoji="1" lang="en-US" altLang="zh-CN" b="0" baseline="-25000" dirty="0" smtClean="0">
                    <a:latin typeface="Times New Roman" pitchFamily="18" charset="0"/>
                  </a:rPr>
                  <a:t>6</a:t>
                </a:r>
                <a:r>
                  <a:rPr kumimoji="1" lang="en-US" altLang="zh-CN" b="0" dirty="0" smtClean="0">
                    <a:latin typeface="Times New Roman" pitchFamily="18" charset="0"/>
                  </a:rPr>
                  <a:t>b</a:t>
                </a:r>
                <a:r>
                  <a:rPr kumimoji="1" lang="en-US" altLang="zh-CN" b="0" baseline="-25000" dirty="0" smtClean="0">
                    <a:latin typeface="Times New Roman" pitchFamily="18" charset="0"/>
                  </a:rPr>
                  <a:t>5</a:t>
                </a:r>
                <a:r>
                  <a:rPr kumimoji="1" lang="en-US" altLang="zh-CN" b="0" dirty="0" smtClean="0">
                    <a:latin typeface="Times New Roman" pitchFamily="18" charset="0"/>
                  </a:rPr>
                  <a:t>b</a:t>
                </a:r>
                <a:r>
                  <a:rPr kumimoji="1" lang="en-US" altLang="zh-CN" b="0" baseline="-25000" dirty="0" smtClean="0">
                    <a:latin typeface="Times New Roman" pitchFamily="18" charset="0"/>
                  </a:rPr>
                  <a:t>4</a:t>
                </a:r>
                <a:r>
                  <a:rPr kumimoji="1" lang="en-US" altLang="zh-CN" b="0" dirty="0" smtClean="0">
                    <a:latin typeface="Times New Roman" pitchFamily="18" charset="0"/>
                  </a:rPr>
                  <a:t>b</a:t>
                </a:r>
                <a:r>
                  <a:rPr kumimoji="1" lang="en-US" altLang="zh-CN" b="0" baseline="-25000" dirty="0" smtClean="0">
                    <a:latin typeface="Times New Roman" pitchFamily="18" charset="0"/>
                  </a:rPr>
                  <a:t>3</a:t>
                </a:r>
                <a:r>
                  <a:rPr kumimoji="1" lang="en-US" altLang="zh-CN" b="0" dirty="0" smtClean="0">
                    <a:latin typeface="Times New Roman" pitchFamily="18" charset="0"/>
                  </a:rPr>
                  <a:t>b</a:t>
                </a:r>
                <a:r>
                  <a:rPr kumimoji="1" lang="en-US" altLang="zh-CN" b="0" baseline="-25000" dirty="0" smtClean="0">
                    <a:latin typeface="Times New Roman" pitchFamily="18" charset="0"/>
                  </a:rPr>
                  <a:t>2</a:t>
                </a:r>
                <a:r>
                  <a:rPr kumimoji="1" lang="en-US" altLang="zh-CN" b="0" dirty="0" smtClean="0">
                    <a:latin typeface="Times New Roman" pitchFamily="18" charset="0"/>
                  </a:rPr>
                  <a:t>b</a:t>
                </a:r>
                <a:r>
                  <a:rPr kumimoji="1" lang="en-US" altLang="zh-CN" b="0" baseline="-25000" dirty="0" smtClean="0">
                    <a:latin typeface="Times New Roman" pitchFamily="18" charset="0"/>
                  </a:rPr>
                  <a:t>1</a:t>
                </a:r>
                <a:r>
                  <a:rPr kumimoji="1" lang="en-US" altLang="zh-CN" b="0" dirty="0" smtClean="0">
                    <a:latin typeface="Times New Roman" pitchFamily="18" charset="0"/>
                  </a:rPr>
                  <a:t>b</a:t>
                </a:r>
                <a:r>
                  <a:rPr kumimoji="1" lang="en-US" altLang="zh-CN" b="0" baseline="-25000" dirty="0" smtClean="0">
                    <a:latin typeface="Times New Roman" pitchFamily="18" charset="0"/>
                  </a:rPr>
                  <a:t>0</a:t>
                </a:r>
                <a:r>
                  <a:rPr kumimoji="1" lang="en-US" altLang="zh-CN" b="0" dirty="0" smtClean="0">
                    <a:latin typeface="Times New Roman" pitchFamily="18" charset="0"/>
                  </a:rPr>
                  <a:t>0) ⊕(00011011)     </a:t>
                </a:r>
                <a:r>
                  <a:rPr kumimoji="1" lang="zh-CN" altLang="en-US" b="0" dirty="0">
                    <a:latin typeface="Times New Roman" pitchFamily="18" charset="0"/>
                  </a:rPr>
                  <a:t>；</a:t>
                </a:r>
                <a:r>
                  <a:rPr kumimoji="1" lang="en-US" altLang="zh-CN" b="0" dirty="0">
                    <a:latin typeface="Times New Roman" pitchFamily="18" charset="0"/>
                  </a:rPr>
                  <a:t>b</a:t>
                </a:r>
                <a:r>
                  <a:rPr kumimoji="1" lang="en-US" altLang="zh-CN" b="0" baseline="-25000" dirty="0">
                    <a:latin typeface="Times New Roman" pitchFamily="18" charset="0"/>
                  </a:rPr>
                  <a:t>7 </a:t>
                </a:r>
                <a:r>
                  <a:rPr kumimoji="1" lang="zh-CN" altLang="en-US" b="0" dirty="0">
                    <a:latin typeface="Times New Roman" pitchFamily="18" charset="0"/>
                  </a:rPr>
                  <a:t>＝</a:t>
                </a:r>
                <a:r>
                  <a:rPr kumimoji="1" lang="en-US" altLang="zh-CN" b="0" dirty="0">
                    <a:latin typeface="Times New Roman" pitchFamily="18" charset="0"/>
                  </a:rPr>
                  <a:t>1</a:t>
                </a:r>
              </a:p>
            </p:txBody>
          </p:sp>
          <p:sp>
            <p:nvSpPr>
              <p:cNvPr id="13" name="AutoShape 10"/>
              <p:cNvSpPr>
                <a:spLocks/>
              </p:cNvSpPr>
              <p:nvPr/>
            </p:nvSpPr>
            <p:spPr bwMode="auto">
              <a:xfrm>
                <a:off x="1968" y="3456"/>
                <a:ext cx="48" cy="384"/>
              </a:xfrm>
              <a:prstGeom prst="leftBrace">
                <a:avLst>
                  <a:gd name="adj1" fmla="val 66667"/>
                  <a:gd name="adj2" fmla="val 52083"/>
                </a:avLst>
              </a:prstGeom>
              <a:noFill/>
              <a:ln w="9525">
                <a:solidFill>
                  <a:schemeClr val="tx1"/>
                </a:solidFill>
                <a:round/>
                <a:headEnd/>
                <a:tailEnd/>
              </a:ln>
              <a:effectLst/>
            </p:spPr>
            <p:txBody>
              <a:bodyPr wrap="none" anchor="ct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算法描述</a:t>
            </a:r>
            <a:endParaRPr lang="zh-CN" altLang="en-US" dirty="0"/>
          </a:p>
        </p:txBody>
      </p:sp>
      <p:sp>
        <p:nvSpPr>
          <p:cNvPr id="3" name="内容占位符 2"/>
          <p:cNvSpPr>
            <a:spLocks noGrp="1"/>
          </p:cNvSpPr>
          <p:nvPr>
            <p:ph idx="1"/>
          </p:nvPr>
        </p:nvSpPr>
        <p:spPr>
          <a:xfrm>
            <a:off x="381000" y="1524000"/>
            <a:ext cx="8229600" cy="4876800"/>
          </a:xfrm>
        </p:spPr>
        <p:txBody>
          <a:bodyPr/>
          <a:lstStyle/>
          <a:p>
            <a:r>
              <a:rPr lang="zh-CN" altLang="en-US" dirty="0" smtClean="0">
                <a:latin typeface="Tahoma" pitchFamily="34" charset="0"/>
              </a:rPr>
              <a:t>采用</a:t>
            </a:r>
            <a:r>
              <a:rPr lang="en-US" altLang="zh-CN" b="1" dirty="0" smtClean="0">
                <a:solidFill>
                  <a:srgbClr val="C6062F"/>
                </a:solidFill>
                <a:latin typeface="Tahoma" pitchFamily="34" charset="0"/>
              </a:rPr>
              <a:t>SPN</a:t>
            </a:r>
            <a:r>
              <a:rPr lang="zh-CN" altLang="en-US" b="1" dirty="0" smtClean="0">
                <a:solidFill>
                  <a:srgbClr val="C6062F"/>
                </a:solidFill>
                <a:latin typeface="Tahoma" pitchFamily="34" charset="0"/>
              </a:rPr>
              <a:t>结构</a:t>
            </a:r>
            <a:r>
              <a:rPr lang="zh-CN" altLang="en-US" b="1" dirty="0" smtClean="0">
                <a:latin typeface="Tahoma" pitchFamily="34" charset="0"/>
              </a:rPr>
              <a:t>的</a:t>
            </a:r>
            <a:r>
              <a:rPr lang="zh-CN" altLang="en-US" b="1" dirty="0" smtClean="0">
                <a:solidFill>
                  <a:srgbClr val="C6062F"/>
                </a:solidFill>
                <a:latin typeface="Tahoma" pitchFamily="34" charset="0"/>
              </a:rPr>
              <a:t>迭代型分组密码</a:t>
            </a:r>
            <a:endParaRPr lang="en-US" altLang="zh-CN" b="1" dirty="0" smtClean="0">
              <a:solidFill>
                <a:srgbClr val="C6062F"/>
              </a:solidFill>
              <a:latin typeface="Tahoma" pitchFamily="34" charset="0"/>
            </a:endParaRPr>
          </a:p>
          <a:p>
            <a:r>
              <a:rPr lang="zh-CN" altLang="en-US" b="1" dirty="0" smtClean="0">
                <a:solidFill>
                  <a:srgbClr val="C6062F"/>
                </a:solidFill>
                <a:latin typeface="Tahoma" pitchFamily="34" charset="0"/>
              </a:rPr>
              <a:t>分组长度和密钥长度都可变，</a:t>
            </a:r>
            <a:r>
              <a:rPr lang="zh-CN" altLang="en-US" dirty="0" smtClean="0">
                <a:latin typeface="Tahoma" pitchFamily="34" charset="0"/>
              </a:rPr>
              <a:t>各自可以为</a:t>
            </a:r>
            <a:r>
              <a:rPr lang="en-US" altLang="zh-CN" dirty="0" smtClean="0">
                <a:latin typeface="Tahoma" pitchFamily="34" charset="0"/>
              </a:rPr>
              <a:t>128</a:t>
            </a:r>
            <a:r>
              <a:rPr lang="zh-CN" altLang="en-US" dirty="0" smtClean="0">
                <a:latin typeface="Tahoma" pitchFamily="34" charset="0"/>
              </a:rPr>
              <a:t>、</a:t>
            </a:r>
            <a:r>
              <a:rPr lang="en-US" altLang="zh-CN" dirty="0" smtClean="0">
                <a:latin typeface="Tahoma" pitchFamily="34" charset="0"/>
              </a:rPr>
              <a:t>192</a:t>
            </a:r>
            <a:r>
              <a:rPr lang="zh-CN" altLang="en-US" dirty="0" smtClean="0">
                <a:latin typeface="Tahoma" pitchFamily="34" charset="0"/>
              </a:rPr>
              <a:t>、</a:t>
            </a:r>
            <a:r>
              <a:rPr lang="en-US" altLang="zh-CN" dirty="0" smtClean="0">
                <a:latin typeface="Tahoma" pitchFamily="34" charset="0"/>
              </a:rPr>
              <a:t>256</a:t>
            </a:r>
            <a:r>
              <a:rPr lang="zh-CN" altLang="en-US" dirty="0" smtClean="0">
                <a:latin typeface="Tahoma" pitchFamily="34" charset="0"/>
              </a:rPr>
              <a:t>比特</a:t>
            </a:r>
            <a:endParaRPr lang="en-US" altLang="zh-CN" dirty="0" smtClean="0">
              <a:latin typeface="Tahoma" pitchFamily="34" charset="0"/>
            </a:endParaRPr>
          </a:p>
          <a:p>
            <a:endParaRPr lang="en-US" altLang="zh-CN" dirty="0" smtClean="0">
              <a:latin typeface="Tahoma" pitchFamily="34" charset="0"/>
            </a:endParaRPr>
          </a:p>
          <a:p>
            <a:endParaRPr lang="en-US" altLang="zh-CN" dirty="0" smtClean="0">
              <a:latin typeface="Tahoma" pitchFamily="34" charset="0"/>
            </a:endParaRPr>
          </a:p>
          <a:p>
            <a:endParaRPr lang="en-US" altLang="zh-CN" dirty="0" smtClean="0">
              <a:latin typeface="Tahoma" pitchFamily="34" charset="0"/>
            </a:endParaRPr>
          </a:p>
          <a:p>
            <a:endParaRPr lang="en-US" altLang="zh-CN" dirty="0" smtClean="0">
              <a:latin typeface="Tahoma" pitchFamily="34" charset="0"/>
            </a:endParaRPr>
          </a:p>
          <a:p>
            <a:endParaRPr lang="zh-CN" altLang="en-US" dirty="0" smtClean="0">
              <a:latin typeface="Tahoma" pitchFamily="34" charset="0"/>
            </a:endParaRPr>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dirty="0"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47</a:t>
            </a:fld>
            <a:endParaRPr lang="en-US" altLang="zh-CN" dirty="0"/>
          </a:p>
        </p:txBody>
      </p:sp>
      <p:graphicFrame>
        <p:nvGraphicFramePr>
          <p:cNvPr id="8" name="Group 4"/>
          <p:cNvGraphicFramePr>
            <a:graphicFrameLocks/>
          </p:cNvGraphicFramePr>
          <p:nvPr>
            <p:extLst>
              <p:ext uri="{D42A27DB-BD31-4B8C-83A1-F6EECF244321}">
                <p14:modId xmlns:p14="http://schemas.microsoft.com/office/powerpoint/2010/main" val="834238378"/>
              </p:ext>
            </p:extLst>
          </p:nvPr>
        </p:nvGraphicFramePr>
        <p:xfrm>
          <a:off x="1600200" y="3223300"/>
          <a:ext cx="1897768" cy="2494395"/>
        </p:xfrm>
        <a:graphic>
          <a:graphicData uri="http://schemas.openxmlformats.org/drawingml/2006/table">
            <a:tbl>
              <a:tblPr/>
              <a:tblGrid>
                <a:gridCol w="1897768">
                  <a:extLst>
                    <a:ext uri="{9D8B030D-6E8A-4147-A177-3AD203B41FA5}">
                      <a16:colId xmlns:a16="http://schemas.microsoft.com/office/drawing/2014/main" val="20000"/>
                    </a:ext>
                  </a:extLst>
                </a:gridCol>
              </a:tblGrid>
              <a:tr h="670282">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rgbClr val="990033"/>
                          </a:solidFill>
                          <a:effectLst/>
                          <a:latin typeface="黑体" pitchFamily="2" charset="-122"/>
                          <a:ea typeface="黑体" pitchFamily="2" charset="-122"/>
                        </a:rPr>
                        <a:t>分组长度</a:t>
                      </a:r>
                      <a:r>
                        <a:rPr kumimoji="0" lang="en-US" altLang="zh-CN" sz="2400" b="1" i="0" u="none" strike="noStrike" cap="none" normalizeH="0" baseline="0" dirty="0" err="1" smtClean="0">
                          <a:ln>
                            <a:noFill/>
                          </a:ln>
                          <a:solidFill>
                            <a:srgbClr val="990033"/>
                          </a:solidFill>
                          <a:effectLst/>
                          <a:latin typeface="黑体" pitchFamily="2" charset="-122"/>
                          <a:ea typeface="黑体" pitchFamily="2" charset="-122"/>
                        </a:rPr>
                        <a:t>N</a:t>
                      </a:r>
                      <a:r>
                        <a:rPr kumimoji="0" lang="en-US" altLang="zh-CN" sz="2400" b="1" i="0" u="none" strike="noStrike" cap="none" normalizeH="0" baseline="-25000" dirty="0" err="1" smtClean="0">
                          <a:ln>
                            <a:noFill/>
                          </a:ln>
                          <a:solidFill>
                            <a:srgbClr val="990033"/>
                          </a:solidFill>
                          <a:effectLst/>
                          <a:latin typeface="黑体" pitchFamily="2" charset="-122"/>
                          <a:ea typeface="黑体" pitchFamily="2" charset="-122"/>
                        </a:rPr>
                        <a:t>b</a:t>
                      </a:r>
                      <a:r>
                        <a:rPr kumimoji="0" lang="en-US" altLang="zh-CN" sz="2400" b="1" i="0" u="none" strike="noStrike" cap="none" normalizeH="0" baseline="-25000" dirty="0" smtClean="0">
                          <a:ln>
                            <a:noFill/>
                          </a:ln>
                          <a:solidFill>
                            <a:srgbClr val="990033"/>
                          </a:solidFill>
                          <a:effectLst/>
                          <a:latin typeface="黑体" pitchFamily="2" charset="-122"/>
                          <a:ea typeface="黑体" pitchFamily="2" charset="-122"/>
                        </a:rPr>
                        <a:t> </a:t>
                      </a:r>
                      <a:r>
                        <a:rPr kumimoji="0" lang="en-US" altLang="zh-CN" sz="2400" b="1" i="0" u="none" strike="noStrike" cap="none" normalizeH="0" baseline="0" dirty="0" smtClean="0">
                          <a:ln>
                            <a:noFill/>
                          </a:ln>
                          <a:solidFill>
                            <a:srgbClr val="990033"/>
                          </a:solidFill>
                          <a:effectLst/>
                          <a:latin typeface="黑体" pitchFamily="2" charset="-122"/>
                          <a:ea typeface="黑体" pitchFamily="2" charset="-122"/>
                        </a:rPr>
                        <a:t>(bit)</a:t>
                      </a:r>
                      <a:endParaRPr kumimoji="0" lang="en-US" altLang="zh-CN" sz="2400" b="1" i="0" u="none" strike="noStrike" cap="none" normalizeH="0" baseline="-25000" dirty="0" smtClean="0">
                        <a:ln>
                          <a:noFill/>
                        </a:ln>
                        <a:solidFill>
                          <a:srgbClr val="990033"/>
                        </a:solidFill>
                        <a:effectLst/>
                        <a:latin typeface="黑体" pitchFamily="2" charset="-122"/>
                        <a:ea typeface="黑体" pitchFamily="2" charset="-122"/>
                      </a:endParaRPr>
                    </a:p>
                  </a:txBody>
                  <a:tcPr horzOverflow="overflow">
                    <a:lnL w="57150" cap="flat" cmpd="sng" algn="ctr">
                      <a:solidFill>
                        <a:srgbClr val="3333FF"/>
                      </a:solidFill>
                      <a:prstDash val="solid"/>
                      <a:round/>
                      <a:headEnd type="none" w="med" len="med"/>
                      <a:tailEnd type="none" w="med" len="med"/>
                    </a:lnL>
                    <a:lnR w="57150" cap="flat" cmpd="sng" algn="ctr">
                      <a:solidFill>
                        <a:srgbClr val="3333FF"/>
                      </a:solidFill>
                      <a:prstDash val="solid"/>
                      <a:round/>
                      <a:headEnd type="none" w="med" len="med"/>
                      <a:tailEnd type="none" w="med" len="med"/>
                    </a:lnR>
                    <a:lnT w="57150" cap="flat" cmpd="sng" algn="ctr">
                      <a:solidFill>
                        <a:srgbClr val="3333FF"/>
                      </a:solidFill>
                      <a:prstDash val="solid"/>
                      <a:round/>
                      <a:headEnd type="none" w="med" len="med"/>
                      <a:tailEnd type="none" w="med" len="med"/>
                    </a:lnT>
                    <a:lnB w="57150" cap="flat" cmpd="sng" algn="ctr">
                      <a:solidFill>
                        <a:srgbClr val="3333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5161">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rgbClr val="990033"/>
                          </a:solidFill>
                          <a:effectLst/>
                          <a:latin typeface="黑体" pitchFamily="2" charset="-122"/>
                          <a:ea typeface="黑体" pitchFamily="2" charset="-122"/>
                        </a:rPr>
                        <a:t>128</a:t>
                      </a:r>
                    </a:p>
                  </a:txBody>
                  <a:tcPr horzOverflow="overflow">
                    <a:lnL w="57150" cap="flat" cmpd="sng" algn="ctr">
                      <a:solidFill>
                        <a:srgbClr val="3333FF"/>
                      </a:solidFill>
                      <a:prstDash val="solid"/>
                      <a:round/>
                      <a:headEnd type="none" w="med" len="med"/>
                      <a:tailEnd type="none" w="med" len="med"/>
                    </a:lnL>
                    <a:lnR w="57150" cap="flat" cmpd="sng" algn="ctr">
                      <a:solidFill>
                        <a:srgbClr val="3333FF"/>
                      </a:solidFill>
                      <a:prstDash val="solid"/>
                      <a:round/>
                      <a:headEnd type="none" w="med" len="med"/>
                      <a:tailEnd type="none" w="med" len="med"/>
                    </a:lnR>
                    <a:lnT w="57150" cap="flat" cmpd="sng" algn="ctr">
                      <a:solidFill>
                        <a:srgbClr val="3333FF"/>
                      </a:solidFill>
                      <a:prstDash val="solid"/>
                      <a:round/>
                      <a:headEnd type="none" w="med" len="med"/>
                      <a:tailEnd type="none" w="med" len="med"/>
                    </a:lnT>
                    <a:lnB w="57150" cap="flat" cmpd="sng" algn="ctr">
                      <a:solidFill>
                        <a:srgbClr val="3333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4354">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rgbClr val="990033"/>
                          </a:solidFill>
                          <a:effectLst/>
                          <a:latin typeface="黑体" pitchFamily="2" charset="-122"/>
                          <a:ea typeface="黑体" pitchFamily="2" charset="-122"/>
                        </a:rPr>
                        <a:t>192</a:t>
                      </a:r>
                    </a:p>
                  </a:txBody>
                  <a:tcPr horzOverflow="overflow">
                    <a:lnL w="57150" cap="flat" cmpd="sng" algn="ctr">
                      <a:solidFill>
                        <a:srgbClr val="3333FF"/>
                      </a:solidFill>
                      <a:prstDash val="solid"/>
                      <a:round/>
                      <a:headEnd type="none" w="med" len="med"/>
                      <a:tailEnd type="none" w="med" len="med"/>
                    </a:lnL>
                    <a:lnR w="57150" cap="flat" cmpd="sng" algn="ctr">
                      <a:solidFill>
                        <a:srgbClr val="3333FF"/>
                      </a:solidFill>
                      <a:prstDash val="solid"/>
                      <a:round/>
                      <a:headEnd type="none" w="med" len="med"/>
                      <a:tailEnd type="none" w="med" len="med"/>
                    </a:lnR>
                    <a:lnT w="57150" cap="flat" cmpd="sng" algn="ctr">
                      <a:solidFill>
                        <a:srgbClr val="3333FF"/>
                      </a:solidFill>
                      <a:prstDash val="solid"/>
                      <a:round/>
                      <a:headEnd type="none" w="med" len="med"/>
                      <a:tailEnd type="none" w="med" len="med"/>
                    </a:lnT>
                    <a:lnB w="57150" cap="flat" cmpd="sng" algn="ctr">
                      <a:solidFill>
                        <a:srgbClr val="3333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192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rgbClr val="990033"/>
                          </a:solidFill>
                          <a:effectLst/>
                          <a:latin typeface="黑体" pitchFamily="2" charset="-122"/>
                          <a:ea typeface="黑体" pitchFamily="2" charset="-122"/>
                        </a:rPr>
                        <a:t>256</a:t>
                      </a:r>
                    </a:p>
                  </a:txBody>
                  <a:tcPr horzOverflow="overflow">
                    <a:lnL w="57150" cap="flat" cmpd="sng" algn="ctr">
                      <a:solidFill>
                        <a:srgbClr val="3333FF"/>
                      </a:solidFill>
                      <a:prstDash val="solid"/>
                      <a:round/>
                      <a:headEnd type="none" w="med" len="med"/>
                      <a:tailEnd type="none" w="med" len="med"/>
                    </a:lnL>
                    <a:lnR w="57150" cap="flat" cmpd="sng" algn="ctr">
                      <a:solidFill>
                        <a:srgbClr val="3333FF"/>
                      </a:solidFill>
                      <a:prstDash val="solid"/>
                      <a:round/>
                      <a:headEnd type="none" w="med" len="med"/>
                      <a:tailEnd type="none" w="med" len="med"/>
                    </a:lnR>
                    <a:lnT w="57150" cap="flat" cmpd="sng" algn="ctr">
                      <a:solidFill>
                        <a:srgbClr val="3333FF"/>
                      </a:solidFill>
                      <a:prstDash val="solid"/>
                      <a:round/>
                      <a:headEnd type="none" w="med" len="med"/>
                      <a:tailEnd type="none" w="med" len="med"/>
                    </a:lnT>
                    <a:lnB w="57150" cap="flat" cmpd="sng" algn="ctr">
                      <a:solidFill>
                        <a:srgbClr val="3333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 name="Group 16"/>
          <p:cNvGraphicFramePr>
            <a:graphicFrameLocks/>
          </p:cNvGraphicFramePr>
          <p:nvPr>
            <p:extLst>
              <p:ext uri="{D42A27DB-BD31-4B8C-83A1-F6EECF244321}">
                <p14:modId xmlns:p14="http://schemas.microsoft.com/office/powerpoint/2010/main" val="1756685472"/>
              </p:ext>
            </p:extLst>
          </p:nvPr>
        </p:nvGraphicFramePr>
        <p:xfrm>
          <a:off x="4953000" y="3124200"/>
          <a:ext cx="2209800" cy="2690177"/>
        </p:xfrm>
        <a:graphic>
          <a:graphicData uri="http://schemas.openxmlformats.org/drawingml/2006/table">
            <a:tbl>
              <a:tblPr/>
              <a:tblGrid>
                <a:gridCol w="2209800">
                  <a:extLst>
                    <a:ext uri="{9D8B030D-6E8A-4147-A177-3AD203B41FA5}">
                      <a16:colId xmlns:a16="http://schemas.microsoft.com/office/drawing/2014/main" val="20000"/>
                    </a:ext>
                  </a:extLst>
                </a:gridCol>
              </a:tblGrid>
              <a:tr h="91360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rgbClr val="990033"/>
                          </a:solidFill>
                          <a:effectLst/>
                          <a:latin typeface="黑体" pitchFamily="2" charset="-122"/>
                          <a:ea typeface="黑体" pitchFamily="2" charset="-122"/>
                        </a:rPr>
                        <a:t>密钥长度</a:t>
                      </a:r>
                      <a:r>
                        <a:rPr kumimoji="0" lang="en-US" altLang="zh-CN" sz="2400" b="1" i="0" u="none" strike="noStrike" cap="none" normalizeH="0" baseline="0" dirty="0" err="1" smtClean="0">
                          <a:ln>
                            <a:noFill/>
                          </a:ln>
                          <a:solidFill>
                            <a:srgbClr val="990033"/>
                          </a:solidFill>
                          <a:effectLst/>
                          <a:latin typeface="黑体" pitchFamily="2" charset="-122"/>
                          <a:ea typeface="黑体" pitchFamily="2" charset="-122"/>
                        </a:rPr>
                        <a:t>N</a:t>
                      </a:r>
                      <a:r>
                        <a:rPr kumimoji="0" lang="en-US" altLang="zh-CN" sz="2400" b="1" i="0" u="none" strike="noStrike" cap="none" normalizeH="0" baseline="-25000" dirty="0" err="1" smtClean="0">
                          <a:ln>
                            <a:noFill/>
                          </a:ln>
                          <a:solidFill>
                            <a:srgbClr val="990033"/>
                          </a:solidFill>
                          <a:effectLst/>
                          <a:latin typeface="黑体" pitchFamily="2" charset="-122"/>
                          <a:ea typeface="黑体" pitchFamily="2" charset="-122"/>
                        </a:rPr>
                        <a:t>k</a:t>
                      </a:r>
                      <a:r>
                        <a:rPr kumimoji="0" lang="en-US" altLang="zh-CN" sz="2400" b="1" i="0" u="none" strike="noStrike" cap="none" normalizeH="0" baseline="-25000" dirty="0" smtClean="0">
                          <a:ln>
                            <a:noFill/>
                          </a:ln>
                          <a:solidFill>
                            <a:srgbClr val="990033"/>
                          </a:solidFill>
                          <a:effectLst/>
                          <a:latin typeface="黑体" pitchFamily="2" charset="-122"/>
                          <a:ea typeface="黑体" pitchFamily="2" charset="-122"/>
                        </a:rPr>
                        <a:t> </a:t>
                      </a:r>
                      <a:r>
                        <a:rPr kumimoji="0" lang="en-US" altLang="zh-CN" sz="2400" b="1" i="0" u="none" strike="noStrike" cap="none" normalizeH="0" baseline="0" dirty="0" smtClean="0">
                          <a:ln>
                            <a:noFill/>
                          </a:ln>
                          <a:solidFill>
                            <a:srgbClr val="990033"/>
                          </a:solidFill>
                          <a:effectLst/>
                          <a:latin typeface="黑体" pitchFamily="2" charset="-122"/>
                          <a:ea typeface="黑体" pitchFamily="2" charset="-122"/>
                        </a:rPr>
                        <a:t>(bit)</a:t>
                      </a:r>
                      <a:endParaRPr kumimoji="0" lang="en-US" altLang="zh-CN" sz="2400" b="1" i="0" u="none" strike="noStrike" cap="none" normalizeH="0" baseline="-25000" dirty="0" smtClean="0">
                        <a:ln>
                          <a:noFill/>
                        </a:ln>
                        <a:solidFill>
                          <a:srgbClr val="990033"/>
                        </a:solidFill>
                        <a:effectLst/>
                        <a:latin typeface="黑体" pitchFamily="2" charset="-122"/>
                        <a:ea typeface="黑体" pitchFamily="2" charset="-122"/>
                      </a:endParaRPr>
                    </a:p>
                  </a:txBody>
                  <a:tcPr horzOverflow="overflow">
                    <a:lnL w="57150" cap="flat" cmpd="sng" algn="ctr">
                      <a:solidFill>
                        <a:srgbClr val="3333FF"/>
                      </a:solidFill>
                      <a:prstDash val="solid"/>
                      <a:round/>
                      <a:headEnd type="none" w="med" len="med"/>
                      <a:tailEnd type="none" w="med" len="med"/>
                    </a:lnL>
                    <a:lnR w="57150" cap="flat" cmpd="sng" algn="ctr">
                      <a:solidFill>
                        <a:srgbClr val="3333FF"/>
                      </a:solidFill>
                      <a:prstDash val="solid"/>
                      <a:round/>
                      <a:headEnd type="none" w="med" len="med"/>
                      <a:tailEnd type="none" w="med" len="med"/>
                    </a:lnR>
                    <a:lnT w="57150" cap="flat" cmpd="sng" algn="ctr">
                      <a:solidFill>
                        <a:srgbClr val="3333FF"/>
                      </a:solidFill>
                      <a:prstDash val="solid"/>
                      <a:round/>
                      <a:headEnd type="none" w="med" len="med"/>
                      <a:tailEnd type="none" w="med" len="med"/>
                    </a:lnT>
                    <a:lnB w="57150" cap="flat" cmpd="sng" algn="ctr">
                      <a:solidFill>
                        <a:srgbClr val="3333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14967">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rgbClr val="990033"/>
                          </a:solidFill>
                          <a:effectLst/>
                          <a:latin typeface="黑体" pitchFamily="2" charset="-122"/>
                          <a:ea typeface="黑体" pitchFamily="2" charset="-122"/>
                        </a:rPr>
                        <a:t>128</a:t>
                      </a:r>
                    </a:p>
                  </a:txBody>
                  <a:tcPr horzOverflow="overflow">
                    <a:lnL w="57150" cap="flat" cmpd="sng" algn="ctr">
                      <a:solidFill>
                        <a:srgbClr val="3333FF"/>
                      </a:solidFill>
                      <a:prstDash val="solid"/>
                      <a:round/>
                      <a:headEnd type="none" w="med" len="med"/>
                      <a:tailEnd type="none" w="med" len="med"/>
                    </a:lnL>
                    <a:lnR w="57150" cap="flat" cmpd="sng" algn="ctr">
                      <a:solidFill>
                        <a:srgbClr val="3333FF"/>
                      </a:solidFill>
                      <a:prstDash val="solid"/>
                      <a:round/>
                      <a:headEnd type="none" w="med" len="med"/>
                      <a:tailEnd type="none" w="med" len="med"/>
                    </a:lnR>
                    <a:lnT w="57150" cap="flat" cmpd="sng" algn="ctr">
                      <a:solidFill>
                        <a:srgbClr val="3333FF"/>
                      </a:solidFill>
                      <a:prstDash val="solid"/>
                      <a:round/>
                      <a:headEnd type="none" w="med" len="med"/>
                      <a:tailEnd type="none" w="med" len="med"/>
                    </a:lnT>
                    <a:lnB w="57150" cap="flat" cmpd="sng" algn="ctr">
                      <a:solidFill>
                        <a:srgbClr val="3333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5832">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rgbClr val="990033"/>
                          </a:solidFill>
                          <a:effectLst/>
                          <a:latin typeface="黑体" pitchFamily="2" charset="-122"/>
                          <a:ea typeface="黑体" pitchFamily="2" charset="-122"/>
                        </a:rPr>
                        <a:t>192</a:t>
                      </a:r>
                    </a:p>
                  </a:txBody>
                  <a:tcPr horzOverflow="overflow">
                    <a:lnL w="57150" cap="flat" cmpd="sng" algn="ctr">
                      <a:solidFill>
                        <a:srgbClr val="3333FF"/>
                      </a:solidFill>
                      <a:prstDash val="solid"/>
                      <a:round/>
                      <a:headEnd type="none" w="med" len="med"/>
                      <a:tailEnd type="none" w="med" len="med"/>
                    </a:lnL>
                    <a:lnR w="57150" cap="flat" cmpd="sng" algn="ctr">
                      <a:solidFill>
                        <a:srgbClr val="3333FF"/>
                      </a:solidFill>
                      <a:prstDash val="solid"/>
                      <a:round/>
                      <a:headEnd type="none" w="med" len="med"/>
                      <a:tailEnd type="none" w="med" len="med"/>
                    </a:lnR>
                    <a:lnT w="57150" cap="flat" cmpd="sng" algn="ctr">
                      <a:solidFill>
                        <a:srgbClr val="3333FF"/>
                      </a:solidFill>
                      <a:prstDash val="solid"/>
                      <a:round/>
                      <a:headEnd type="none" w="med" len="med"/>
                      <a:tailEnd type="none" w="med" len="med"/>
                    </a:lnT>
                    <a:lnB w="57150" cap="flat" cmpd="sng" algn="ctr">
                      <a:solidFill>
                        <a:srgbClr val="3333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577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rgbClr val="990033"/>
                          </a:solidFill>
                          <a:effectLst/>
                          <a:latin typeface="黑体" pitchFamily="2" charset="-122"/>
                          <a:ea typeface="黑体" pitchFamily="2" charset="-122"/>
                        </a:rPr>
                        <a:t>256</a:t>
                      </a:r>
                    </a:p>
                  </a:txBody>
                  <a:tcPr horzOverflow="overflow">
                    <a:lnL w="57150" cap="flat" cmpd="sng" algn="ctr">
                      <a:solidFill>
                        <a:srgbClr val="3333FF"/>
                      </a:solidFill>
                      <a:prstDash val="solid"/>
                      <a:round/>
                      <a:headEnd type="none" w="med" len="med"/>
                      <a:tailEnd type="none" w="med" len="med"/>
                    </a:lnL>
                    <a:lnR w="57150" cap="flat" cmpd="sng" algn="ctr">
                      <a:solidFill>
                        <a:srgbClr val="3333FF"/>
                      </a:solidFill>
                      <a:prstDash val="solid"/>
                      <a:round/>
                      <a:headEnd type="none" w="med" len="med"/>
                      <a:tailEnd type="none" w="med" len="med"/>
                    </a:lnR>
                    <a:lnT w="57150" cap="flat" cmpd="sng" algn="ctr">
                      <a:solidFill>
                        <a:srgbClr val="3333FF"/>
                      </a:solidFill>
                      <a:prstDash val="solid"/>
                      <a:round/>
                      <a:headEnd type="none" w="med" len="med"/>
                      <a:tailEnd type="none" w="med" len="med"/>
                    </a:lnT>
                    <a:lnB w="57150" cap="flat" cmpd="sng" algn="ctr">
                      <a:solidFill>
                        <a:srgbClr val="3333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cxnSp>
        <p:nvCxnSpPr>
          <p:cNvPr id="10" name="AutoShape 28"/>
          <p:cNvCxnSpPr>
            <a:cxnSpLocks noChangeShapeType="1"/>
          </p:cNvCxnSpPr>
          <p:nvPr/>
        </p:nvCxnSpPr>
        <p:spPr bwMode="auto">
          <a:xfrm>
            <a:off x="3689753" y="4835755"/>
            <a:ext cx="1110847" cy="64223"/>
          </a:xfrm>
          <a:prstGeom prst="straightConnector1">
            <a:avLst/>
          </a:prstGeom>
          <a:noFill/>
          <a:ln w="38100">
            <a:solidFill>
              <a:srgbClr val="692AA2"/>
            </a:solidFill>
            <a:round/>
            <a:headEnd type="triangle" w="med" len="med"/>
            <a:tailEnd type="triangle" w="med" len="med"/>
          </a:ln>
          <a:effectLst/>
        </p:spPr>
      </p:cxnSp>
      <p:cxnSp>
        <p:nvCxnSpPr>
          <p:cNvPr id="11" name="AutoShape 29"/>
          <p:cNvCxnSpPr>
            <a:cxnSpLocks noChangeShapeType="1"/>
          </p:cNvCxnSpPr>
          <p:nvPr/>
        </p:nvCxnSpPr>
        <p:spPr bwMode="auto">
          <a:xfrm>
            <a:off x="3721531" y="4205352"/>
            <a:ext cx="1079069" cy="8826"/>
          </a:xfrm>
          <a:prstGeom prst="straightConnector1">
            <a:avLst/>
          </a:prstGeom>
          <a:noFill/>
          <a:ln w="38100">
            <a:solidFill>
              <a:schemeClr val="tx1"/>
            </a:solidFill>
            <a:round/>
            <a:headEnd type="triangle" w="med" len="med"/>
            <a:tailEnd type="triangle" w="med" len="med"/>
          </a:ln>
          <a:effectLst/>
        </p:spPr>
      </p:cxnSp>
      <p:cxnSp>
        <p:nvCxnSpPr>
          <p:cNvPr id="12" name="AutoShape 30"/>
          <p:cNvCxnSpPr>
            <a:cxnSpLocks noChangeShapeType="1"/>
          </p:cNvCxnSpPr>
          <p:nvPr/>
        </p:nvCxnSpPr>
        <p:spPr bwMode="auto">
          <a:xfrm>
            <a:off x="3733800" y="5661978"/>
            <a:ext cx="990600" cy="1588"/>
          </a:xfrm>
          <a:prstGeom prst="straightConnector1">
            <a:avLst/>
          </a:prstGeom>
          <a:noFill/>
          <a:ln w="38100">
            <a:solidFill>
              <a:srgbClr val="FF0000"/>
            </a:solidFill>
            <a:round/>
            <a:headEnd type="triangle" w="med" len="med"/>
            <a:tailEnd type="triangle" w="med" len="med"/>
          </a:ln>
          <a:effectLst/>
        </p:spPr>
      </p:cxnSp>
      <p:cxnSp>
        <p:nvCxnSpPr>
          <p:cNvPr id="13" name="AutoShape 31"/>
          <p:cNvCxnSpPr>
            <a:cxnSpLocks noChangeShapeType="1"/>
          </p:cNvCxnSpPr>
          <p:nvPr/>
        </p:nvCxnSpPr>
        <p:spPr bwMode="auto">
          <a:xfrm>
            <a:off x="3733800" y="4290378"/>
            <a:ext cx="1143000" cy="533400"/>
          </a:xfrm>
          <a:prstGeom prst="straightConnector1">
            <a:avLst/>
          </a:prstGeom>
          <a:noFill/>
          <a:ln w="38100">
            <a:solidFill>
              <a:schemeClr val="tx1"/>
            </a:solidFill>
            <a:round/>
            <a:headEnd type="triangle" w="med" len="med"/>
            <a:tailEnd type="triangle" w="med" len="med"/>
          </a:ln>
          <a:effectLst/>
        </p:spPr>
      </p:cxnSp>
      <p:cxnSp>
        <p:nvCxnSpPr>
          <p:cNvPr id="14" name="AutoShape 32"/>
          <p:cNvCxnSpPr>
            <a:cxnSpLocks noChangeShapeType="1"/>
          </p:cNvCxnSpPr>
          <p:nvPr/>
        </p:nvCxnSpPr>
        <p:spPr bwMode="auto">
          <a:xfrm rot="16200000" flipH="1">
            <a:off x="3657600" y="4442778"/>
            <a:ext cx="1371600" cy="1219200"/>
          </a:xfrm>
          <a:prstGeom prst="straightConnector1">
            <a:avLst/>
          </a:prstGeom>
          <a:noFill/>
          <a:ln w="38100">
            <a:solidFill>
              <a:schemeClr val="tx1"/>
            </a:solidFill>
            <a:round/>
            <a:headEnd type="triangle" w="med" len="med"/>
            <a:tailEnd type="triangle" w="med" len="med"/>
          </a:ln>
          <a:effectLst/>
        </p:spPr>
      </p:cxnSp>
      <p:cxnSp>
        <p:nvCxnSpPr>
          <p:cNvPr id="15" name="AutoShape 33"/>
          <p:cNvCxnSpPr>
            <a:cxnSpLocks noChangeShapeType="1"/>
          </p:cNvCxnSpPr>
          <p:nvPr/>
        </p:nvCxnSpPr>
        <p:spPr bwMode="auto">
          <a:xfrm flipV="1">
            <a:off x="3756198" y="4214178"/>
            <a:ext cx="1120602" cy="543423"/>
          </a:xfrm>
          <a:prstGeom prst="straightConnector1">
            <a:avLst/>
          </a:prstGeom>
          <a:noFill/>
          <a:ln w="38100">
            <a:solidFill>
              <a:srgbClr val="692AA2"/>
            </a:solidFill>
            <a:round/>
            <a:headEnd type="triangle" w="med" len="med"/>
            <a:tailEnd type="triangle" w="med" len="med"/>
          </a:ln>
          <a:effectLst/>
        </p:spPr>
      </p:cxnSp>
      <p:cxnSp>
        <p:nvCxnSpPr>
          <p:cNvPr id="16" name="AutoShape 34"/>
          <p:cNvCxnSpPr>
            <a:cxnSpLocks noChangeShapeType="1"/>
          </p:cNvCxnSpPr>
          <p:nvPr/>
        </p:nvCxnSpPr>
        <p:spPr bwMode="auto">
          <a:xfrm>
            <a:off x="3756198" y="4913053"/>
            <a:ext cx="1120602" cy="825125"/>
          </a:xfrm>
          <a:prstGeom prst="straightConnector1">
            <a:avLst/>
          </a:prstGeom>
          <a:noFill/>
          <a:ln w="38100">
            <a:solidFill>
              <a:srgbClr val="692AA2"/>
            </a:solidFill>
            <a:round/>
            <a:headEnd type="triangle" w="med" len="med"/>
            <a:tailEnd type="triangle" w="med" len="med"/>
          </a:ln>
          <a:effectLst/>
        </p:spPr>
      </p:cxnSp>
      <p:cxnSp>
        <p:nvCxnSpPr>
          <p:cNvPr id="17" name="AutoShape 35"/>
          <p:cNvCxnSpPr>
            <a:cxnSpLocks noChangeShapeType="1"/>
          </p:cNvCxnSpPr>
          <p:nvPr/>
        </p:nvCxnSpPr>
        <p:spPr bwMode="auto">
          <a:xfrm flipV="1">
            <a:off x="3756198" y="4281552"/>
            <a:ext cx="1152755" cy="1138230"/>
          </a:xfrm>
          <a:prstGeom prst="straightConnector1">
            <a:avLst/>
          </a:prstGeom>
          <a:noFill/>
          <a:ln w="38100">
            <a:solidFill>
              <a:srgbClr val="FF0000"/>
            </a:solidFill>
            <a:round/>
            <a:headEnd type="triangle" w="med" len="med"/>
            <a:tailEnd type="triangle" w="med" len="med"/>
          </a:ln>
          <a:effectLst/>
        </p:spPr>
      </p:cxnSp>
      <p:cxnSp>
        <p:nvCxnSpPr>
          <p:cNvPr id="18" name="AutoShape 36"/>
          <p:cNvCxnSpPr>
            <a:cxnSpLocks noChangeShapeType="1"/>
          </p:cNvCxnSpPr>
          <p:nvPr/>
        </p:nvCxnSpPr>
        <p:spPr bwMode="auto">
          <a:xfrm flipV="1">
            <a:off x="3733800" y="4967352"/>
            <a:ext cx="1175153" cy="618426"/>
          </a:xfrm>
          <a:prstGeom prst="straightConnector1">
            <a:avLst/>
          </a:prstGeom>
          <a:noFill/>
          <a:ln w="38100">
            <a:solidFill>
              <a:srgbClr val="FF0000"/>
            </a:solidFill>
            <a:round/>
            <a:headEnd type="triangle" w="med" len="med"/>
            <a:tailEnd type="triangle" w="med" len="med"/>
          </a:ln>
          <a:effectLst/>
        </p:spPr>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smtClean="0"/>
              <a:t>AES</a:t>
            </a:r>
            <a:r>
              <a:rPr lang="zh-CN" altLang="en-US" sz="2800" dirty="0" smtClean="0"/>
              <a:t>分组长度、密钥长度和轮数的关系</a:t>
            </a:r>
            <a:endParaRPr lang="zh-CN" altLang="en-US" sz="28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48</a:t>
            </a:fld>
            <a:endParaRPr lang="en-US" altLang="zh-CN" dirty="0"/>
          </a:p>
        </p:txBody>
      </p:sp>
      <p:pic>
        <p:nvPicPr>
          <p:cNvPr id="174082" name="Picture 2"/>
          <p:cNvPicPr>
            <a:picLocks noChangeAspect="1" noChangeArrowheads="1"/>
          </p:cNvPicPr>
          <p:nvPr/>
        </p:nvPicPr>
        <p:blipFill>
          <a:blip r:embed="rId2"/>
          <a:srcRect/>
          <a:stretch>
            <a:fillRect/>
          </a:stretch>
        </p:blipFill>
        <p:spPr bwMode="auto">
          <a:xfrm>
            <a:off x="381000" y="1752600"/>
            <a:ext cx="8304213" cy="3648075"/>
          </a:xfrm>
          <a:prstGeom prst="rect">
            <a:avLst/>
          </a:prstGeom>
          <a:noFill/>
          <a:ln w="9525">
            <a:noFill/>
            <a:miter lim="800000"/>
            <a:headEnd/>
            <a:tailEnd/>
          </a:ln>
          <a:effectLst/>
        </p:spPr>
      </p:pic>
      <p:sp>
        <p:nvSpPr>
          <p:cNvPr id="8" name="TextBox 7"/>
          <p:cNvSpPr txBox="1"/>
          <p:nvPr/>
        </p:nvSpPr>
        <p:spPr>
          <a:xfrm>
            <a:off x="1600200" y="5341203"/>
            <a:ext cx="6019800" cy="83099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zh-CN" altLang="en-US" sz="2400" dirty="0" smtClean="0"/>
              <a:t>以</a:t>
            </a:r>
            <a:r>
              <a:rPr lang="en-US" altLang="zh-CN" sz="2400" dirty="0" err="1" smtClean="0"/>
              <a:t>N</a:t>
            </a:r>
            <a:r>
              <a:rPr lang="en-US" altLang="zh-CN" sz="2400" baseline="-25000" dirty="0" err="1" smtClean="0"/>
              <a:t>b</a:t>
            </a:r>
            <a:r>
              <a:rPr lang="en-US" altLang="zh-CN" sz="2400" dirty="0" smtClean="0"/>
              <a:t>=4(128</a:t>
            </a:r>
            <a:r>
              <a:rPr lang="zh-CN" altLang="en-US" sz="2400" dirty="0" smtClean="0"/>
              <a:t>比特</a:t>
            </a:r>
            <a:r>
              <a:rPr lang="en-US" altLang="zh-CN" sz="2400" dirty="0" smtClean="0"/>
              <a:t>)</a:t>
            </a:r>
            <a:r>
              <a:rPr lang="zh-CN" altLang="en-US" sz="2400" dirty="0" smtClean="0"/>
              <a:t>，</a:t>
            </a:r>
            <a:r>
              <a:rPr lang="en-US" altLang="zh-CN" sz="2400" dirty="0" err="1" smtClean="0"/>
              <a:t>N</a:t>
            </a:r>
            <a:r>
              <a:rPr lang="en-US" altLang="zh-CN" sz="2400" baseline="-25000" dirty="0" err="1" smtClean="0"/>
              <a:t>k</a:t>
            </a:r>
            <a:r>
              <a:rPr lang="en-US" altLang="zh-CN" sz="2400" dirty="0" smtClean="0"/>
              <a:t>=4(128</a:t>
            </a:r>
            <a:r>
              <a:rPr lang="zh-CN" altLang="en-US" sz="2400" dirty="0" smtClean="0"/>
              <a:t>比特</a:t>
            </a:r>
            <a:r>
              <a:rPr lang="en-US" altLang="zh-CN" sz="2400" dirty="0" smtClean="0"/>
              <a:t>)</a:t>
            </a:r>
            <a:r>
              <a:rPr lang="zh-CN" altLang="en-US" sz="2400" dirty="0" smtClean="0"/>
              <a:t>为例</a:t>
            </a:r>
            <a:endParaRPr lang="en-US" altLang="zh-CN" sz="2400" dirty="0" smtClean="0"/>
          </a:p>
          <a:p>
            <a:pPr algn="ctr"/>
            <a:r>
              <a:rPr lang="zh-CN" altLang="en-US" sz="2400" dirty="0" smtClean="0"/>
              <a:t>介绍</a:t>
            </a:r>
            <a:r>
              <a:rPr lang="en-US" altLang="zh-CN" sz="2400" dirty="0" smtClean="0"/>
              <a:t>AES</a:t>
            </a:r>
            <a:r>
              <a:rPr lang="zh-CN" altLang="en-US" sz="2400" dirty="0" smtClean="0"/>
              <a:t>算法的加解密过程</a:t>
            </a:r>
            <a:endParaRPr lang="zh-CN" altLang="en-US" sz="24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457200"/>
            <a:ext cx="7391400" cy="563563"/>
          </a:xfrm>
        </p:spPr>
        <p:txBody>
          <a:bodyPr/>
          <a:lstStyle/>
          <a:p>
            <a:r>
              <a:rPr lang="en-US" altLang="zh-CN" dirty="0" smtClean="0"/>
              <a:t>AES</a:t>
            </a:r>
            <a:r>
              <a:rPr lang="zh-CN" altLang="en-US" dirty="0" smtClean="0"/>
              <a:t>的加解密流程</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49</a:t>
            </a:fld>
            <a:endParaRPr lang="en-US" altLang="zh-CN" dirty="0"/>
          </a:p>
        </p:txBody>
      </p:sp>
      <p:pic>
        <p:nvPicPr>
          <p:cNvPr id="175106" name="Picture 2"/>
          <p:cNvPicPr>
            <a:picLocks noChangeAspect="1" noChangeArrowheads="1"/>
          </p:cNvPicPr>
          <p:nvPr/>
        </p:nvPicPr>
        <p:blipFill>
          <a:blip r:embed="rId2"/>
          <a:srcRect/>
          <a:stretch>
            <a:fillRect/>
          </a:stretch>
        </p:blipFill>
        <p:spPr bwMode="auto">
          <a:xfrm>
            <a:off x="762000" y="990600"/>
            <a:ext cx="7989888" cy="531864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分组密码的设计要求</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52400" y="1600200"/>
                <a:ext cx="8839200" cy="4724400"/>
              </a:xfrm>
            </p:spPr>
            <p:txBody>
              <a:bodyPr/>
              <a:lstStyle/>
              <a:p>
                <a:pPr marL="514350" indent="-457200"/>
                <a:r>
                  <a:rPr lang="zh-CN" altLang="en-US" b="1" dirty="0" smtClean="0">
                    <a:solidFill>
                      <a:srgbClr val="FF00FF"/>
                    </a:solidFill>
                  </a:rPr>
                  <a:t>分组长度要足够大</a:t>
                </a:r>
                <a:endParaRPr lang="en-US" altLang="zh-CN" b="1" dirty="0" smtClean="0">
                  <a:solidFill>
                    <a:srgbClr val="FF00FF"/>
                  </a:solidFill>
                </a:endParaRPr>
              </a:p>
              <a:p>
                <a:pPr marL="914400" lvl="1" indent="-457200"/>
                <a:r>
                  <a:rPr lang="zh-CN" altLang="en-US" dirty="0" smtClean="0"/>
                  <a:t>假设</a:t>
                </a:r>
                <a14:m>
                  <m:oMath xmlns:m="http://schemas.openxmlformats.org/officeDocument/2006/math">
                    <m:r>
                      <a:rPr lang="en-US" altLang="zh-CN" i="1" dirty="0" smtClean="0">
                        <a:latin typeface="Cambria Math"/>
                      </a:rPr>
                      <m:t>𝑛</m:t>
                    </m:r>
                  </m:oMath>
                </a14:m>
                <a:r>
                  <a:rPr lang="zh-CN" altLang="en-US" dirty="0" smtClean="0"/>
                  <a:t>为分组长度，则要使</a:t>
                </a:r>
                <a14:m>
                  <m:oMath xmlns:m="http://schemas.openxmlformats.org/officeDocument/2006/math">
                    <m:r>
                      <a:rPr lang="en-US" altLang="zh-CN" i="1" dirty="0" smtClean="0">
                        <a:solidFill>
                          <a:srgbClr val="FF0000"/>
                        </a:solidFill>
                        <a:latin typeface="Cambria Math"/>
                      </a:rPr>
                      <m:t>2</m:t>
                    </m:r>
                    <m:r>
                      <a:rPr lang="en-US" altLang="zh-CN" i="1" baseline="30000" dirty="0" smtClean="0">
                        <a:solidFill>
                          <a:srgbClr val="FF0000"/>
                        </a:solidFill>
                        <a:latin typeface="Cambria Math"/>
                      </a:rPr>
                      <m:t>𝑛</m:t>
                    </m:r>
                  </m:oMath>
                </a14:m>
                <a:r>
                  <a:rPr lang="zh-CN" altLang="en-US" dirty="0" smtClean="0"/>
                  <a:t>足够大，防止</a:t>
                </a:r>
                <a:r>
                  <a:rPr lang="zh-CN" altLang="en-US" dirty="0" smtClean="0">
                    <a:solidFill>
                      <a:srgbClr val="FF0000"/>
                    </a:solidFill>
                  </a:rPr>
                  <a:t>明文穷举攻击</a:t>
                </a:r>
                <a:endParaRPr lang="en-US" altLang="zh-CN" dirty="0" smtClean="0">
                  <a:solidFill>
                    <a:srgbClr val="FF0000"/>
                  </a:solidFill>
                </a:endParaRPr>
              </a:p>
              <a:p>
                <a:pPr marL="514350" indent="-457200"/>
                <a:r>
                  <a:rPr lang="zh-CN" altLang="en-US" b="1" dirty="0" smtClean="0">
                    <a:solidFill>
                      <a:srgbClr val="FF00FF"/>
                    </a:solidFill>
                  </a:rPr>
                  <a:t>密钥量要足够大 </a:t>
                </a:r>
                <a:endParaRPr lang="en-US" altLang="zh-CN" b="1" dirty="0" smtClean="0">
                  <a:solidFill>
                    <a:srgbClr val="FF00FF"/>
                  </a:solidFill>
                </a:endParaRPr>
              </a:p>
              <a:p>
                <a:pPr marL="914400" lvl="1" indent="-457200"/>
                <a:r>
                  <a:rPr lang="zh-CN" altLang="en-US" dirty="0" smtClean="0"/>
                  <a:t>防止</a:t>
                </a:r>
                <a:r>
                  <a:rPr lang="zh-CN" altLang="en-US" dirty="0">
                    <a:solidFill>
                      <a:srgbClr val="FF0000"/>
                    </a:solidFill>
                  </a:rPr>
                  <a:t>密钥穷举攻击</a:t>
                </a:r>
                <a:endParaRPr lang="en-US" altLang="zh-CN" dirty="0">
                  <a:solidFill>
                    <a:srgbClr val="FF0000"/>
                  </a:solidFill>
                </a:endParaRPr>
              </a:p>
              <a:p>
                <a:pPr marL="514350" indent="-457200"/>
                <a:r>
                  <a:rPr lang="zh-CN" altLang="en-US" b="1" dirty="0" smtClean="0">
                    <a:solidFill>
                      <a:srgbClr val="FF00FF"/>
                    </a:solidFill>
                  </a:rPr>
                  <a:t>密码变换要足够复杂</a:t>
                </a:r>
                <a:endParaRPr lang="en-US" altLang="zh-CN" b="1" dirty="0" smtClean="0">
                  <a:solidFill>
                    <a:srgbClr val="FF00FF"/>
                  </a:solidFill>
                </a:endParaRPr>
              </a:p>
              <a:p>
                <a:pPr marL="914400" lvl="1" indent="-457200"/>
                <a:r>
                  <a:rPr lang="zh-CN" altLang="en-US" dirty="0" smtClean="0"/>
                  <a:t>使攻击者除穷举攻击外，找不到其他简洁的数学攻击方法</a:t>
                </a:r>
                <a:endParaRPr lang="en-US" altLang="zh-CN" dirty="0" smtClean="0"/>
              </a:p>
              <a:p>
                <a:pPr marL="514350" indent="-457200"/>
                <a:r>
                  <a:rPr lang="zh-CN" altLang="en-US" b="1" dirty="0" smtClean="0">
                    <a:solidFill>
                      <a:srgbClr val="FF00FF"/>
                    </a:solidFill>
                  </a:rPr>
                  <a:t>加密和解密运算简单</a:t>
                </a:r>
                <a:endParaRPr lang="en-US" altLang="zh-CN" b="1" dirty="0" smtClean="0">
                  <a:solidFill>
                    <a:srgbClr val="FF00FF"/>
                  </a:solidFill>
                </a:endParaRPr>
              </a:p>
              <a:p>
                <a:pPr marL="914400" lvl="1" indent="-457200"/>
                <a:r>
                  <a:rPr lang="zh-CN" altLang="en-US" dirty="0" smtClean="0"/>
                  <a:t>便于软件和硬件的实现</a:t>
                </a:r>
                <a:endParaRPr lang="en-US" altLang="zh-CN" dirty="0" smtClean="0"/>
              </a:p>
              <a:p>
                <a:pPr marL="514350" indent="-457200"/>
                <a:r>
                  <a:rPr lang="zh-CN" altLang="en-US" b="1" dirty="0" smtClean="0">
                    <a:solidFill>
                      <a:srgbClr val="FF00FF"/>
                    </a:solidFill>
                  </a:rPr>
                  <a:t>无数据扩展和压缩</a:t>
                </a:r>
              </a:p>
              <a:p>
                <a:pPr marL="914400" lvl="1" indent="-457200"/>
                <a:endParaRPr lang="zh-CN" altLang="en-US"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52400" y="1600200"/>
                <a:ext cx="8839200" cy="4724400"/>
              </a:xfrm>
              <a:blipFill rotWithShape="1">
                <a:blip r:embed="rId2"/>
                <a:stretch>
                  <a:fillRect l="-552" t="-167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a:t>
            </a:fld>
            <a:endParaRPr lang="en-US" altLang="zh-CN"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AES</a:t>
            </a:r>
            <a:r>
              <a:rPr lang="zh-CN" altLang="en-US" dirty="0" smtClean="0"/>
              <a:t>的结构</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524000"/>
                <a:ext cx="8229600" cy="4800600"/>
              </a:xfrm>
            </p:spPr>
            <p:txBody>
              <a:bodyPr/>
              <a:lstStyle/>
              <a:p>
                <a:r>
                  <a:rPr lang="zh-CN" altLang="en-US" sz="2600" dirty="0" smtClean="0">
                    <a:latin typeface="宋体" pitchFamily="2" charset="-122"/>
                    <a:ea typeface="宋体" pitchFamily="2" charset="-122"/>
                  </a:rPr>
                  <a:t>密钥被扩展成</a:t>
                </a:r>
                <a:r>
                  <a:rPr lang="en-US" altLang="zh-CN" sz="2600" b="1" dirty="0" smtClean="0">
                    <a:solidFill>
                      <a:srgbClr val="FF0000"/>
                    </a:solidFill>
                    <a:latin typeface="宋体" pitchFamily="2" charset="-122"/>
                    <a:ea typeface="宋体" pitchFamily="2" charset="-122"/>
                  </a:rPr>
                  <a:t>44</a:t>
                </a:r>
                <a:r>
                  <a:rPr lang="zh-CN" altLang="en-US" sz="2600" b="1" dirty="0" smtClean="0">
                    <a:solidFill>
                      <a:srgbClr val="FF0000"/>
                    </a:solidFill>
                    <a:latin typeface="宋体" pitchFamily="2" charset="-122"/>
                    <a:ea typeface="宋体" pitchFamily="2" charset="-122"/>
                  </a:rPr>
                  <a:t>个</a:t>
                </a:r>
                <a:r>
                  <a:rPr lang="en-US" altLang="zh-CN" sz="2600" b="1" dirty="0" smtClean="0">
                    <a:solidFill>
                      <a:srgbClr val="FF0000"/>
                    </a:solidFill>
                    <a:latin typeface="宋体" pitchFamily="2" charset="-122"/>
                    <a:ea typeface="宋体" pitchFamily="2" charset="-122"/>
                  </a:rPr>
                  <a:t>32</a:t>
                </a:r>
                <a:r>
                  <a:rPr lang="zh-CN" altLang="en-US" sz="2600" b="1" dirty="0" smtClean="0">
                    <a:solidFill>
                      <a:srgbClr val="FF0000"/>
                    </a:solidFill>
                    <a:latin typeface="宋体" pitchFamily="2" charset="-122"/>
                    <a:ea typeface="宋体" pitchFamily="2" charset="-122"/>
                  </a:rPr>
                  <a:t>比特字</a:t>
                </a:r>
                <a:r>
                  <a:rPr lang="zh-CN" altLang="en-US" sz="2600" dirty="0" smtClean="0">
                    <a:latin typeface="宋体" pitchFamily="2" charset="-122"/>
                    <a:ea typeface="宋体" pitchFamily="2" charset="-122"/>
                  </a:rPr>
                  <a:t>所组成的数组</a:t>
                </a:r>
                <a14:m>
                  <m:oMath xmlns:m="http://schemas.openxmlformats.org/officeDocument/2006/math">
                    <m:r>
                      <a:rPr lang="en-US" altLang="zh-CN" sz="2600" i="1" dirty="0" smtClean="0">
                        <a:latin typeface="Cambria Math"/>
                      </a:rPr>
                      <m:t>𝑊</m:t>
                    </m:r>
                    <m:r>
                      <a:rPr lang="en-US" altLang="zh-CN" sz="2600" i="1" dirty="0" smtClean="0">
                        <a:latin typeface="Cambria Math"/>
                      </a:rPr>
                      <m:t>[</m:t>
                    </m:r>
                    <m:r>
                      <a:rPr lang="en-US" altLang="zh-CN" sz="2600" i="1" dirty="0" err="1" smtClean="0">
                        <a:latin typeface="Cambria Math"/>
                      </a:rPr>
                      <m:t>𝑖</m:t>
                    </m:r>
                    <m:r>
                      <a:rPr lang="en-US" altLang="zh-CN" sz="2600" i="1" dirty="0" smtClean="0">
                        <a:latin typeface="Cambria Math"/>
                      </a:rPr>
                      <m:t>]</m:t>
                    </m:r>
                  </m:oMath>
                </a14:m>
                <a:endParaRPr lang="en-US" altLang="zh-CN" sz="2600" dirty="0" smtClean="0">
                  <a:latin typeface="宋体" pitchFamily="2" charset="-122"/>
                  <a:ea typeface="宋体" pitchFamily="2" charset="-122"/>
                </a:endParaRPr>
              </a:p>
              <a:p>
                <a:r>
                  <a:rPr lang="en-US" altLang="zh-CN" sz="2600" dirty="0" smtClean="0">
                    <a:latin typeface="宋体" pitchFamily="2" charset="-122"/>
                    <a:ea typeface="宋体" pitchFamily="2" charset="-122"/>
                  </a:rPr>
                  <a:t>AES</a:t>
                </a:r>
                <a:r>
                  <a:rPr lang="zh-CN" altLang="en-US" sz="2600" dirty="0" smtClean="0">
                    <a:latin typeface="宋体" pitchFamily="2" charset="-122"/>
                    <a:ea typeface="宋体" pitchFamily="2" charset="-122"/>
                  </a:rPr>
                  <a:t>每轮由</a:t>
                </a:r>
                <a:r>
                  <a:rPr lang="en-US" altLang="zh-CN" sz="2600" dirty="0" smtClean="0">
                    <a:latin typeface="宋体" pitchFamily="2" charset="-122"/>
                    <a:ea typeface="宋体" pitchFamily="2" charset="-122"/>
                  </a:rPr>
                  <a:t>4</a:t>
                </a:r>
                <a:r>
                  <a:rPr lang="zh-CN" altLang="en-US" sz="2600" dirty="0" smtClean="0">
                    <a:latin typeface="宋体" pitchFamily="2" charset="-122"/>
                    <a:ea typeface="宋体" pitchFamily="2" charset="-122"/>
                  </a:rPr>
                  <a:t>个阶段组成：</a:t>
                </a:r>
                <a:endParaRPr lang="en-US" altLang="zh-CN" sz="2600" dirty="0" smtClean="0">
                  <a:latin typeface="宋体" pitchFamily="2" charset="-122"/>
                  <a:ea typeface="宋体" pitchFamily="2" charset="-122"/>
                </a:endParaRPr>
              </a:p>
              <a:p>
                <a:pPr lvl="1"/>
                <a:r>
                  <a:rPr lang="zh-CN" altLang="en-US" sz="2600" b="1" dirty="0" smtClean="0">
                    <a:solidFill>
                      <a:srgbClr val="FF00FF"/>
                    </a:solidFill>
                    <a:latin typeface="宋体" pitchFamily="2" charset="-122"/>
                    <a:ea typeface="宋体" pitchFamily="2" charset="-122"/>
                  </a:rPr>
                  <a:t>字节代换</a:t>
                </a:r>
                <a:endParaRPr lang="en-US" altLang="zh-CN" sz="2600" b="1" dirty="0" smtClean="0">
                  <a:solidFill>
                    <a:srgbClr val="FF00FF"/>
                  </a:solidFill>
                  <a:latin typeface="宋体" pitchFamily="2" charset="-122"/>
                  <a:ea typeface="宋体" pitchFamily="2" charset="-122"/>
                </a:endParaRPr>
              </a:p>
              <a:p>
                <a:pPr lvl="1"/>
                <a:r>
                  <a:rPr lang="zh-CN" altLang="en-US" sz="2600" b="1" dirty="0" smtClean="0">
                    <a:solidFill>
                      <a:srgbClr val="FF00FF"/>
                    </a:solidFill>
                    <a:latin typeface="宋体" pitchFamily="2" charset="-122"/>
                    <a:ea typeface="宋体" pitchFamily="2" charset="-122"/>
                  </a:rPr>
                  <a:t>行移位</a:t>
                </a:r>
                <a:endParaRPr lang="en-US" altLang="zh-CN" sz="2600" b="1" dirty="0" smtClean="0">
                  <a:solidFill>
                    <a:srgbClr val="FF00FF"/>
                  </a:solidFill>
                  <a:latin typeface="宋体" pitchFamily="2" charset="-122"/>
                  <a:ea typeface="宋体" pitchFamily="2" charset="-122"/>
                </a:endParaRPr>
              </a:p>
              <a:p>
                <a:pPr lvl="1"/>
                <a:r>
                  <a:rPr lang="zh-CN" altLang="en-US" sz="2600" b="1" dirty="0" smtClean="0">
                    <a:solidFill>
                      <a:srgbClr val="FF00FF"/>
                    </a:solidFill>
                    <a:latin typeface="宋体" pitchFamily="2" charset="-122"/>
                    <a:ea typeface="宋体" pitchFamily="2" charset="-122"/>
                  </a:rPr>
                  <a:t>列混合</a:t>
                </a:r>
                <a:endParaRPr lang="en-US" altLang="zh-CN" sz="2600" b="1" dirty="0" smtClean="0">
                  <a:solidFill>
                    <a:srgbClr val="FF00FF"/>
                  </a:solidFill>
                  <a:latin typeface="宋体" pitchFamily="2" charset="-122"/>
                  <a:ea typeface="宋体" pitchFamily="2" charset="-122"/>
                </a:endParaRPr>
              </a:p>
              <a:p>
                <a:pPr lvl="1"/>
                <a:r>
                  <a:rPr lang="zh-CN" altLang="en-US" sz="2600" b="1" dirty="0" smtClean="0">
                    <a:solidFill>
                      <a:srgbClr val="FF00FF"/>
                    </a:solidFill>
                    <a:latin typeface="宋体" pitchFamily="2" charset="-122"/>
                    <a:ea typeface="宋体" pitchFamily="2" charset="-122"/>
                  </a:rPr>
                  <a:t>轮密钥加</a:t>
                </a:r>
                <a:endParaRPr lang="en-US" altLang="zh-CN" sz="2600" b="1" dirty="0" smtClean="0">
                  <a:solidFill>
                    <a:srgbClr val="FF00FF"/>
                  </a:solidFill>
                  <a:latin typeface="宋体" pitchFamily="2" charset="-122"/>
                  <a:ea typeface="宋体" pitchFamily="2" charset="-122"/>
                </a:endParaRPr>
              </a:p>
              <a:p>
                <a:r>
                  <a:rPr lang="zh-CN" altLang="en-US" sz="2600" dirty="0" smtClean="0">
                    <a:latin typeface="宋体" pitchFamily="2" charset="-122"/>
                    <a:ea typeface="宋体" pitchFamily="2" charset="-122"/>
                  </a:rPr>
                  <a:t>每个阶段均可逆，</a:t>
                </a:r>
                <a:r>
                  <a:rPr lang="zh-CN" altLang="en-US" sz="2600" dirty="0" smtClean="0">
                    <a:solidFill>
                      <a:srgbClr val="FF00FF"/>
                    </a:solidFill>
                    <a:latin typeface="宋体" pitchFamily="2" charset="-122"/>
                    <a:ea typeface="宋体" pitchFamily="2" charset="-122"/>
                  </a:rPr>
                  <a:t>加密和解密算法不相同</a:t>
                </a:r>
                <a:endParaRPr lang="en-US" altLang="zh-CN" sz="2600" dirty="0" smtClean="0">
                  <a:solidFill>
                    <a:srgbClr val="FF00FF"/>
                  </a:solidFill>
                  <a:latin typeface="宋体" pitchFamily="2" charset="-122"/>
                  <a:ea typeface="宋体" pitchFamily="2" charset="-122"/>
                </a:endParaRPr>
              </a:p>
              <a:p>
                <a:r>
                  <a:rPr lang="zh-CN" altLang="en-US" sz="2600" dirty="0" smtClean="0">
                    <a:latin typeface="宋体" pitchFamily="2" charset="-122"/>
                    <a:ea typeface="宋体" pitchFamily="2" charset="-122"/>
                  </a:rPr>
                  <a:t>加密和解密的最后一个阶段均只有</a:t>
                </a:r>
                <a:r>
                  <a:rPr lang="en-US" altLang="zh-CN" sz="2600" dirty="0" smtClean="0">
                    <a:latin typeface="宋体" pitchFamily="2" charset="-122"/>
                    <a:ea typeface="宋体" pitchFamily="2" charset="-122"/>
                  </a:rPr>
                  <a:t>3</a:t>
                </a:r>
                <a:r>
                  <a:rPr lang="zh-CN" altLang="en-US" sz="2600" dirty="0" smtClean="0">
                    <a:latin typeface="宋体" pitchFamily="2" charset="-122"/>
                    <a:ea typeface="宋体" pitchFamily="2" charset="-122"/>
                  </a:rPr>
                  <a:t>个阶段</a:t>
                </a:r>
                <a:r>
                  <a:rPr lang="en-US" altLang="zh-CN" sz="2600" dirty="0" smtClean="0">
                    <a:latin typeface="宋体" pitchFamily="2" charset="-122"/>
                    <a:ea typeface="宋体" pitchFamily="2" charset="-122"/>
                  </a:rPr>
                  <a:t>(</a:t>
                </a:r>
                <a:r>
                  <a:rPr lang="zh-CN" altLang="en-US" sz="2600" dirty="0" smtClean="0">
                    <a:latin typeface="宋体" pitchFamily="2" charset="-122"/>
                    <a:ea typeface="宋体" pitchFamily="2" charset="-122"/>
                  </a:rPr>
                  <a:t>没有列混合阶段</a:t>
                </a:r>
                <a:r>
                  <a:rPr lang="en-US" altLang="zh-CN" sz="2600" dirty="0" smtClean="0">
                    <a:latin typeface="宋体" pitchFamily="2" charset="-122"/>
                    <a:ea typeface="宋体" pitchFamily="2" charset="-122"/>
                  </a:rPr>
                  <a:t>)</a:t>
                </a:r>
                <a:endParaRPr lang="zh-CN" altLang="en-US" sz="2600" dirty="0">
                  <a:latin typeface="宋体" pitchFamily="2" charset="-122"/>
                  <a:ea typeface="宋体"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524000"/>
                <a:ext cx="8229600" cy="4800600"/>
              </a:xfrm>
              <a:blipFill rotWithShape="1">
                <a:blip r:embed="rId2"/>
                <a:stretch>
                  <a:fillRect l="-1111" t="-139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50</a:t>
            </a:fld>
            <a:endParaRPr lang="en-US" altLang="zh-CN"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AES</a:t>
            </a:r>
            <a:r>
              <a:rPr lang="zh-CN" altLang="en-US" dirty="0" smtClean="0"/>
              <a:t>的一轮加密过程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51</a:t>
            </a:fld>
            <a:endParaRPr lang="en-US" altLang="zh-CN" dirty="0"/>
          </a:p>
        </p:txBody>
      </p:sp>
      <p:pic>
        <p:nvPicPr>
          <p:cNvPr id="176130" name="Picture 2"/>
          <p:cNvPicPr>
            <a:picLocks noChangeAspect="1" noChangeArrowheads="1"/>
          </p:cNvPicPr>
          <p:nvPr/>
        </p:nvPicPr>
        <p:blipFill>
          <a:blip r:embed="rId2"/>
          <a:srcRect/>
          <a:stretch>
            <a:fillRect/>
          </a:stretch>
        </p:blipFill>
        <p:spPr bwMode="auto">
          <a:xfrm>
            <a:off x="220663" y="1524000"/>
            <a:ext cx="8923337" cy="4867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AES</a:t>
            </a:r>
            <a:r>
              <a:rPr lang="zh-CN" altLang="en-US" dirty="0" smtClean="0"/>
              <a:t>的分组</a:t>
            </a:r>
            <a:endParaRPr lang="zh-CN" altLang="en-US" dirty="0"/>
          </a:p>
        </p:txBody>
      </p:sp>
      <p:sp>
        <p:nvSpPr>
          <p:cNvPr id="3" name="内容占位符 2"/>
          <p:cNvSpPr>
            <a:spLocks noGrp="1"/>
          </p:cNvSpPr>
          <p:nvPr>
            <p:ph idx="1"/>
          </p:nvPr>
        </p:nvSpPr>
        <p:spPr>
          <a:xfrm>
            <a:off x="457200" y="1524000"/>
            <a:ext cx="8229600" cy="4800600"/>
          </a:xfrm>
        </p:spPr>
        <p:txBody>
          <a:bodyPr/>
          <a:lstStyle/>
          <a:p>
            <a:r>
              <a:rPr lang="en-US" altLang="zh-CN" dirty="0" smtClean="0">
                <a:latin typeface="Tahoma" pitchFamily="34" charset="0"/>
              </a:rPr>
              <a:t>AES</a:t>
            </a:r>
            <a:r>
              <a:rPr lang="zh-CN" altLang="en-US" dirty="0" smtClean="0">
                <a:latin typeface="Tahoma" pitchFamily="34" charset="0"/>
              </a:rPr>
              <a:t>首先将明文</a:t>
            </a:r>
            <a:r>
              <a:rPr lang="zh-CN" altLang="en-US" b="1" dirty="0" smtClean="0">
                <a:solidFill>
                  <a:srgbClr val="FF00FF"/>
                </a:solidFill>
                <a:latin typeface="Tahoma" pitchFamily="34" charset="0"/>
              </a:rPr>
              <a:t>按字节</a:t>
            </a:r>
            <a:r>
              <a:rPr lang="zh-CN" altLang="en-US" dirty="0" smtClean="0">
                <a:latin typeface="Tahoma" pitchFamily="34" charset="0"/>
              </a:rPr>
              <a:t>分成</a:t>
            </a:r>
            <a:r>
              <a:rPr lang="zh-CN" altLang="en-US" b="1" dirty="0" smtClean="0">
                <a:solidFill>
                  <a:srgbClr val="FF00FF"/>
                </a:solidFill>
                <a:latin typeface="Tahoma" pitchFamily="34" charset="0"/>
              </a:rPr>
              <a:t>列组</a:t>
            </a:r>
            <a:endParaRPr lang="en-US" altLang="zh-CN" dirty="0" smtClean="0">
              <a:latin typeface="Tahoma" pitchFamily="34" charset="0"/>
            </a:endParaRPr>
          </a:p>
          <a:p>
            <a:endParaRPr lang="en-US" altLang="zh-CN" dirty="0" smtClean="0">
              <a:latin typeface="Tahoma" pitchFamily="34" charset="0"/>
            </a:endParaRPr>
          </a:p>
          <a:p>
            <a:endParaRPr lang="en-US" altLang="zh-CN" dirty="0" smtClean="0">
              <a:latin typeface="Tahoma" pitchFamily="34" charset="0"/>
            </a:endParaRPr>
          </a:p>
          <a:p>
            <a:endParaRPr lang="en-US" altLang="zh-CN" dirty="0" smtClean="0">
              <a:latin typeface="Tahoma" pitchFamily="34" charset="0"/>
            </a:endParaRPr>
          </a:p>
          <a:p>
            <a:endParaRPr lang="en-US" altLang="zh-CN" dirty="0" smtClean="0">
              <a:latin typeface="Tahoma" pitchFamily="34" charset="0"/>
            </a:endParaRPr>
          </a:p>
          <a:p>
            <a:endParaRPr lang="en-US" altLang="zh-CN" dirty="0" smtClean="0">
              <a:latin typeface="Tahoma" pitchFamily="34" charset="0"/>
            </a:endParaRPr>
          </a:p>
          <a:p>
            <a:endParaRPr lang="en-US" altLang="zh-CN" dirty="0">
              <a:latin typeface="Tahoma" pitchFamily="34" charset="0"/>
            </a:endParaRPr>
          </a:p>
          <a:p>
            <a:endParaRPr lang="en-US" altLang="zh-CN" dirty="0" smtClean="0">
              <a:latin typeface="Tahoma" pitchFamily="34" charset="0"/>
            </a:endParaRPr>
          </a:p>
          <a:p>
            <a:pPr lvl="1"/>
            <a:r>
              <a:rPr lang="zh-CN" altLang="en-US" b="1" dirty="0" smtClean="0">
                <a:solidFill>
                  <a:srgbClr val="C6062F"/>
                </a:solidFill>
                <a:latin typeface="Tahoma" pitchFamily="34" charset="0"/>
              </a:rPr>
              <a:t>状态</a:t>
            </a:r>
            <a:r>
              <a:rPr lang="en-US" altLang="zh-CN" b="1" dirty="0" smtClean="0">
                <a:solidFill>
                  <a:srgbClr val="C6062F"/>
                </a:solidFill>
                <a:latin typeface="Tahoma" pitchFamily="34" charset="0"/>
              </a:rPr>
              <a:t>(State)：</a:t>
            </a:r>
            <a:r>
              <a:rPr lang="zh-CN" altLang="en-US" dirty="0" smtClean="0">
                <a:latin typeface="Tahoma" pitchFamily="34" charset="0"/>
              </a:rPr>
              <a:t>密码运算的中间结果称为状态</a:t>
            </a:r>
            <a:endParaRPr lang="en-US" altLang="zh-CN" dirty="0" smtClean="0">
              <a:latin typeface="Tahoma" pitchFamily="34" charset="0"/>
            </a:endParaRP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52</a:t>
            </a:fld>
            <a:endParaRPr lang="en-US" altLang="zh-CN" dirty="0"/>
          </a:p>
        </p:txBody>
      </p:sp>
      <p:grpSp>
        <p:nvGrpSpPr>
          <p:cNvPr id="10" name="组合 9"/>
          <p:cNvGrpSpPr/>
          <p:nvPr/>
        </p:nvGrpSpPr>
        <p:grpSpPr>
          <a:xfrm>
            <a:off x="152400" y="2286000"/>
            <a:ext cx="8847137" cy="3129485"/>
            <a:chOff x="0" y="1905000"/>
            <a:chExt cx="8847137" cy="3129485"/>
          </a:xfrm>
        </p:grpSpPr>
        <p:pic>
          <p:nvPicPr>
            <p:cNvPr id="41985" name="Picture 1"/>
            <p:cNvPicPr>
              <a:picLocks noChangeAspect="1" noChangeArrowheads="1"/>
            </p:cNvPicPr>
            <p:nvPr/>
          </p:nvPicPr>
          <p:blipFill>
            <a:blip r:embed="rId2"/>
            <a:srcRect/>
            <a:stretch>
              <a:fillRect/>
            </a:stretch>
          </p:blipFill>
          <p:spPr bwMode="auto">
            <a:xfrm>
              <a:off x="0" y="1905000"/>
              <a:ext cx="8847137" cy="1724025"/>
            </a:xfrm>
            <a:prstGeom prst="rect">
              <a:avLst/>
            </a:prstGeom>
            <a:noFill/>
            <a:ln w="9525">
              <a:noFill/>
              <a:miter lim="800000"/>
              <a:headEnd/>
              <a:tailEnd/>
            </a:ln>
            <a:effectLst/>
          </p:spPr>
        </p:pic>
        <p:graphicFrame>
          <p:nvGraphicFramePr>
            <p:cNvPr id="9" name="Group 114"/>
            <p:cNvGraphicFramePr>
              <a:graphicFrameLocks/>
            </p:cNvGraphicFramePr>
            <p:nvPr/>
          </p:nvGraphicFramePr>
          <p:xfrm>
            <a:off x="2895600" y="3276601"/>
            <a:ext cx="3200400" cy="1757884"/>
          </p:xfrm>
          <a:graphic>
            <a:graphicData uri="http://schemas.openxmlformats.org/drawingml/2006/table">
              <a:tbl>
                <a:tblPr>
                  <a:effectLst>
                    <a:outerShdw blurRad="50800" dist="38100" dir="5400000" algn="t" rotWithShape="0">
                      <a:prstClr val="black">
                        <a:alpha val="40000"/>
                      </a:prstClr>
                    </a:outerShdw>
                  </a:effectLst>
                </a:tblPr>
                <a:tblGrid>
                  <a:gridCol w="798843">
                    <a:extLst>
                      <a:ext uri="{9D8B030D-6E8A-4147-A177-3AD203B41FA5}">
                        <a16:colId xmlns:a16="http://schemas.microsoft.com/office/drawing/2014/main" val="20000"/>
                      </a:ext>
                    </a:extLst>
                  </a:gridCol>
                  <a:gridCol w="798842">
                    <a:extLst>
                      <a:ext uri="{9D8B030D-6E8A-4147-A177-3AD203B41FA5}">
                        <a16:colId xmlns:a16="http://schemas.microsoft.com/office/drawing/2014/main" val="20001"/>
                      </a:ext>
                    </a:extLst>
                  </a:gridCol>
                  <a:gridCol w="801358">
                    <a:extLst>
                      <a:ext uri="{9D8B030D-6E8A-4147-A177-3AD203B41FA5}">
                        <a16:colId xmlns:a16="http://schemas.microsoft.com/office/drawing/2014/main" val="20002"/>
                      </a:ext>
                    </a:extLst>
                  </a:gridCol>
                  <a:gridCol w="801357">
                    <a:extLst>
                      <a:ext uri="{9D8B030D-6E8A-4147-A177-3AD203B41FA5}">
                        <a16:colId xmlns:a16="http://schemas.microsoft.com/office/drawing/2014/main" val="20003"/>
                      </a:ext>
                    </a:extLst>
                  </a:gridCol>
                </a:tblGrid>
                <a:tr h="45075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00</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01</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66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02</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03</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46014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11</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66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12</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13</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45075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20</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21</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66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22</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23</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390954">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30</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31</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66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32</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1"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3</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3</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bl>
            </a:graphicData>
          </a:graphic>
        </p:graphicFrame>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53</a:t>
            </a:fld>
            <a:endParaRPr lang="en-US" altLang="zh-CN" dirty="0"/>
          </a:p>
        </p:txBody>
      </p:sp>
      <p:sp>
        <p:nvSpPr>
          <p:cNvPr id="7" name="Rectangle 4"/>
          <p:cNvSpPr>
            <a:spLocks noChangeArrowheads="1"/>
          </p:cNvSpPr>
          <p:nvPr/>
        </p:nvSpPr>
        <p:spPr bwMode="auto">
          <a:xfrm>
            <a:off x="990600" y="1752600"/>
            <a:ext cx="2879725" cy="72072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zh-CN" sz="2000" b="1" dirty="0" err="1" smtClean="0">
                <a:latin typeface="Arial" charset="0"/>
                <a:ea typeface="宋体" charset="-122"/>
              </a:rPr>
              <a:t>SubBytes</a:t>
            </a:r>
            <a:r>
              <a:rPr lang="zh-CN" altLang="en-US" sz="2000" b="1" dirty="0">
                <a:latin typeface="Arial" charset="0"/>
                <a:ea typeface="宋体" charset="-122"/>
              </a:rPr>
              <a:t>字节</a:t>
            </a:r>
            <a:r>
              <a:rPr lang="zh-CN" altLang="en-US" sz="2000" b="1" dirty="0" smtClean="0">
                <a:latin typeface="Arial" charset="0"/>
                <a:ea typeface="宋体" charset="-122"/>
              </a:rPr>
              <a:t>代换</a:t>
            </a:r>
            <a:endParaRPr lang="zh-CN" altLang="en-US" sz="2000" b="1" dirty="0">
              <a:latin typeface="Arial" charset="0"/>
              <a:ea typeface="宋体" charset="-122"/>
            </a:endParaRPr>
          </a:p>
        </p:txBody>
      </p:sp>
      <p:sp>
        <p:nvSpPr>
          <p:cNvPr id="8" name="Rectangle 5">
            <a:hlinkClick r:id="rId2" action="ppaction://hlinksldjump"/>
          </p:cNvPr>
          <p:cNvSpPr>
            <a:spLocks noChangeArrowheads="1"/>
          </p:cNvSpPr>
          <p:nvPr/>
        </p:nvSpPr>
        <p:spPr bwMode="auto">
          <a:xfrm>
            <a:off x="990600" y="2833687"/>
            <a:ext cx="2879725" cy="72072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2000" b="1" dirty="0" err="1" smtClean="0">
                <a:ea typeface="宋体" charset="-122"/>
              </a:rPr>
              <a:t>ShiftRows</a:t>
            </a:r>
            <a:r>
              <a:rPr lang="zh-CN" altLang="en-US" sz="2000" b="1" dirty="0" smtClean="0">
                <a:ea typeface="宋体" charset="-122"/>
              </a:rPr>
              <a:t>行移位</a:t>
            </a:r>
            <a:endParaRPr lang="zh-CN" altLang="en-US" sz="2000" b="1" dirty="0">
              <a:ea typeface="宋体" charset="-122"/>
            </a:endParaRPr>
          </a:p>
        </p:txBody>
      </p:sp>
      <p:sp>
        <p:nvSpPr>
          <p:cNvPr id="9" name="Rectangle 6">
            <a:hlinkClick r:id="rId3" action="ppaction://hlinksldjump"/>
          </p:cNvPr>
          <p:cNvSpPr>
            <a:spLocks noChangeArrowheads="1"/>
          </p:cNvSpPr>
          <p:nvPr/>
        </p:nvSpPr>
        <p:spPr bwMode="auto">
          <a:xfrm>
            <a:off x="990600" y="3984625"/>
            <a:ext cx="2879725" cy="64928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eaLnBrk="1" hangingPunct="1"/>
            <a:r>
              <a:rPr lang="en-US" altLang="zh-CN" sz="2000" b="1" dirty="0" err="1" smtClean="0">
                <a:solidFill>
                  <a:srgbClr val="6600FF"/>
                </a:solidFill>
                <a:latin typeface="Arial" charset="0"/>
                <a:ea typeface="宋体" charset="-122"/>
              </a:rPr>
              <a:t>MixColumns</a:t>
            </a:r>
            <a:r>
              <a:rPr lang="zh-CN" altLang="en-US" sz="2000" b="1" dirty="0" smtClean="0">
                <a:solidFill>
                  <a:srgbClr val="6600FF"/>
                </a:solidFill>
                <a:latin typeface="Arial" charset="0"/>
                <a:ea typeface="宋体" charset="-122"/>
              </a:rPr>
              <a:t>列混合</a:t>
            </a:r>
            <a:endParaRPr lang="zh-CN" altLang="en-US" sz="2000" b="1" dirty="0">
              <a:solidFill>
                <a:srgbClr val="6600FF"/>
              </a:solidFill>
              <a:latin typeface="Arial" charset="0"/>
              <a:ea typeface="宋体" charset="-122"/>
            </a:endParaRPr>
          </a:p>
        </p:txBody>
      </p:sp>
      <p:sp>
        <p:nvSpPr>
          <p:cNvPr id="10" name="Line 7"/>
          <p:cNvSpPr>
            <a:spLocks noChangeShapeType="1"/>
          </p:cNvSpPr>
          <p:nvPr/>
        </p:nvSpPr>
        <p:spPr bwMode="auto">
          <a:xfrm>
            <a:off x="2359025" y="1249362"/>
            <a:ext cx="0" cy="503238"/>
          </a:xfrm>
          <a:prstGeom prst="line">
            <a:avLst/>
          </a:prstGeom>
          <a:noFill/>
          <a:ln w="38100">
            <a:solidFill>
              <a:schemeClr val="tx1"/>
            </a:solidFill>
            <a:round/>
            <a:headEnd/>
            <a:tailEnd type="triangle" w="med" len="med"/>
          </a:ln>
          <a:effectLst/>
        </p:spPr>
        <p:txBody>
          <a:bodyPr/>
          <a:lstStyle/>
          <a:p>
            <a:endParaRPr lang="zh-CN" altLang="en-US"/>
          </a:p>
        </p:txBody>
      </p:sp>
      <p:sp>
        <p:nvSpPr>
          <p:cNvPr id="11" name="Line 8"/>
          <p:cNvSpPr>
            <a:spLocks noChangeShapeType="1"/>
          </p:cNvSpPr>
          <p:nvPr/>
        </p:nvSpPr>
        <p:spPr bwMode="auto">
          <a:xfrm>
            <a:off x="2359025" y="2473325"/>
            <a:ext cx="0" cy="360362"/>
          </a:xfrm>
          <a:prstGeom prst="line">
            <a:avLst/>
          </a:prstGeom>
          <a:noFill/>
          <a:ln w="38100">
            <a:solidFill>
              <a:schemeClr val="tx1"/>
            </a:solidFill>
            <a:round/>
            <a:headEnd/>
            <a:tailEnd type="triangle" w="med" len="med"/>
          </a:ln>
          <a:effectLst/>
        </p:spPr>
        <p:txBody>
          <a:bodyPr/>
          <a:lstStyle/>
          <a:p>
            <a:endParaRPr lang="zh-CN" altLang="en-US"/>
          </a:p>
        </p:txBody>
      </p:sp>
      <p:sp>
        <p:nvSpPr>
          <p:cNvPr id="12" name="Line 9"/>
          <p:cNvSpPr>
            <a:spLocks noChangeShapeType="1"/>
          </p:cNvSpPr>
          <p:nvPr/>
        </p:nvSpPr>
        <p:spPr bwMode="auto">
          <a:xfrm>
            <a:off x="2359025" y="3552825"/>
            <a:ext cx="0" cy="360362"/>
          </a:xfrm>
          <a:prstGeom prst="line">
            <a:avLst/>
          </a:prstGeom>
          <a:noFill/>
          <a:ln w="38100">
            <a:solidFill>
              <a:schemeClr val="tx1"/>
            </a:solidFill>
            <a:round/>
            <a:headEnd/>
            <a:tailEnd type="triangle" w="med" len="med"/>
          </a:ln>
          <a:effectLst/>
        </p:spPr>
        <p:txBody>
          <a:bodyPr/>
          <a:lstStyle/>
          <a:p>
            <a:endParaRPr lang="zh-CN" altLang="en-US"/>
          </a:p>
        </p:txBody>
      </p:sp>
      <p:sp>
        <p:nvSpPr>
          <p:cNvPr id="13" name="Line 10"/>
          <p:cNvSpPr>
            <a:spLocks noChangeShapeType="1"/>
          </p:cNvSpPr>
          <p:nvPr/>
        </p:nvSpPr>
        <p:spPr bwMode="auto">
          <a:xfrm>
            <a:off x="2359025" y="4705350"/>
            <a:ext cx="0" cy="360362"/>
          </a:xfrm>
          <a:prstGeom prst="line">
            <a:avLst/>
          </a:prstGeom>
          <a:noFill/>
          <a:ln w="38100">
            <a:solidFill>
              <a:schemeClr val="tx1"/>
            </a:solidFill>
            <a:round/>
            <a:headEnd/>
            <a:tailEnd type="triangle" w="med" len="med"/>
          </a:ln>
          <a:effectLst/>
        </p:spPr>
        <p:txBody>
          <a:bodyPr/>
          <a:lstStyle/>
          <a:p>
            <a:endParaRPr lang="zh-CN" altLang="en-US"/>
          </a:p>
        </p:txBody>
      </p:sp>
      <p:sp>
        <p:nvSpPr>
          <p:cNvPr id="14" name="Oval 11"/>
          <p:cNvSpPr>
            <a:spLocks noChangeArrowheads="1"/>
          </p:cNvSpPr>
          <p:nvPr/>
        </p:nvSpPr>
        <p:spPr bwMode="auto">
          <a:xfrm>
            <a:off x="2143125" y="5065712"/>
            <a:ext cx="360363" cy="360363"/>
          </a:xfrm>
          <a:prstGeom prst="ellipse">
            <a:avLst/>
          </a:prstGeom>
          <a:solidFill>
            <a:srgbClr val="FFFF00"/>
          </a:solidFill>
          <a:ln w="38100">
            <a:solidFill>
              <a:schemeClr val="tx1"/>
            </a:solidFill>
            <a:round/>
            <a:headEnd/>
            <a:tailEnd/>
          </a:ln>
          <a:effectLst/>
        </p:spPr>
        <p:txBody>
          <a:bodyPr wrap="none" anchor="ctr"/>
          <a:lstStyle/>
          <a:p>
            <a:pPr eaLnBrk="1" hangingPunct="1"/>
            <a:r>
              <a:rPr lang="zh-CN" altLang="en-US" b="1">
                <a:latin typeface="Arial" charset="0"/>
                <a:ea typeface="宋体" charset="-122"/>
              </a:rPr>
              <a:t>+</a:t>
            </a:r>
          </a:p>
        </p:txBody>
      </p:sp>
      <p:sp>
        <p:nvSpPr>
          <p:cNvPr id="15" name="Line 12"/>
          <p:cNvSpPr>
            <a:spLocks noChangeShapeType="1"/>
          </p:cNvSpPr>
          <p:nvPr/>
        </p:nvSpPr>
        <p:spPr bwMode="auto">
          <a:xfrm>
            <a:off x="2514600" y="5257800"/>
            <a:ext cx="647700" cy="0"/>
          </a:xfrm>
          <a:prstGeom prst="line">
            <a:avLst/>
          </a:prstGeom>
          <a:noFill/>
          <a:ln w="38100">
            <a:solidFill>
              <a:schemeClr val="tx1"/>
            </a:solidFill>
            <a:round/>
            <a:headEnd type="triangle" w="med" len="med"/>
            <a:tailEnd type="none" w="med" len="med"/>
          </a:ln>
          <a:effectLst/>
        </p:spPr>
        <p:txBody>
          <a:bodyPr/>
          <a:lstStyle/>
          <a:p>
            <a:endParaRPr lang="zh-CN" altLang="en-US"/>
          </a:p>
        </p:txBody>
      </p:sp>
      <p:sp>
        <p:nvSpPr>
          <p:cNvPr id="16" name="Line 13"/>
          <p:cNvSpPr>
            <a:spLocks noChangeShapeType="1"/>
          </p:cNvSpPr>
          <p:nvPr/>
        </p:nvSpPr>
        <p:spPr bwMode="auto">
          <a:xfrm>
            <a:off x="2359025" y="5426075"/>
            <a:ext cx="0" cy="287337"/>
          </a:xfrm>
          <a:prstGeom prst="line">
            <a:avLst/>
          </a:prstGeom>
          <a:noFill/>
          <a:ln w="38100">
            <a:solidFill>
              <a:schemeClr val="tx1"/>
            </a:solidFill>
            <a:round/>
            <a:headEnd/>
            <a:tailEnd type="triangle" w="med" len="med"/>
          </a:ln>
          <a:effectLst/>
        </p:spPr>
        <p:txBody>
          <a:bodyPr/>
          <a:lstStyle/>
          <a:p>
            <a:endParaRPr lang="zh-CN" altLang="en-US"/>
          </a:p>
        </p:txBody>
      </p:sp>
      <p:sp>
        <p:nvSpPr>
          <p:cNvPr id="17" name="Text Box 14"/>
          <p:cNvSpPr txBox="1">
            <a:spLocks noChangeArrowheads="1"/>
          </p:cNvSpPr>
          <p:nvPr/>
        </p:nvSpPr>
        <p:spPr bwMode="auto">
          <a:xfrm>
            <a:off x="1295400" y="5791200"/>
            <a:ext cx="3311525" cy="396875"/>
          </a:xfrm>
          <a:prstGeom prst="rect">
            <a:avLst/>
          </a:prstGeom>
          <a:noFill/>
          <a:ln w="9525">
            <a:noFill/>
            <a:miter lim="800000"/>
            <a:headEnd/>
            <a:tailEnd/>
          </a:ln>
          <a:effectLst/>
        </p:spPr>
        <p:txBody>
          <a:bodyPr>
            <a:spAutoFit/>
          </a:bodyPr>
          <a:lstStyle/>
          <a:p>
            <a:pPr eaLnBrk="1" hangingPunct="1">
              <a:spcBef>
                <a:spcPct val="50000"/>
              </a:spcBef>
            </a:pPr>
            <a:r>
              <a:rPr lang="zh-CN" altLang="en-US" sz="2000" b="1">
                <a:solidFill>
                  <a:srgbClr val="6600FF"/>
                </a:solidFill>
                <a:latin typeface="Arial" charset="0"/>
                <a:ea typeface="宋体" charset="-122"/>
              </a:rPr>
              <a:t>一般的轮变换</a:t>
            </a:r>
          </a:p>
        </p:txBody>
      </p:sp>
      <p:sp>
        <p:nvSpPr>
          <p:cNvPr id="18" name="Line 15"/>
          <p:cNvSpPr>
            <a:spLocks noChangeShapeType="1"/>
          </p:cNvSpPr>
          <p:nvPr/>
        </p:nvSpPr>
        <p:spPr bwMode="auto">
          <a:xfrm>
            <a:off x="7010400" y="1219200"/>
            <a:ext cx="0" cy="503238"/>
          </a:xfrm>
          <a:prstGeom prst="line">
            <a:avLst/>
          </a:prstGeom>
          <a:noFill/>
          <a:ln w="38100">
            <a:solidFill>
              <a:schemeClr val="tx1"/>
            </a:solidFill>
            <a:round/>
            <a:headEnd/>
            <a:tailEnd type="triangle" w="med" len="med"/>
          </a:ln>
          <a:effectLst/>
        </p:spPr>
        <p:txBody>
          <a:bodyPr/>
          <a:lstStyle/>
          <a:p>
            <a:endParaRPr lang="zh-CN" altLang="en-US"/>
          </a:p>
        </p:txBody>
      </p:sp>
      <p:sp>
        <p:nvSpPr>
          <p:cNvPr id="20" name="Line 17"/>
          <p:cNvSpPr>
            <a:spLocks noChangeShapeType="1"/>
          </p:cNvSpPr>
          <p:nvPr/>
        </p:nvSpPr>
        <p:spPr bwMode="auto">
          <a:xfrm>
            <a:off x="7038975" y="2257425"/>
            <a:ext cx="0" cy="576262"/>
          </a:xfrm>
          <a:prstGeom prst="line">
            <a:avLst/>
          </a:prstGeom>
          <a:noFill/>
          <a:ln w="38100">
            <a:solidFill>
              <a:schemeClr val="tx1"/>
            </a:solidFill>
            <a:round/>
            <a:headEnd/>
            <a:tailEnd type="triangle" w="med" len="med"/>
          </a:ln>
          <a:effectLst/>
        </p:spPr>
        <p:txBody>
          <a:bodyPr/>
          <a:lstStyle/>
          <a:p>
            <a:endParaRPr lang="zh-CN" altLang="en-US"/>
          </a:p>
        </p:txBody>
      </p:sp>
      <p:sp>
        <p:nvSpPr>
          <p:cNvPr id="22" name="Line 19"/>
          <p:cNvSpPr>
            <a:spLocks noChangeShapeType="1"/>
          </p:cNvSpPr>
          <p:nvPr/>
        </p:nvSpPr>
        <p:spPr bwMode="auto">
          <a:xfrm>
            <a:off x="7112000" y="3336925"/>
            <a:ext cx="0" cy="576262"/>
          </a:xfrm>
          <a:prstGeom prst="line">
            <a:avLst/>
          </a:prstGeom>
          <a:noFill/>
          <a:ln w="38100">
            <a:solidFill>
              <a:schemeClr val="tx1"/>
            </a:solidFill>
            <a:round/>
            <a:headEnd/>
            <a:tailEnd type="triangle" w="med" len="med"/>
          </a:ln>
          <a:effectLst/>
        </p:spPr>
        <p:txBody>
          <a:bodyPr/>
          <a:lstStyle/>
          <a:p>
            <a:endParaRPr lang="zh-CN" altLang="en-US"/>
          </a:p>
        </p:txBody>
      </p:sp>
      <p:sp>
        <p:nvSpPr>
          <p:cNvPr id="23" name="Oval 20"/>
          <p:cNvSpPr>
            <a:spLocks noChangeArrowheads="1"/>
          </p:cNvSpPr>
          <p:nvPr/>
        </p:nvSpPr>
        <p:spPr bwMode="auto">
          <a:xfrm>
            <a:off x="6896100" y="3913187"/>
            <a:ext cx="360363" cy="360363"/>
          </a:xfrm>
          <a:prstGeom prst="ellipse">
            <a:avLst/>
          </a:prstGeom>
          <a:solidFill>
            <a:srgbClr val="FFFF00"/>
          </a:solidFill>
          <a:ln w="38100">
            <a:solidFill>
              <a:schemeClr val="tx1"/>
            </a:solidFill>
            <a:round/>
            <a:headEnd/>
            <a:tailEnd/>
          </a:ln>
          <a:effectLst/>
        </p:spPr>
        <p:txBody>
          <a:bodyPr wrap="none" anchor="ctr"/>
          <a:lstStyle/>
          <a:p>
            <a:pPr eaLnBrk="1" hangingPunct="1"/>
            <a:r>
              <a:rPr lang="zh-CN" altLang="en-US" b="1" dirty="0">
                <a:latin typeface="Arial" charset="0"/>
                <a:ea typeface="宋体" charset="-122"/>
              </a:rPr>
              <a:t>+</a:t>
            </a:r>
            <a:endParaRPr lang="zh-CN" altLang="en-US" sz="1800" dirty="0">
              <a:latin typeface="Arial" charset="0"/>
              <a:ea typeface="宋体" charset="-122"/>
            </a:endParaRPr>
          </a:p>
        </p:txBody>
      </p:sp>
      <p:sp>
        <p:nvSpPr>
          <p:cNvPr id="25" name="Line 22"/>
          <p:cNvSpPr>
            <a:spLocks noChangeShapeType="1"/>
          </p:cNvSpPr>
          <p:nvPr/>
        </p:nvSpPr>
        <p:spPr bwMode="auto">
          <a:xfrm>
            <a:off x="7112000" y="4273550"/>
            <a:ext cx="0" cy="647700"/>
          </a:xfrm>
          <a:prstGeom prst="line">
            <a:avLst/>
          </a:prstGeom>
          <a:noFill/>
          <a:ln w="38100">
            <a:solidFill>
              <a:schemeClr val="tx1"/>
            </a:solidFill>
            <a:round/>
            <a:headEnd/>
            <a:tailEnd type="triangle" w="med" len="med"/>
          </a:ln>
          <a:effectLst/>
        </p:spPr>
        <p:txBody>
          <a:bodyPr/>
          <a:lstStyle/>
          <a:p>
            <a:endParaRPr lang="zh-CN" altLang="en-US"/>
          </a:p>
        </p:txBody>
      </p:sp>
      <p:sp>
        <p:nvSpPr>
          <p:cNvPr id="26" name="Text Box 23"/>
          <p:cNvSpPr txBox="1">
            <a:spLocks noChangeArrowheads="1"/>
          </p:cNvSpPr>
          <p:nvPr/>
        </p:nvSpPr>
        <p:spPr bwMode="auto">
          <a:xfrm>
            <a:off x="6019801" y="4953000"/>
            <a:ext cx="2971800" cy="396875"/>
          </a:xfrm>
          <a:prstGeom prst="rect">
            <a:avLst/>
          </a:prstGeom>
          <a:noFill/>
          <a:ln w="9525">
            <a:noFill/>
            <a:miter lim="800000"/>
            <a:headEnd/>
            <a:tailEnd/>
          </a:ln>
          <a:effectLst/>
        </p:spPr>
        <p:txBody>
          <a:bodyPr wrap="square">
            <a:spAutoFit/>
          </a:bodyPr>
          <a:lstStyle/>
          <a:p>
            <a:pPr eaLnBrk="1" hangingPunct="1"/>
            <a:r>
              <a:rPr lang="zh-CN" altLang="en-US" sz="2000" b="1" dirty="0">
                <a:solidFill>
                  <a:srgbClr val="6600FF"/>
                </a:solidFill>
                <a:latin typeface="Arial" charset="0"/>
                <a:ea typeface="宋体" charset="-122"/>
              </a:rPr>
              <a:t>最后一轮的轮变换</a:t>
            </a:r>
            <a:endParaRPr lang="zh-CN" altLang="en-US" sz="1800" dirty="0">
              <a:latin typeface="Arial" charset="0"/>
              <a:ea typeface="宋体" charset="-122"/>
            </a:endParaRPr>
          </a:p>
        </p:txBody>
      </p:sp>
      <p:sp>
        <p:nvSpPr>
          <p:cNvPr id="27" name="Rectangle 4"/>
          <p:cNvSpPr>
            <a:spLocks noChangeArrowheads="1"/>
          </p:cNvSpPr>
          <p:nvPr/>
        </p:nvSpPr>
        <p:spPr bwMode="auto">
          <a:xfrm>
            <a:off x="5638800" y="1738313"/>
            <a:ext cx="2879725" cy="72072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zh-CN" sz="2000" b="1" dirty="0" err="1" smtClean="0">
                <a:latin typeface="Arial" charset="0"/>
                <a:ea typeface="宋体" charset="-122"/>
              </a:rPr>
              <a:t>SubBytes</a:t>
            </a:r>
            <a:r>
              <a:rPr lang="zh-CN" altLang="en-US" sz="2000" b="1" dirty="0">
                <a:latin typeface="Arial" charset="0"/>
                <a:ea typeface="宋体" charset="-122"/>
              </a:rPr>
              <a:t>字节</a:t>
            </a:r>
            <a:r>
              <a:rPr lang="zh-CN" altLang="en-US" sz="2000" b="1" dirty="0" smtClean="0">
                <a:latin typeface="Arial" charset="0"/>
                <a:ea typeface="宋体" charset="-122"/>
              </a:rPr>
              <a:t>代换</a:t>
            </a:r>
            <a:endParaRPr lang="zh-CN" altLang="en-US" sz="2000" b="1" dirty="0">
              <a:latin typeface="Arial" charset="0"/>
              <a:ea typeface="宋体" charset="-122"/>
            </a:endParaRPr>
          </a:p>
        </p:txBody>
      </p:sp>
      <p:sp>
        <p:nvSpPr>
          <p:cNvPr id="28" name="Rectangle 5">
            <a:hlinkClick r:id="rId2" action="ppaction://hlinksldjump"/>
          </p:cNvPr>
          <p:cNvSpPr>
            <a:spLocks noChangeArrowheads="1"/>
          </p:cNvSpPr>
          <p:nvPr/>
        </p:nvSpPr>
        <p:spPr bwMode="auto">
          <a:xfrm>
            <a:off x="5638800" y="2819400"/>
            <a:ext cx="2879725" cy="72072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2000" b="1" dirty="0" err="1" smtClean="0">
                <a:ea typeface="宋体" charset="-122"/>
              </a:rPr>
              <a:t>ShiftRows</a:t>
            </a:r>
            <a:r>
              <a:rPr lang="zh-CN" altLang="en-US" sz="2000" b="1" dirty="0" smtClean="0">
                <a:ea typeface="宋体" charset="-122"/>
              </a:rPr>
              <a:t>行移位</a:t>
            </a:r>
            <a:endParaRPr lang="zh-CN" altLang="en-US" sz="2000" b="1" dirty="0">
              <a:ea typeface="宋体" charset="-122"/>
            </a:endParaRPr>
          </a:p>
        </p:txBody>
      </p:sp>
      <p:sp>
        <p:nvSpPr>
          <p:cNvPr id="29" name="Rectangle 5">
            <a:hlinkClick r:id="rId2" action="ppaction://hlinksldjump"/>
          </p:cNvPr>
          <p:cNvSpPr>
            <a:spLocks noChangeArrowheads="1"/>
          </p:cNvSpPr>
          <p:nvPr/>
        </p:nvSpPr>
        <p:spPr bwMode="auto">
          <a:xfrm>
            <a:off x="3124200" y="5029200"/>
            <a:ext cx="2209801" cy="380999"/>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b="1" dirty="0" err="1" smtClean="0">
                <a:ea typeface="宋体" charset="-122"/>
              </a:rPr>
              <a:t>AddRoundKey</a:t>
            </a:r>
            <a:r>
              <a:rPr lang="zh-CN" altLang="en-US" b="1" dirty="0" smtClean="0">
                <a:ea typeface="宋体" charset="-122"/>
              </a:rPr>
              <a:t>轮密钥加</a:t>
            </a:r>
            <a:endParaRPr lang="zh-CN" altLang="en-US" b="1" dirty="0">
              <a:ea typeface="宋体" charset="-122"/>
            </a:endParaRPr>
          </a:p>
        </p:txBody>
      </p:sp>
      <p:sp>
        <p:nvSpPr>
          <p:cNvPr id="31" name="Line 21"/>
          <p:cNvSpPr>
            <a:spLocks noChangeShapeType="1"/>
          </p:cNvSpPr>
          <p:nvPr/>
        </p:nvSpPr>
        <p:spPr bwMode="auto">
          <a:xfrm flipH="1">
            <a:off x="6096000" y="4114800"/>
            <a:ext cx="792163" cy="0"/>
          </a:xfrm>
          <a:prstGeom prst="line">
            <a:avLst/>
          </a:prstGeom>
          <a:noFill/>
          <a:ln w="38100">
            <a:solidFill>
              <a:schemeClr val="tx1"/>
            </a:solidFill>
            <a:round/>
            <a:headEnd type="triangle" w="med" len="med"/>
            <a:tailEnd type="none" w="med" len="med"/>
          </a:ln>
          <a:effectLst/>
        </p:spPr>
        <p:txBody>
          <a:bodyPr/>
          <a:lstStyle/>
          <a:p>
            <a:endParaRPr lang="zh-CN" altLang="en-US"/>
          </a:p>
        </p:txBody>
      </p:sp>
      <p:sp>
        <p:nvSpPr>
          <p:cNvPr id="30" name="Rectangle 5">
            <a:hlinkClick r:id="rId2" action="ppaction://hlinksldjump"/>
          </p:cNvPr>
          <p:cNvSpPr>
            <a:spLocks noChangeArrowheads="1"/>
          </p:cNvSpPr>
          <p:nvPr/>
        </p:nvSpPr>
        <p:spPr bwMode="auto">
          <a:xfrm>
            <a:off x="4191000" y="3962400"/>
            <a:ext cx="2209801" cy="380999"/>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b="1" dirty="0" err="1" smtClean="0">
                <a:ea typeface="宋体" charset="-122"/>
              </a:rPr>
              <a:t>AddRoundKey</a:t>
            </a:r>
            <a:r>
              <a:rPr lang="zh-CN" altLang="en-US" b="1" dirty="0" smtClean="0">
                <a:ea typeface="宋体" charset="-122"/>
              </a:rPr>
              <a:t>轮密钥加</a:t>
            </a:r>
            <a:endParaRPr lang="zh-CN" altLang="en-US" b="1" dirty="0">
              <a:ea typeface="宋体"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itchFamily="2" charset="-122"/>
                <a:ea typeface="黑体" pitchFamily="2" charset="-122"/>
              </a:rPr>
              <a:t>字节代换</a:t>
            </a:r>
            <a:r>
              <a:rPr lang="en-US" altLang="zh-CN" dirty="0" smtClean="0">
                <a:solidFill>
                  <a:srgbClr val="990033"/>
                </a:solidFill>
                <a:latin typeface="黑体" pitchFamily="2" charset="-122"/>
                <a:ea typeface="黑体" pitchFamily="2" charset="-122"/>
              </a:rPr>
              <a:t>(</a:t>
            </a:r>
            <a:r>
              <a:rPr lang="en-US" altLang="zh-CN" dirty="0" err="1" smtClean="0">
                <a:solidFill>
                  <a:srgbClr val="990033"/>
                </a:solidFill>
                <a:latin typeface="黑体" pitchFamily="2" charset="-122"/>
                <a:ea typeface="黑体" pitchFamily="2" charset="-122"/>
              </a:rPr>
              <a:t>SubBytes</a:t>
            </a:r>
            <a:r>
              <a:rPr lang="en-US" altLang="zh-CN" dirty="0" smtClean="0">
                <a:solidFill>
                  <a:srgbClr val="990033"/>
                </a:solidFill>
                <a:latin typeface="黑体" pitchFamily="2" charset="-122"/>
                <a:ea typeface="黑体" pitchFamily="2" charset="-122"/>
              </a:rPr>
              <a:t>)</a:t>
            </a:r>
            <a:endParaRPr lang="zh-CN" altLang="en-US" dirty="0">
              <a:latin typeface="黑体" pitchFamily="2" charset="-122"/>
              <a:ea typeface="黑体" pitchFamily="2"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smtClean="0">
                    <a:solidFill>
                      <a:srgbClr val="000000"/>
                    </a:solidFill>
                    <a:latin typeface="Tahoma" pitchFamily="34" charset="0"/>
                  </a:rPr>
                  <a:t>字节代换</a:t>
                </a:r>
                <a:r>
                  <a:rPr kumimoji="1" lang="en-US" altLang="zh-CN" dirty="0" err="1" smtClean="0">
                    <a:solidFill>
                      <a:srgbClr val="000000"/>
                    </a:solidFill>
                    <a:latin typeface="Tahoma" pitchFamily="34" charset="0"/>
                  </a:rPr>
                  <a:t>SubBytes</a:t>
                </a:r>
                <a:r>
                  <a:rPr kumimoji="1" lang="zh-CN" altLang="en-US" dirty="0" smtClean="0">
                    <a:solidFill>
                      <a:srgbClr val="000000"/>
                    </a:solidFill>
                    <a:latin typeface="Tahoma" pitchFamily="34" charset="0"/>
                  </a:rPr>
                  <a:t>是</a:t>
                </a:r>
                <a:r>
                  <a:rPr kumimoji="1" lang="zh-CN" altLang="en-US" dirty="0" smtClean="0">
                    <a:solidFill>
                      <a:srgbClr val="FF3300"/>
                    </a:solidFill>
                    <a:latin typeface="Tahoma" pitchFamily="34" charset="0"/>
                  </a:rPr>
                  <a:t>字节的非线性变换</a:t>
                </a:r>
                <a:r>
                  <a:rPr kumimoji="1" lang="zh-CN" altLang="en-US" dirty="0" smtClean="0">
                    <a:solidFill>
                      <a:srgbClr val="000000"/>
                    </a:solidFill>
                    <a:latin typeface="Tahoma" pitchFamily="34" charset="0"/>
                  </a:rPr>
                  <a:t>。由</a:t>
                </a:r>
                <a:r>
                  <a:rPr kumimoji="1" lang="zh-CN" altLang="en-US" dirty="0" smtClean="0">
                    <a:solidFill>
                      <a:srgbClr val="FF0000"/>
                    </a:solidFill>
                    <a:latin typeface="Tahoma" pitchFamily="34" charset="0"/>
                  </a:rPr>
                  <a:t>两个可逆变换</a:t>
                </a:r>
                <a:r>
                  <a:rPr kumimoji="1" lang="zh-CN" altLang="en-US" dirty="0" smtClean="0">
                    <a:solidFill>
                      <a:srgbClr val="000000"/>
                    </a:solidFill>
                    <a:latin typeface="Tahoma" pitchFamily="34" charset="0"/>
                  </a:rPr>
                  <a:t>复合而成</a:t>
                </a:r>
                <a:endParaRPr kumimoji="1" lang="en-US" altLang="zh-CN" dirty="0" smtClean="0">
                  <a:solidFill>
                    <a:srgbClr val="000000"/>
                  </a:solidFill>
                  <a:latin typeface="Tahoma" pitchFamily="34" charset="0"/>
                </a:endParaRPr>
              </a:p>
              <a:p>
                <a:pPr lvl="1"/>
                <a:r>
                  <a:rPr kumimoji="1" lang="zh-CN" altLang="en-US" dirty="0" smtClean="0">
                    <a:solidFill>
                      <a:srgbClr val="000000"/>
                    </a:solidFill>
                    <a:latin typeface="Tahoma" pitchFamily="34" charset="0"/>
                  </a:rPr>
                  <a:t>设输入字节为 </a:t>
                </a:r>
                <a14:m>
                  <m:oMath xmlns:m="http://schemas.openxmlformats.org/officeDocument/2006/math">
                    <m:r>
                      <a:rPr kumimoji="1" lang="en-US" altLang="zh-CN" i="1" dirty="0" smtClean="0">
                        <a:solidFill>
                          <a:srgbClr val="000000"/>
                        </a:solidFill>
                        <a:latin typeface="Cambria Math"/>
                      </a:rPr>
                      <m:t>𝐴</m:t>
                    </m:r>
                    <m:r>
                      <a:rPr kumimoji="1" lang="en-US" altLang="zh-CN" i="1" dirty="0" smtClean="0">
                        <a:solidFill>
                          <a:srgbClr val="000000"/>
                        </a:solidFill>
                        <a:latin typeface="Cambria Math"/>
                      </a:rPr>
                      <m:t> = (</m:t>
                    </m:r>
                    <m:r>
                      <a:rPr kumimoji="1" lang="en-US" altLang="zh-CN" i="1" dirty="0" smtClean="0">
                        <a:solidFill>
                          <a:srgbClr val="000000"/>
                        </a:solidFill>
                        <a:latin typeface="Cambria Math"/>
                      </a:rPr>
                      <m:t>𝑎</m:t>
                    </m:r>
                    <m:r>
                      <a:rPr kumimoji="1" lang="en-US" altLang="zh-CN" i="1" baseline="-25000" dirty="0" smtClean="0">
                        <a:solidFill>
                          <a:srgbClr val="000000"/>
                        </a:solidFill>
                        <a:latin typeface="Cambria Math"/>
                      </a:rPr>
                      <m:t>7 </m:t>
                    </m:r>
                    <m:r>
                      <a:rPr kumimoji="1" lang="en-US" altLang="zh-CN" i="1" dirty="0" smtClean="0">
                        <a:solidFill>
                          <a:srgbClr val="000000"/>
                        </a:solidFill>
                        <a:latin typeface="Cambria Math"/>
                      </a:rPr>
                      <m:t>𝑎</m:t>
                    </m:r>
                    <m:r>
                      <a:rPr kumimoji="1" lang="en-US" altLang="zh-CN" i="1" baseline="-25000" dirty="0" smtClean="0">
                        <a:solidFill>
                          <a:srgbClr val="000000"/>
                        </a:solidFill>
                        <a:latin typeface="Cambria Math"/>
                      </a:rPr>
                      <m:t>6 </m:t>
                    </m:r>
                    <m:r>
                      <a:rPr kumimoji="1" lang="en-US" altLang="zh-CN" i="1" dirty="0" smtClean="0">
                        <a:solidFill>
                          <a:srgbClr val="000000"/>
                        </a:solidFill>
                        <a:latin typeface="Cambria Math"/>
                      </a:rPr>
                      <m:t>𝑎</m:t>
                    </m:r>
                    <m:r>
                      <a:rPr kumimoji="1" lang="en-US" altLang="zh-CN" i="1" baseline="-25000" dirty="0" smtClean="0">
                        <a:solidFill>
                          <a:srgbClr val="000000"/>
                        </a:solidFill>
                        <a:latin typeface="Cambria Math"/>
                      </a:rPr>
                      <m:t>5 </m:t>
                    </m:r>
                    <m:r>
                      <a:rPr kumimoji="1" lang="en-US" altLang="zh-CN" i="1" dirty="0" smtClean="0">
                        <a:solidFill>
                          <a:srgbClr val="000000"/>
                        </a:solidFill>
                        <a:latin typeface="Cambria Math"/>
                      </a:rPr>
                      <m:t>𝑎</m:t>
                    </m:r>
                    <m:r>
                      <a:rPr kumimoji="1" lang="en-US" altLang="zh-CN" i="1" baseline="-25000" dirty="0" smtClean="0">
                        <a:solidFill>
                          <a:srgbClr val="000000"/>
                        </a:solidFill>
                        <a:latin typeface="Cambria Math"/>
                      </a:rPr>
                      <m:t>4 </m:t>
                    </m:r>
                    <m:r>
                      <a:rPr kumimoji="1" lang="en-US" altLang="zh-CN" i="1" dirty="0" smtClean="0">
                        <a:solidFill>
                          <a:srgbClr val="000000"/>
                        </a:solidFill>
                        <a:latin typeface="Cambria Math"/>
                      </a:rPr>
                      <m:t>𝑎</m:t>
                    </m:r>
                    <m:r>
                      <a:rPr kumimoji="1" lang="en-US" altLang="zh-CN" i="1" baseline="-25000" dirty="0" smtClean="0">
                        <a:solidFill>
                          <a:srgbClr val="000000"/>
                        </a:solidFill>
                        <a:latin typeface="Cambria Math"/>
                      </a:rPr>
                      <m:t>3</m:t>
                    </m:r>
                    <m:r>
                      <a:rPr kumimoji="1" lang="en-US" altLang="zh-CN" i="1" dirty="0" smtClean="0">
                        <a:solidFill>
                          <a:srgbClr val="000000"/>
                        </a:solidFill>
                        <a:latin typeface="Cambria Math"/>
                      </a:rPr>
                      <m:t> </m:t>
                    </m:r>
                    <m:r>
                      <a:rPr kumimoji="1" lang="en-US" altLang="zh-CN" i="1" dirty="0" smtClean="0">
                        <a:solidFill>
                          <a:srgbClr val="000000"/>
                        </a:solidFill>
                        <a:latin typeface="Cambria Math"/>
                      </a:rPr>
                      <m:t>𝑎</m:t>
                    </m:r>
                    <m:r>
                      <a:rPr kumimoji="1" lang="en-US" altLang="zh-CN" i="1" baseline="-25000" dirty="0" smtClean="0">
                        <a:solidFill>
                          <a:srgbClr val="000000"/>
                        </a:solidFill>
                        <a:latin typeface="Cambria Math"/>
                      </a:rPr>
                      <m:t>2 </m:t>
                    </m:r>
                    <m:r>
                      <a:rPr kumimoji="1" lang="en-US" altLang="zh-CN" i="1" dirty="0" smtClean="0">
                        <a:solidFill>
                          <a:srgbClr val="000000"/>
                        </a:solidFill>
                        <a:latin typeface="Cambria Math"/>
                      </a:rPr>
                      <m:t>𝑎</m:t>
                    </m:r>
                    <m:r>
                      <a:rPr kumimoji="1" lang="en-US" altLang="zh-CN" i="1" baseline="-25000" dirty="0" smtClean="0">
                        <a:solidFill>
                          <a:srgbClr val="000000"/>
                        </a:solidFill>
                        <a:latin typeface="Cambria Math"/>
                      </a:rPr>
                      <m:t>1 </m:t>
                    </m:r>
                    <m:r>
                      <a:rPr kumimoji="1" lang="en-US" altLang="zh-CN" i="1" dirty="0" smtClean="0">
                        <a:solidFill>
                          <a:srgbClr val="000000"/>
                        </a:solidFill>
                        <a:latin typeface="Cambria Math"/>
                      </a:rPr>
                      <m:t>𝑎</m:t>
                    </m:r>
                    <m:r>
                      <a:rPr kumimoji="1" lang="en-US" altLang="zh-CN" i="1" baseline="-25000" dirty="0" smtClean="0">
                        <a:solidFill>
                          <a:srgbClr val="000000"/>
                        </a:solidFill>
                        <a:latin typeface="Cambria Math"/>
                      </a:rPr>
                      <m:t>0 </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m:t>
                    </m:r>
                  </m:oMath>
                </a14:m>
                <a:r>
                  <a:rPr kumimoji="1" lang="zh-CN" altLang="en-US" dirty="0" smtClean="0">
                    <a:solidFill>
                      <a:srgbClr val="000000"/>
                    </a:solidFill>
                    <a:latin typeface="Tahoma" pitchFamily="34" charset="0"/>
                  </a:rPr>
                  <a:t>计算</a:t>
                </a:r>
                <a14:m>
                  <m:oMath xmlns:m="http://schemas.openxmlformats.org/officeDocument/2006/math">
                    <m:r>
                      <a:rPr kumimoji="1" lang="en-US" altLang="zh-CN" i="1" dirty="0" smtClean="0">
                        <a:solidFill>
                          <a:srgbClr val="000000"/>
                        </a:solidFill>
                        <a:latin typeface="Cambria Math"/>
                      </a:rPr>
                      <m:t>𝑌</m:t>
                    </m:r>
                    <m:r>
                      <a:rPr kumimoji="1" lang="en-US" altLang="zh-CN" i="1" dirty="0" smtClean="0">
                        <a:solidFill>
                          <a:srgbClr val="000000"/>
                        </a:solidFill>
                        <a:latin typeface="Cambria Math"/>
                      </a:rPr>
                      <m:t>=</m:t>
                    </m:r>
                    <m:r>
                      <a:rPr kumimoji="1" lang="en-US" altLang="zh-CN" i="1" dirty="0" err="1" smtClean="0">
                        <a:solidFill>
                          <a:srgbClr val="000000"/>
                        </a:solidFill>
                        <a:latin typeface="Cambria Math"/>
                      </a:rPr>
                      <m:t>𝑆𝑢𝑏𝐵𝑦𝑡𝑒𝑠</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𝐴</m:t>
                    </m:r>
                    <m:r>
                      <a:rPr kumimoji="1" lang="en-US" altLang="zh-CN" i="1" dirty="0" smtClean="0">
                        <a:solidFill>
                          <a:srgbClr val="000000"/>
                        </a:solidFill>
                        <a:latin typeface="Cambria Math"/>
                      </a:rPr>
                      <m:t>) = ?</m:t>
                    </m:r>
                  </m:oMath>
                </a14:m>
                <a:endParaRPr kumimoji="1" lang="en-US" altLang="zh-CN" dirty="0" smtClean="0">
                  <a:solidFill>
                    <a:srgbClr val="000000"/>
                  </a:solidFill>
                  <a:latin typeface="Tahoma" pitchFamily="34" charset="0"/>
                </a:endParaRPr>
              </a:p>
              <a:p>
                <a:endParaRPr kumimoji="1" lang="en-US" altLang="zh-CN" dirty="0" smtClean="0">
                  <a:solidFill>
                    <a:srgbClr val="000000"/>
                  </a:solidFill>
                  <a:latin typeface="Tahoma" pitchFamily="34" charset="0"/>
                </a:endParaRPr>
              </a:p>
              <a:p>
                <a:pPr marL="914400" lvl="1" indent="-457200">
                  <a:lnSpc>
                    <a:spcPct val="115000"/>
                  </a:lnSpc>
                  <a:spcBef>
                    <a:spcPct val="0"/>
                  </a:spcBef>
                  <a:buFont typeface="+mj-lt"/>
                  <a:buAutoNum type="arabicPeriod"/>
                </a:pPr>
                <a:r>
                  <a:rPr kumimoji="1" lang="zh-CN" altLang="en-US" dirty="0" smtClean="0">
                    <a:solidFill>
                      <a:srgbClr val="000000"/>
                    </a:solidFill>
                    <a:latin typeface="Tahoma" pitchFamily="34" charset="0"/>
                  </a:rPr>
                  <a:t>先将字节</a:t>
                </a:r>
                <a14:m>
                  <m:oMath xmlns:m="http://schemas.openxmlformats.org/officeDocument/2006/math">
                    <m:r>
                      <a:rPr kumimoji="1" lang="en-US" altLang="zh-CN" i="1" dirty="0" smtClean="0">
                        <a:solidFill>
                          <a:srgbClr val="000000"/>
                        </a:solidFill>
                        <a:latin typeface="Cambria Math"/>
                      </a:rPr>
                      <m:t>𝐴</m:t>
                    </m:r>
                  </m:oMath>
                </a14:m>
                <a:r>
                  <a:rPr kumimoji="1" lang="zh-CN" altLang="en-US" dirty="0" smtClean="0">
                    <a:solidFill>
                      <a:srgbClr val="000000"/>
                    </a:solidFill>
                    <a:latin typeface="Tahoma" pitchFamily="34" charset="0"/>
                  </a:rPr>
                  <a:t>变换为有限域</a:t>
                </a:r>
                <a14:m>
                  <m:oMath xmlns:m="http://schemas.openxmlformats.org/officeDocument/2006/math">
                    <m:r>
                      <a:rPr kumimoji="1" lang="en-US" altLang="zh-CN" i="1" dirty="0" smtClean="0">
                        <a:solidFill>
                          <a:srgbClr val="000000"/>
                        </a:solidFill>
                        <a:latin typeface="Cambria Math"/>
                      </a:rPr>
                      <m:t>𝐺𝐹</m:t>
                    </m:r>
                    <m:r>
                      <a:rPr kumimoji="1" lang="en-US" altLang="zh-CN" i="1" dirty="0" smtClean="0">
                        <a:solidFill>
                          <a:srgbClr val="000000"/>
                        </a:solidFill>
                        <a:latin typeface="Cambria Math"/>
                      </a:rPr>
                      <m:t>(2)</m:t>
                    </m:r>
                  </m:oMath>
                </a14:m>
                <a:r>
                  <a:rPr kumimoji="1" lang="zh-CN" altLang="en-US" dirty="0" smtClean="0">
                    <a:solidFill>
                      <a:srgbClr val="000000"/>
                    </a:solidFill>
                    <a:latin typeface="Tahoma" pitchFamily="34" charset="0"/>
                  </a:rPr>
                  <a:t>中的</a:t>
                </a:r>
                <a:r>
                  <a:rPr kumimoji="1" lang="zh-CN" altLang="en-US" dirty="0" smtClean="0">
                    <a:solidFill>
                      <a:srgbClr val="FF00FF"/>
                    </a:solidFill>
                    <a:latin typeface="Tahoma" pitchFamily="34" charset="0"/>
                  </a:rPr>
                  <a:t>乘法逆元素</a:t>
                </a:r>
                <a14:m>
                  <m:oMath xmlns:m="http://schemas.openxmlformats.org/officeDocument/2006/math">
                    <m:r>
                      <a:rPr kumimoji="1" lang="en-US" altLang="zh-CN" i="1" dirty="0" smtClean="0">
                        <a:solidFill>
                          <a:srgbClr val="000000"/>
                        </a:solidFill>
                        <a:latin typeface="Cambria Math"/>
                      </a:rPr>
                      <m:t>𝑇</m:t>
                    </m:r>
                  </m:oMath>
                </a14:m>
                <a:endParaRPr kumimoji="1" lang="en-US" altLang="zh-CN" dirty="0" smtClean="0">
                  <a:solidFill>
                    <a:srgbClr val="000000"/>
                  </a:solidFill>
                  <a:latin typeface="Tahoma" pitchFamily="34" charset="0"/>
                </a:endParaRPr>
              </a:p>
              <a:p>
                <a:pPr marL="914400" lvl="1" indent="-457200">
                  <a:lnSpc>
                    <a:spcPct val="115000"/>
                  </a:lnSpc>
                  <a:spcBef>
                    <a:spcPct val="0"/>
                  </a:spcBef>
                  <a:buNone/>
                </a:pPr>
                <a:r>
                  <a:rPr kumimoji="1" lang="en-US" altLang="zh-CN" dirty="0" smtClean="0">
                    <a:solidFill>
                      <a:srgbClr val="000000"/>
                    </a:solidFill>
                    <a:latin typeface="Tahoma" pitchFamily="34" charset="0"/>
                  </a:rPr>
                  <a:t>     </a:t>
                </a:r>
                <a14:m>
                  <m:oMath xmlns:m="http://schemas.openxmlformats.org/officeDocument/2006/math">
                    <m:r>
                      <a:rPr kumimoji="1" lang="en-US" altLang="zh-CN" i="1" dirty="0" smtClean="0">
                        <a:solidFill>
                          <a:srgbClr val="000000"/>
                        </a:solidFill>
                        <a:latin typeface="Cambria Math"/>
                      </a:rPr>
                      <m:t>𝑇</m:t>
                    </m:r>
                    <m:r>
                      <a:rPr kumimoji="1" lang="en-US" altLang="zh-CN" i="1" dirty="0" smtClean="0">
                        <a:solidFill>
                          <a:srgbClr val="000000"/>
                        </a:solidFill>
                        <a:latin typeface="Cambria Math"/>
                      </a:rPr>
                      <m:t>= </m:t>
                    </m:r>
                    <m:sSup>
                      <m:sSupPr>
                        <m:ctrlPr>
                          <a:rPr kumimoji="1" lang="en-US" altLang="zh-CN" i="1" dirty="0" smtClean="0">
                            <a:solidFill>
                              <a:srgbClr val="000000"/>
                            </a:solidFill>
                            <a:latin typeface="Cambria Math" panose="02040503050406030204" pitchFamily="18" charset="0"/>
                          </a:rPr>
                        </m:ctrlPr>
                      </m:sSupPr>
                      <m:e>
                        <m:r>
                          <a:rPr kumimoji="1" lang="en-US" altLang="zh-CN" b="0" i="1" dirty="0" smtClean="0">
                            <a:solidFill>
                              <a:srgbClr val="000000"/>
                            </a:solidFill>
                            <a:latin typeface="Cambria Math"/>
                          </a:rPr>
                          <m:t>𝐴</m:t>
                        </m:r>
                      </m:e>
                      <m:sup>
                        <m:r>
                          <a:rPr kumimoji="1" lang="en-US" altLang="zh-CN" b="0" i="1" dirty="0" smtClean="0">
                            <a:solidFill>
                              <a:srgbClr val="000000"/>
                            </a:solidFill>
                            <a:latin typeface="Cambria Math"/>
                          </a:rPr>
                          <m:t>−1</m:t>
                        </m:r>
                      </m:sup>
                    </m:sSup>
                    <m:r>
                      <a:rPr kumimoji="1" lang="en-US" altLang="zh-CN" i="1" dirty="0" smtClean="0">
                        <a:solidFill>
                          <a:srgbClr val="000000"/>
                        </a:solidFill>
                        <a:latin typeface="Cambria Math"/>
                      </a:rPr>
                      <m:t>𝑚𝑜𝑑</m:t>
                    </m:r>
                    <m:r>
                      <a:rPr kumimoji="1" lang="en-US" altLang="zh-CN" i="1" dirty="0" smtClean="0">
                        <a:solidFill>
                          <a:srgbClr val="000000"/>
                        </a:solidFill>
                        <a:latin typeface="Cambria Math"/>
                      </a:rPr>
                      <m:t> </m:t>
                    </m:r>
                    <m:r>
                      <a:rPr kumimoji="1" lang="en-US" altLang="zh-CN" i="1" dirty="0" smtClean="0">
                        <a:solidFill>
                          <a:srgbClr val="000000"/>
                        </a:solidFill>
                        <a:latin typeface="Cambria Math"/>
                      </a:rPr>
                      <m:t>𝑚</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𝑥</m:t>
                    </m:r>
                    <m:r>
                      <a:rPr kumimoji="1" lang="en-US" altLang="zh-CN" i="1" dirty="0" smtClean="0">
                        <a:solidFill>
                          <a:srgbClr val="000000"/>
                        </a:solidFill>
                        <a:latin typeface="Cambria Math"/>
                      </a:rPr>
                      <m:t>) </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     </m:t>
                    </m:r>
                    <m:r>
                      <a:rPr kumimoji="1" lang="en-US" altLang="zh-CN" i="1" dirty="0" smtClean="0">
                        <a:solidFill>
                          <a:srgbClr val="000000"/>
                        </a:solidFill>
                        <a:latin typeface="Cambria Math"/>
                      </a:rPr>
                      <m:t>𝑚</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𝑥</m:t>
                    </m:r>
                    <m:r>
                      <a:rPr kumimoji="1" lang="en-US" altLang="zh-CN" i="1" dirty="0" smtClean="0">
                        <a:solidFill>
                          <a:srgbClr val="000000"/>
                        </a:solidFill>
                        <a:latin typeface="Cambria Math"/>
                      </a:rPr>
                      <m:t>) = </m:t>
                    </m:r>
                    <m:r>
                      <a:rPr kumimoji="1" lang="en-US" altLang="zh-CN" i="1" dirty="0" smtClean="0">
                        <a:solidFill>
                          <a:srgbClr val="000000"/>
                        </a:solidFill>
                        <a:latin typeface="Cambria Math"/>
                      </a:rPr>
                      <m:t>𝑥</m:t>
                    </m:r>
                    <m:r>
                      <a:rPr kumimoji="1" lang="en-US" altLang="zh-CN" i="1" baseline="30000" dirty="0" smtClean="0">
                        <a:solidFill>
                          <a:srgbClr val="000000"/>
                        </a:solidFill>
                        <a:latin typeface="Cambria Math"/>
                      </a:rPr>
                      <m:t>8</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𝑥</m:t>
                    </m:r>
                    <m:r>
                      <a:rPr kumimoji="1" lang="en-US" altLang="zh-CN" i="1" baseline="30000" dirty="0" smtClean="0">
                        <a:solidFill>
                          <a:srgbClr val="000000"/>
                        </a:solidFill>
                        <a:latin typeface="Cambria Math"/>
                      </a:rPr>
                      <m:t>4</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𝑥</m:t>
                    </m:r>
                    <m:r>
                      <a:rPr kumimoji="1" lang="en-US" altLang="zh-CN" i="1" baseline="30000" dirty="0" smtClean="0">
                        <a:solidFill>
                          <a:srgbClr val="000000"/>
                        </a:solidFill>
                        <a:latin typeface="Cambria Math"/>
                      </a:rPr>
                      <m:t>3</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𝑥</m:t>
                    </m:r>
                    <m:r>
                      <a:rPr kumimoji="1" lang="en-US" altLang="zh-CN" i="1" dirty="0" smtClean="0">
                        <a:solidFill>
                          <a:srgbClr val="000000"/>
                        </a:solidFill>
                        <a:latin typeface="Cambria Math"/>
                      </a:rPr>
                      <m:t>+1</m:t>
                    </m:r>
                  </m:oMath>
                </a14:m>
                <a:endParaRPr kumimoji="1" lang="en-US" altLang="zh-CN" dirty="0" smtClean="0">
                  <a:solidFill>
                    <a:srgbClr val="000000"/>
                  </a:solidFill>
                  <a:latin typeface="Tahoma" pitchFamily="34" charset="0"/>
                </a:endParaRPr>
              </a:p>
              <a:p>
                <a:pPr marL="914400" lvl="1" indent="-457200">
                  <a:lnSpc>
                    <a:spcPct val="115000"/>
                  </a:lnSpc>
                  <a:spcBef>
                    <a:spcPct val="0"/>
                  </a:spcBef>
                  <a:buFont typeface="+mj-lt"/>
                  <a:buAutoNum type="arabicPeriod" startAt="2"/>
                </a:pPr>
                <a:r>
                  <a:rPr kumimoji="1" lang="zh-CN" altLang="en-US" dirty="0" smtClean="0">
                    <a:solidFill>
                      <a:srgbClr val="000000"/>
                    </a:solidFill>
                    <a:latin typeface="Tahoma" pitchFamily="34" charset="0"/>
                  </a:rPr>
                  <a:t>对</a:t>
                </a:r>
                <a14:m>
                  <m:oMath xmlns:m="http://schemas.openxmlformats.org/officeDocument/2006/math">
                    <m:r>
                      <a:rPr kumimoji="1" lang="en-US" altLang="zh-CN" i="1" dirty="0" smtClean="0">
                        <a:solidFill>
                          <a:srgbClr val="000000"/>
                        </a:solidFill>
                        <a:latin typeface="Cambria Math"/>
                      </a:rPr>
                      <m:t>𝑇</m:t>
                    </m:r>
                  </m:oMath>
                </a14:m>
                <a:r>
                  <a:rPr kumimoji="1" lang="zh-CN" altLang="en-US" dirty="0" smtClean="0">
                    <a:solidFill>
                      <a:srgbClr val="000000"/>
                    </a:solidFill>
                    <a:latin typeface="Tahoma" pitchFamily="34" charset="0"/>
                  </a:rPr>
                  <a:t>作</a:t>
                </a:r>
                <a14:m>
                  <m:oMath xmlns:m="http://schemas.openxmlformats.org/officeDocument/2006/math">
                    <m:r>
                      <a:rPr kumimoji="1" lang="en-US" altLang="zh-CN" i="1" dirty="0" smtClean="0">
                        <a:solidFill>
                          <a:srgbClr val="000000"/>
                        </a:solidFill>
                        <a:latin typeface="Cambria Math"/>
                      </a:rPr>
                      <m:t>𝐺𝐹</m:t>
                    </m:r>
                    <m:r>
                      <a:rPr kumimoji="1" lang="en-US" altLang="zh-CN" i="1" dirty="0" smtClean="0">
                        <a:solidFill>
                          <a:srgbClr val="000000"/>
                        </a:solidFill>
                        <a:latin typeface="Cambria Math"/>
                      </a:rPr>
                      <m:t>(2)</m:t>
                    </m:r>
                  </m:oMath>
                </a14:m>
                <a:r>
                  <a:rPr kumimoji="1" lang="zh-CN" altLang="en-US" dirty="0" smtClean="0">
                    <a:solidFill>
                      <a:srgbClr val="000000"/>
                    </a:solidFill>
                    <a:latin typeface="Tahoma" pitchFamily="34" charset="0"/>
                  </a:rPr>
                  <a:t>上的</a:t>
                </a:r>
                <a:r>
                  <a:rPr kumimoji="1" lang="zh-CN" altLang="en-US" dirty="0" smtClean="0">
                    <a:solidFill>
                      <a:srgbClr val="FF00FF"/>
                    </a:solidFill>
                    <a:latin typeface="Tahoma" pitchFamily="34" charset="0"/>
                  </a:rPr>
                  <a:t>仿射变换</a:t>
                </a:r>
                <a:r>
                  <a:rPr kumimoji="1" lang="zh-CN" altLang="en-US" dirty="0" smtClean="0">
                    <a:solidFill>
                      <a:srgbClr val="000000"/>
                    </a:solidFill>
                    <a:latin typeface="Tahoma" pitchFamily="34" charset="0"/>
                  </a:rPr>
                  <a:t>： </a:t>
                </a:r>
                <a14:m>
                  <m:oMath xmlns:m="http://schemas.openxmlformats.org/officeDocument/2006/math">
                    <m:r>
                      <a:rPr kumimoji="1" lang="en-US" altLang="zh-CN" i="1" dirty="0" smtClean="0">
                        <a:solidFill>
                          <a:srgbClr val="000000"/>
                        </a:solidFill>
                        <a:latin typeface="Cambria Math"/>
                      </a:rPr>
                      <m:t>𝑌</m:t>
                    </m:r>
                    <m:r>
                      <a:rPr kumimoji="1" lang="en-US" altLang="zh-CN" i="1" dirty="0" smtClean="0">
                        <a:solidFill>
                          <a:srgbClr val="000000"/>
                        </a:solidFill>
                        <a:latin typeface="Cambria Math"/>
                      </a:rPr>
                      <m:t> = </m:t>
                    </m:r>
                    <m:r>
                      <a:rPr kumimoji="1" lang="en-US" altLang="zh-CN" i="1" dirty="0" smtClean="0">
                        <a:solidFill>
                          <a:srgbClr val="000000"/>
                        </a:solidFill>
                        <a:latin typeface="Cambria Math"/>
                      </a:rPr>
                      <m:t>𝑀</m:t>
                    </m:r>
                    <m:r>
                      <a:rPr kumimoji="1" lang="en-US" altLang="zh-CN" i="1" dirty="0" smtClean="0">
                        <a:solidFill>
                          <a:srgbClr val="000000"/>
                        </a:solidFill>
                        <a:latin typeface="Cambria Math"/>
                      </a:rPr>
                      <m:t> · </m:t>
                    </m:r>
                    <m:r>
                      <a:rPr kumimoji="1" lang="en-US" altLang="zh-CN" i="1" dirty="0" smtClean="0">
                        <a:solidFill>
                          <a:srgbClr val="000000"/>
                        </a:solidFill>
                        <a:latin typeface="Cambria Math"/>
                      </a:rPr>
                      <m:t>𝑇</m:t>
                    </m:r>
                    <m:r>
                      <a:rPr kumimoji="1" lang="en-US" altLang="zh-CN" i="1" dirty="0" smtClean="0">
                        <a:solidFill>
                          <a:srgbClr val="000000"/>
                        </a:solidFill>
                        <a:latin typeface="Cambria Math"/>
                      </a:rPr>
                      <m:t> </m:t>
                    </m:r>
                    <m:r>
                      <a:rPr kumimoji="1" lang="en-US" altLang="zh-CN" sz="3200" i="1" dirty="0" smtClean="0">
                        <a:latin typeface="Cambria Math"/>
                      </a:rPr>
                      <m:t>⊕</m:t>
                    </m:r>
                    <m:r>
                      <a:rPr kumimoji="1" lang="en-US" altLang="zh-CN" i="1" dirty="0" smtClean="0">
                        <a:solidFill>
                          <a:srgbClr val="000000"/>
                        </a:solidFill>
                        <a:latin typeface="Cambria Math"/>
                      </a:rPr>
                      <m:t> </m:t>
                    </m:r>
                    <m:r>
                      <a:rPr kumimoji="1" lang="en-US" altLang="zh-CN" i="1" dirty="0" smtClean="0">
                        <a:solidFill>
                          <a:srgbClr val="000000"/>
                        </a:solidFill>
                        <a:latin typeface="Cambria Math"/>
                      </a:rPr>
                      <m:t>𝐵</m:t>
                    </m:r>
                  </m:oMath>
                </a14:m>
                <a:endParaRPr kumimoji="1" lang="en-US" altLang="zh-CN" dirty="0" smtClean="0">
                  <a:solidFill>
                    <a:srgbClr val="000000"/>
                  </a:solidFill>
                  <a:latin typeface="Tahoma" pitchFamily="34"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62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dirty="0"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54</a:t>
            </a:fld>
            <a:endParaRPr lang="en-US" altLang="zh-CN"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55</a:t>
            </a:fld>
            <a:endParaRPr lang="en-US" altLang="zh-CN" dirty="0"/>
          </a:p>
        </p:txBody>
      </p:sp>
      <p:grpSp>
        <p:nvGrpSpPr>
          <p:cNvPr id="7" name="Group 4"/>
          <p:cNvGrpSpPr>
            <a:grpSpLocks/>
          </p:cNvGrpSpPr>
          <p:nvPr/>
        </p:nvGrpSpPr>
        <p:grpSpPr bwMode="auto">
          <a:xfrm>
            <a:off x="1447800" y="1981200"/>
            <a:ext cx="6196013" cy="3903662"/>
            <a:chOff x="1115" y="1824"/>
            <a:chExt cx="3903" cy="2459"/>
          </a:xfrm>
        </p:grpSpPr>
        <p:graphicFrame>
          <p:nvGraphicFramePr>
            <p:cNvPr id="8" name="Object 5"/>
            <p:cNvGraphicFramePr>
              <a:graphicFrameLocks noChangeAspect="1"/>
            </p:cNvGraphicFramePr>
            <p:nvPr/>
          </p:nvGraphicFramePr>
          <p:xfrm>
            <a:off x="1115" y="2257"/>
            <a:ext cx="3416" cy="2026"/>
          </p:xfrm>
          <a:graphic>
            <a:graphicData uri="http://schemas.openxmlformats.org/presentationml/2006/ole">
              <mc:AlternateContent xmlns:mc="http://schemas.openxmlformats.org/markup-compatibility/2006">
                <mc:Choice xmlns:v="urn:schemas-microsoft-com:vml" Requires="v">
                  <p:oleObj spid="_x0000_s33912" name="公式" r:id="rId3" imgW="3124080" imgH="1854000" progId="Equation.3">
                    <p:embed/>
                  </p:oleObj>
                </mc:Choice>
                <mc:Fallback>
                  <p:oleObj name="公式" r:id="rId3" imgW="3124080" imgH="18540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 y="2257"/>
                          <a:ext cx="3416" cy="20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6"/>
            <p:cNvGrpSpPr>
              <a:grpSpLocks/>
            </p:cNvGrpSpPr>
            <p:nvPr/>
          </p:nvGrpSpPr>
          <p:grpSpPr bwMode="auto">
            <a:xfrm>
              <a:off x="2795" y="1824"/>
              <a:ext cx="2223" cy="480"/>
              <a:chOff x="2795" y="1824"/>
              <a:chExt cx="2223" cy="480"/>
            </a:xfrm>
          </p:grpSpPr>
          <p:sp>
            <p:nvSpPr>
              <p:cNvPr id="10" name="Line 7"/>
              <p:cNvSpPr>
                <a:spLocks noChangeShapeType="1"/>
              </p:cNvSpPr>
              <p:nvPr/>
            </p:nvSpPr>
            <p:spPr bwMode="auto">
              <a:xfrm flipV="1">
                <a:off x="2795" y="2016"/>
                <a:ext cx="288" cy="288"/>
              </a:xfrm>
              <a:prstGeom prst="line">
                <a:avLst/>
              </a:prstGeom>
              <a:noFill/>
              <a:ln w="25400">
                <a:solidFill>
                  <a:srgbClr val="FF0000"/>
                </a:solidFill>
                <a:prstDash val="dash"/>
                <a:round/>
                <a:headEnd/>
                <a:tailEnd type="triangle" w="med" len="sm"/>
              </a:ln>
              <a:effectLst/>
            </p:spPr>
            <p:txBody>
              <a:bodyPr wrap="none" anchor="ctr"/>
              <a:lstStyle/>
              <a:p>
                <a:endParaRPr lang="zh-CN" altLang="en-US"/>
              </a:p>
            </p:txBody>
          </p:sp>
          <p:sp>
            <p:nvSpPr>
              <p:cNvPr id="11" name="Rectangle 8"/>
              <p:cNvSpPr>
                <a:spLocks noChangeArrowheads="1"/>
              </p:cNvSpPr>
              <p:nvPr/>
            </p:nvSpPr>
            <p:spPr bwMode="auto">
              <a:xfrm>
                <a:off x="2987" y="1824"/>
                <a:ext cx="258" cy="250"/>
              </a:xfrm>
              <a:prstGeom prst="rect">
                <a:avLst/>
              </a:prstGeom>
              <a:noFill/>
              <a:ln w="9525">
                <a:noFill/>
                <a:miter lim="800000"/>
                <a:headEnd/>
                <a:tailEnd/>
              </a:ln>
              <a:effectLst/>
            </p:spPr>
            <p:txBody>
              <a:bodyPr wrap="none">
                <a:spAutoFit/>
              </a:bodyPr>
              <a:lstStyle/>
              <a:p>
                <a:pPr algn="ctr" eaLnBrk="1" hangingPunct="1"/>
                <a:r>
                  <a:rPr kumimoji="1" lang="en-US" altLang="zh-CN" b="0" dirty="0">
                    <a:solidFill>
                      <a:srgbClr val="FF3300"/>
                    </a:solidFill>
                    <a:latin typeface="Times New Roman" pitchFamily="18" charset="0"/>
                  </a:rPr>
                  <a:t>M</a:t>
                </a:r>
              </a:p>
            </p:txBody>
          </p:sp>
          <p:sp>
            <p:nvSpPr>
              <p:cNvPr id="12" name="Line 9"/>
              <p:cNvSpPr>
                <a:spLocks noChangeShapeType="1"/>
              </p:cNvSpPr>
              <p:nvPr/>
            </p:nvSpPr>
            <p:spPr bwMode="auto">
              <a:xfrm flipV="1">
                <a:off x="4080" y="2016"/>
                <a:ext cx="288" cy="288"/>
              </a:xfrm>
              <a:prstGeom prst="line">
                <a:avLst/>
              </a:prstGeom>
              <a:noFill/>
              <a:ln w="25400">
                <a:solidFill>
                  <a:srgbClr val="FF0000"/>
                </a:solidFill>
                <a:prstDash val="dash"/>
                <a:round/>
                <a:headEnd/>
                <a:tailEnd type="triangle" w="med" len="sm"/>
              </a:ln>
              <a:effectLst/>
            </p:spPr>
            <p:txBody>
              <a:bodyPr wrap="none" anchor="ctr"/>
              <a:lstStyle/>
              <a:p>
                <a:endParaRPr lang="zh-CN" altLang="en-US"/>
              </a:p>
            </p:txBody>
          </p:sp>
          <p:sp>
            <p:nvSpPr>
              <p:cNvPr id="13" name="Rectangle 10"/>
              <p:cNvSpPr>
                <a:spLocks noChangeArrowheads="1"/>
              </p:cNvSpPr>
              <p:nvPr/>
            </p:nvSpPr>
            <p:spPr bwMode="auto">
              <a:xfrm>
                <a:off x="4320" y="1824"/>
                <a:ext cx="266" cy="250"/>
              </a:xfrm>
              <a:prstGeom prst="rect">
                <a:avLst/>
              </a:prstGeom>
              <a:noFill/>
              <a:ln w="9525">
                <a:noFill/>
                <a:miter lim="800000"/>
                <a:headEnd/>
                <a:tailEnd/>
              </a:ln>
              <a:effectLst/>
            </p:spPr>
            <p:txBody>
              <a:bodyPr>
                <a:spAutoFit/>
              </a:bodyPr>
              <a:lstStyle/>
              <a:p>
                <a:pPr algn="ctr" eaLnBrk="1" hangingPunct="1"/>
                <a:r>
                  <a:rPr kumimoji="1" lang="en-US" altLang="zh-CN" b="0">
                    <a:solidFill>
                      <a:srgbClr val="FF3300"/>
                    </a:solidFill>
                    <a:latin typeface="Times New Roman" pitchFamily="18" charset="0"/>
                  </a:rPr>
                  <a:t>T</a:t>
                </a:r>
              </a:p>
            </p:txBody>
          </p:sp>
          <p:sp>
            <p:nvSpPr>
              <p:cNvPr id="14" name="Line 11"/>
              <p:cNvSpPr>
                <a:spLocks noChangeShapeType="1"/>
              </p:cNvSpPr>
              <p:nvPr/>
            </p:nvSpPr>
            <p:spPr bwMode="auto">
              <a:xfrm flipV="1">
                <a:off x="4464" y="2016"/>
                <a:ext cx="288" cy="288"/>
              </a:xfrm>
              <a:prstGeom prst="line">
                <a:avLst/>
              </a:prstGeom>
              <a:noFill/>
              <a:ln w="25400">
                <a:solidFill>
                  <a:srgbClr val="FF0000"/>
                </a:solidFill>
                <a:prstDash val="dash"/>
                <a:round/>
                <a:headEnd/>
                <a:tailEnd type="triangle" w="med" len="sm"/>
              </a:ln>
              <a:effectLst/>
            </p:spPr>
            <p:txBody>
              <a:bodyPr wrap="none" anchor="ctr"/>
              <a:lstStyle/>
              <a:p>
                <a:endParaRPr lang="zh-CN" altLang="en-US"/>
              </a:p>
            </p:txBody>
          </p:sp>
          <p:sp>
            <p:nvSpPr>
              <p:cNvPr id="15" name="Rectangle 12"/>
              <p:cNvSpPr>
                <a:spLocks noChangeArrowheads="1"/>
              </p:cNvSpPr>
              <p:nvPr/>
            </p:nvSpPr>
            <p:spPr bwMode="auto">
              <a:xfrm>
                <a:off x="4752" y="1824"/>
                <a:ext cx="266" cy="250"/>
              </a:xfrm>
              <a:prstGeom prst="rect">
                <a:avLst/>
              </a:prstGeom>
              <a:noFill/>
              <a:ln w="9525">
                <a:noFill/>
                <a:miter lim="800000"/>
                <a:headEnd/>
                <a:tailEnd/>
              </a:ln>
              <a:effectLst/>
            </p:spPr>
            <p:txBody>
              <a:bodyPr>
                <a:spAutoFit/>
              </a:bodyPr>
              <a:lstStyle/>
              <a:p>
                <a:pPr algn="ctr" eaLnBrk="1" hangingPunct="1"/>
                <a:r>
                  <a:rPr kumimoji="1" lang="en-US" altLang="zh-CN" b="0">
                    <a:solidFill>
                      <a:srgbClr val="FF3300"/>
                    </a:solidFill>
                    <a:latin typeface="Times New Roman" pitchFamily="18" charset="0"/>
                  </a:rPr>
                  <a:t>B</a:t>
                </a:r>
              </a:p>
            </p:txBody>
          </p:sp>
        </p:gr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字节代换的等价操作</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371600"/>
                <a:ext cx="8229600" cy="4495800"/>
              </a:xfrm>
            </p:spPr>
            <p:txBody>
              <a:bodyPr/>
              <a:lstStyle/>
              <a:p>
                <a:r>
                  <a:rPr lang="zh-CN" altLang="en-US" sz="2400" dirty="0" smtClean="0"/>
                  <a:t>可预先将</a:t>
                </a:r>
                <a14:m>
                  <m:oMath xmlns:m="http://schemas.openxmlformats.org/officeDocument/2006/math">
                    <m:r>
                      <a:rPr lang="en-US" altLang="zh-CN" sz="2400" i="1" dirty="0" smtClean="0">
                        <a:latin typeface="Cambria Math"/>
                      </a:rPr>
                      <m:t>𝐺𝐹</m:t>
                    </m:r>
                    <m:r>
                      <a:rPr lang="en-US" altLang="zh-CN" sz="2400" i="1" dirty="0" smtClean="0">
                        <a:latin typeface="Cambria Math"/>
                      </a:rPr>
                      <m:t>(</m:t>
                    </m:r>
                    <m:sSup>
                      <m:sSupPr>
                        <m:ctrlPr>
                          <a:rPr lang="en-US" altLang="zh-CN" sz="2400" i="1" dirty="0" smtClean="0">
                            <a:latin typeface="Cambria Math" panose="02040503050406030204" pitchFamily="18" charset="0"/>
                          </a:rPr>
                        </m:ctrlPr>
                      </m:sSupPr>
                      <m:e>
                        <m:r>
                          <a:rPr lang="en-US" altLang="zh-CN" sz="2400" b="0" i="1" dirty="0" smtClean="0">
                            <a:latin typeface="Cambria Math"/>
                          </a:rPr>
                          <m:t>2</m:t>
                        </m:r>
                      </m:e>
                      <m:sup>
                        <m:r>
                          <a:rPr lang="en-US" altLang="zh-CN" sz="2400" b="0" i="1" dirty="0" smtClean="0">
                            <a:latin typeface="Cambria Math"/>
                          </a:rPr>
                          <m:t>8</m:t>
                        </m:r>
                      </m:sup>
                    </m:sSup>
                    <m:r>
                      <a:rPr lang="en-US" altLang="zh-CN" sz="2400" i="1" dirty="0" smtClean="0">
                        <a:latin typeface="Cambria Math"/>
                      </a:rPr>
                      <m:t>)</m:t>
                    </m:r>
                  </m:oMath>
                </a14:m>
                <a:r>
                  <a:rPr lang="zh-CN" altLang="en-US" sz="2400" dirty="0" smtClean="0"/>
                  <a:t>上的每个元素做字节代换形成字节替换表，也称</a:t>
                </a:r>
                <a:r>
                  <a:rPr lang="en-US" altLang="zh-CN" sz="2400" dirty="0" smtClean="0">
                    <a:solidFill>
                      <a:srgbClr val="FF00FF"/>
                    </a:solidFill>
                  </a:rPr>
                  <a:t>S</a:t>
                </a:r>
                <a:r>
                  <a:rPr lang="zh-CN" altLang="en-US" sz="2400" dirty="0" smtClean="0">
                    <a:solidFill>
                      <a:srgbClr val="FF00FF"/>
                    </a:solidFill>
                  </a:rPr>
                  <a:t>盒</a:t>
                </a:r>
                <a:endParaRPr lang="zh-CN" altLang="en-US" sz="2400" dirty="0">
                  <a:solidFill>
                    <a:srgbClr val="FF00FF"/>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371600"/>
                <a:ext cx="8229600" cy="4495800"/>
              </a:xfrm>
              <a:blipFill rotWithShape="1">
                <a:blip r:embed="rId2"/>
                <a:stretch>
                  <a:fillRect l="-963" t="-1491" r="-481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56</a:t>
            </a:fld>
            <a:endParaRPr lang="en-US" altLang="zh-CN" dirty="0"/>
          </a:p>
        </p:txBody>
      </p:sp>
      <p:graphicFrame>
        <p:nvGraphicFramePr>
          <p:cNvPr id="8" name="Group 1969"/>
          <p:cNvGraphicFramePr>
            <a:graphicFrameLocks/>
          </p:cNvGraphicFramePr>
          <p:nvPr/>
        </p:nvGraphicFramePr>
        <p:xfrm>
          <a:off x="457200" y="2209800"/>
          <a:ext cx="8458203" cy="4298004"/>
        </p:xfrm>
        <a:graphic>
          <a:graphicData uri="http://schemas.openxmlformats.org/drawingml/2006/table">
            <a:tbl>
              <a:tblPr>
                <a:tableStyleId>{C4B1156A-380E-4F78-BDF5-A606A8083BF9}</a:tableStyleId>
              </a:tblPr>
              <a:tblGrid>
                <a:gridCol w="345899">
                  <a:extLst>
                    <a:ext uri="{9D8B030D-6E8A-4147-A177-3AD203B41FA5}">
                      <a16:colId xmlns:a16="http://schemas.microsoft.com/office/drawing/2014/main" val="20000"/>
                    </a:ext>
                  </a:extLst>
                </a:gridCol>
                <a:gridCol w="466637">
                  <a:extLst>
                    <a:ext uri="{9D8B030D-6E8A-4147-A177-3AD203B41FA5}">
                      <a16:colId xmlns:a16="http://schemas.microsoft.com/office/drawing/2014/main" val="20001"/>
                    </a:ext>
                  </a:extLst>
                </a:gridCol>
                <a:gridCol w="445427">
                  <a:extLst>
                    <a:ext uri="{9D8B030D-6E8A-4147-A177-3AD203B41FA5}">
                      <a16:colId xmlns:a16="http://schemas.microsoft.com/office/drawing/2014/main" val="20002"/>
                    </a:ext>
                  </a:extLst>
                </a:gridCol>
                <a:gridCol w="482953">
                  <a:extLst>
                    <a:ext uri="{9D8B030D-6E8A-4147-A177-3AD203B41FA5}">
                      <a16:colId xmlns:a16="http://schemas.microsoft.com/office/drawing/2014/main" val="20003"/>
                    </a:ext>
                  </a:extLst>
                </a:gridCol>
                <a:gridCol w="481321">
                  <a:extLst>
                    <a:ext uri="{9D8B030D-6E8A-4147-A177-3AD203B41FA5}">
                      <a16:colId xmlns:a16="http://schemas.microsoft.com/office/drawing/2014/main" val="20004"/>
                    </a:ext>
                  </a:extLst>
                </a:gridCol>
                <a:gridCol w="481322">
                  <a:extLst>
                    <a:ext uri="{9D8B030D-6E8A-4147-A177-3AD203B41FA5}">
                      <a16:colId xmlns:a16="http://schemas.microsoft.com/office/drawing/2014/main" val="20005"/>
                    </a:ext>
                  </a:extLst>
                </a:gridCol>
                <a:gridCol w="465005">
                  <a:extLst>
                    <a:ext uri="{9D8B030D-6E8A-4147-A177-3AD203B41FA5}">
                      <a16:colId xmlns:a16="http://schemas.microsoft.com/office/drawing/2014/main" val="20006"/>
                    </a:ext>
                  </a:extLst>
                </a:gridCol>
                <a:gridCol w="481322">
                  <a:extLst>
                    <a:ext uri="{9D8B030D-6E8A-4147-A177-3AD203B41FA5}">
                      <a16:colId xmlns:a16="http://schemas.microsoft.com/office/drawing/2014/main" val="20007"/>
                    </a:ext>
                  </a:extLst>
                </a:gridCol>
                <a:gridCol w="518848">
                  <a:extLst>
                    <a:ext uri="{9D8B030D-6E8A-4147-A177-3AD203B41FA5}">
                      <a16:colId xmlns:a16="http://schemas.microsoft.com/office/drawing/2014/main" val="20008"/>
                    </a:ext>
                  </a:extLst>
                </a:gridCol>
                <a:gridCol w="499269">
                  <a:extLst>
                    <a:ext uri="{9D8B030D-6E8A-4147-A177-3AD203B41FA5}">
                      <a16:colId xmlns:a16="http://schemas.microsoft.com/office/drawing/2014/main" val="20009"/>
                    </a:ext>
                  </a:extLst>
                </a:gridCol>
                <a:gridCol w="445426">
                  <a:extLst>
                    <a:ext uri="{9D8B030D-6E8A-4147-A177-3AD203B41FA5}">
                      <a16:colId xmlns:a16="http://schemas.microsoft.com/office/drawing/2014/main" val="20010"/>
                    </a:ext>
                  </a:extLst>
                </a:gridCol>
                <a:gridCol w="500901">
                  <a:extLst>
                    <a:ext uri="{9D8B030D-6E8A-4147-A177-3AD203B41FA5}">
                      <a16:colId xmlns:a16="http://schemas.microsoft.com/office/drawing/2014/main" val="20011"/>
                    </a:ext>
                  </a:extLst>
                </a:gridCol>
                <a:gridCol w="606954">
                  <a:extLst>
                    <a:ext uri="{9D8B030D-6E8A-4147-A177-3AD203B41FA5}">
                      <a16:colId xmlns:a16="http://schemas.microsoft.com/office/drawing/2014/main" val="20012"/>
                    </a:ext>
                  </a:extLst>
                </a:gridCol>
                <a:gridCol w="517216">
                  <a:extLst>
                    <a:ext uri="{9D8B030D-6E8A-4147-A177-3AD203B41FA5}">
                      <a16:colId xmlns:a16="http://schemas.microsoft.com/office/drawing/2014/main" val="20013"/>
                    </a:ext>
                  </a:extLst>
                </a:gridCol>
                <a:gridCol w="606954">
                  <a:extLst>
                    <a:ext uri="{9D8B030D-6E8A-4147-A177-3AD203B41FA5}">
                      <a16:colId xmlns:a16="http://schemas.microsoft.com/office/drawing/2014/main" val="20014"/>
                    </a:ext>
                  </a:extLst>
                </a:gridCol>
                <a:gridCol w="571059">
                  <a:extLst>
                    <a:ext uri="{9D8B030D-6E8A-4147-A177-3AD203B41FA5}">
                      <a16:colId xmlns:a16="http://schemas.microsoft.com/office/drawing/2014/main" val="20015"/>
                    </a:ext>
                  </a:extLst>
                </a:gridCol>
                <a:gridCol w="541690">
                  <a:extLst>
                    <a:ext uri="{9D8B030D-6E8A-4147-A177-3AD203B41FA5}">
                      <a16:colId xmlns:a16="http://schemas.microsoft.com/office/drawing/2014/main" val="20016"/>
                    </a:ext>
                  </a:extLst>
                </a:gridCol>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0</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00"/>
                  </a:ext>
                </a:extLst>
              </a:tr>
              <a:tr h="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63</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7c</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f2</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6b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6f</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c5</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30</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01</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67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2b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fe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ab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01"/>
                  </a:ext>
                </a:extLst>
              </a:tr>
              <a:tr h="23336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82</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02"/>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93</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f7</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03"/>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23</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04"/>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2c</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1a</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05"/>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err="1" smtClean="0">
                          <a:ln>
                            <a:noFill/>
                          </a:ln>
                          <a:effectLst/>
                        </a:rPr>
                        <a:t>ed</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06"/>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43</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07"/>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51</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a3</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40</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8f</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92</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9d</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38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f5</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bc</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da</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21</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10</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ff</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f3</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d2</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08"/>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cd</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0c</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13</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ec</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5f</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97</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c4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a7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3d</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64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5d</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19</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73</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09"/>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60</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81</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4f</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dc</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22</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2a</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90</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5e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0b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10"/>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e0</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32</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3a</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0a</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49</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06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24</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5c</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c2</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d3</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ac</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62</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91</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95</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79</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11"/>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a9</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12"/>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ba</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25</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2e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1c</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a6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c6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e8</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dd</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1f</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bd</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8a</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13"/>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70</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3e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b5</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66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03</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f6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0e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61</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35</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57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b9</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c1</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1d</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9e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14"/>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e1</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f8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98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11</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69</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d9</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94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9b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e9</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ce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55</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28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df</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15"/>
                  </a:ext>
                </a:extLst>
              </a:tr>
              <a:tr h="2254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e6</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16</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16"/>
                  </a:ext>
                </a:extLst>
              </a:tr>
            </a:tbl>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p:cNvPicPr>
            <a:picLocks noChangeAspect="1" noChangeArrowheads="1"/>
          </p:cNvPicPr>
          <p:nvPr/>
        </p:nvPicPr>
        <p:blipFill>
          <a:blip r:embed="rId2"/>
          <a:srcRect/>
          <a:stretch>
            <a:fillRect/>
          </a:stretch>
        </p:blipFill>
        <p:spPr bwMode="auto">
          <a:xfrm>
            <a:off x="2133600" y="2667000"/>
            <a:ext cx="5070475" cy="1989337"/>
          </a:xfrm>
          <a:prstGeom prst="rect">
            <a:avLst/>
          </a:prstGeom>
          <a:noFill/>
          <a:ln w="9525">
            <a:noFill/>
            <a:miter lim="800000"/>
            <a:headEnd/>
            <a:tailEnd/>
          </a:ln>
          <a:effectLst/>
        </p:spPr>
      </p:pic>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447800"/>
                <a:ext cx="8229600" cy="4876800"/>
              </a:xfrm>
            </p:spPr>
            <p:txBody>
              <a:bodyPr/>
              <a:lstStyle/>
              <a:p>
                <a:r>
                  <a:rPr lang="zh-CN" altLang="en-US" dirty="0" smtClean="0"/>
                  <a:t>进行字节代换时只需要查表操作：</a:t>
                </a:r>
                <a:endParaRPr lang="en-US" altLang="zh-CN" dirty="0" smtClean="0"/>
              </a:p>
              <a:p>
                <a:pPr lvl="1"/>
                <a:r>
                  <a:rPr lang="zh-CN" altLang="en-US" dirty="0" smtClean="0"/>
                  <a:t>如果状态中的一个字节为</a:t>
                </a:r>
                <a14:m>
                  <m:oMath xmlns:m="http://schemas.openxmlformats.org/officeDocument/2006/math">
                    <m:r>
                      <a:rPr lang="en-US" altLang="zh-CN" i="1" dirty="0" smtClean="0">
                        <a:latin typeface="Cambria Math"/>
                      </a:rPr>
                      <m:t>𝑥𝑦</m:t>
                    </m:r>
                    <m:r>
                      <a:rPr lang="en-US" altLang="zh-CN" i="1" dirty="0" smtClean="0">
                        <a:latin typeface="Cambria Math"/>
                      </a:rPr>
                      <m:t>(</m:t>
                    </m:r>
                    <m:r>
                      <a:rPr lang="en-US" altLang="zh-CN" i="1" dirty="0" err="1" smtClean="0">
                        <a:latin typeface="Cambria Math"/>
                      </a:rPr>
                      <m:t>𝑥</m:t>
                    </m:r>
                    <m:r>
                      <a:rPr lang="en-US" altLang="zh-CN" i="1" dirty="0" err="1" smtClean="0">
                        <a:latin typeface="Cambria Math"/>
                      </a:rPr>
                      <m:t>,</m:t>
                    </m:r>
                    <m:r>
                      <a:rPr lang="en-US" altLang="zh-CN" i="1" dirty="0" err="1" smtClean="0">
                        <a:latin typeface="Cambria Math"/>
                      </a:rPr>
                      <m:t>𝑦</m:t>
                    </m:r>
                  </m:oMath>
                </a14:m>
                <a:r>
                  <a:rPr lang="zh-CN" altLang="en-US" dirty="0" smtClean="0"/>
                  <a:t>均为</a:t>
                </a:r>
                <a:r>
                  <a:rPr lang="en-US" altLang="zh-CN" dirty="0" smtClean="0"/>
                  <a:t>4</a:t>
                </a:r>
                <a:r>
                  <a:rPr lang="zh-CN" altLang="en-US" dirty="0" smtClean="0"/>
                  <a:t>个比特</a:t>
                </a:r>
                <a:r>
                  <a:rPr lang="en-US" altLang="zh-CN" dirty="0" smtClean="0"/>
                  <a:t>)</a:t>
                </a:r>
                <a:r>
                  <a:rPr lang="zh-CN" altLang="en-US" dirty="0" smtClean="0"/>
                  <a:t>，则在</a:t>
                </a:r>
                <a:r>
                  <a:rPr lang="en-US" altLang="zh-CN" dirty="0" smtClean="0"/>
                  <a:t>S</a:t>
                </a:r>
                <a:r>
                  <a:rPr lang="zh-CN" altLang="en-US" dirty="0" smtClean="0"/>
                  <a:t>盒的第</a:t>
                </a:r>
                <a14:m>
                  <m:oMath xmlns:m="http://schemas.openxmlformats.org/officeDocument/2006/math">
                    <m:r>
                      <a:rPr lang="en-US" altLang="zh-CN" i="1" dirty="0" smtClean="0">
                        <a:latin typeface="Cambria Math"/>
                      </a:rPr>
                      <m:t>𝑥</m:t>
                    </m:r>
                    <m:r>
                      <a:rPr lang="zh-CN" altLang="en-US" i="1" dirty="0" smtClean="0">
                        <a:latin typeface="Cambria Math"/>
                      </a:rPr>
                      <m:t>行，第</m:t>
                    </m:r>
                    <m:r>
                      <a:rPr lang="en-US" altLang="zh-CN" i="1" dirty="0" smtClean="0">
                        <a:latin typeface="Cambria Math"/>
                      </a:rPr>
                      <m:t>𝑦</m:t>
                    </m:r>
                  </m:oMath>
                </a14:m>
                <a:r>
                  <a:rPr lang="zh-CN" altLang="en-US" dirty="0" smtClean="0"/>
                  <a:t>列对应的字节为输出</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447800"/>
                <a:ext cx="8229600" cy="4876800"/>
              </a:xfrm>
              <a:blipFill rotWithShape="1">
                <a:blip r:embed="rId3"/>
                <a:stretch>
                  <a:fillRect l="-1259" t="-162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57</a:t>
            </a:fld>
            <a:endParaRPr lang="en-US" altLang="zh-CN" dirty="0"/>
          </a:p>
        </p:txBody>
      </p:sp>
      <p:pic>
        <p:nvPicPr>
          <p:cNvPr id="76802" name="Picture 2"/>
          <p:cNvPicPr>
            <a:picLocks noChangeAspect="1" noChangeArrowheads="1"/>
          </p:cNvPicPr>
          <p:nvPr/>
        </p:nvPicPr>
        <p:blipFill>
          <a:blip r:embed="rId4"/>
          <a:srcRect/>
          <a:stretch>
            <a:fillRect/>
          </a:stretch>
        </p:blipFill>
        <p:spPr bwMode="auto">
          <a:xfrm>
            <a:off x="2133600" y="4633850"/>
            <a:ext cx="5029200" cy="22241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6802"/>
                                        </p:tgtEl>
                                        <p:attrNameLst>
                                          <p:attrName>style.visibility</p:attrName>
                                        </p:attrNameLst>
                                      </p:cBhvr>
                                      <p:to>
                                        <p:strVal val="visible"/>
                                      </p:to>
                                    </p:set>
                                    <p:animEffect transition="in" filter="blinds(horizontal)">
                                      <p:cBhvr>
                                        <p:cTn id="7" dur="500"/>
                                        <p:tgtEl>
                                          <p:spTgt spid="76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AES</a:t>
            </a:r>
            <a:r>
              <a:rPr lang="zh-CN" altLang="en-US" dirty="0" smtClean="0"/>
              <a:t>的逆字节代换</a:t>
            </a:r>
            <a:endParaRPr lang="zh-CN" altLang="en-US" dirty="0"/>
          </a:p>
        </p:txBody>
      </p:sp>
      <p:sp>
        <p:nvSpPr>
          <p:cNvPr id="3" name="内容占位符 2"/>
          <p:cNvSpPr>
            <a:spLocks noGrp="1"/>
          </p:cNvSpPr>
          <p:nvPr>
            <p:ph idx="1"/>
          </p:nvPr>
        </p:nvSpPr>
        <p:spPr/>
        <p:txBody>
          <a:bodyPr/>
          <a:lstStyle/>
          <a:p>
            <a:r>
              <a:rPr lang="en-US" altLang="zh-CN" dirty="0" err="1" smtClean="0">
                <a:latin typeface="Times New Roman" pitchFamily="18" charset="0"/>
              </a:rPr>
              <a:t>InvSubBytes</a:t>
            </a:r>
            <a:r>
              <a:rPr lang="en-US" altLang="zh-CN" dirty="0" smtClean="0">
                <a:latin typeface="Times New Roman" pitchFamily="18" charset="0"/>
              </a:rPr>
              <a:t> (State)</a:t>
            </a:r>
            <a:r>
              <a:rPr lang="zh-CN" altLang="en-US" dirty="0" smtClean="0">
                <a:latin typeface="Times New Roman" pitchFamily="18" charset="0"/>
              </a:rPr>
              <a:t>变换 		</a:t>
            </a:r>
          </a:p>
          <a:p>
            <a:pPr lvl="1"/>
            <a:r>
              <a:rPr lang="zh-CN" altLang="en-US" dirty="0" smtClean="0">
                <a:latin typeface="Times New Roman" pitchFamily="18" charset="0"/>
              </a:rPr>
              <a:t>首先，对字节在</a:t>
            </a:r>
            <a:r>
              <a:rPr lang="en-US" altLang="zh-CN" dirty="0" smtClean="0">
                <a:latin typeface="Times New Roman" pitchFamily="18" charset="0"/>
              </a:rPr>
              <a:t>GF(2)</a:t>
            </a:r>
            <a:r>
              <a:rPr lang="zh-CN" altLang="en-US" dirty="0" smtClean="0">
                <a:latin typeface="Times New Roman" pitchFamily="18" charset="0"/>
              </a:rPr>
              <a:t>上做</a:t>
            </a:r>
            <a:r>
              <a:rPr lang="zh-CN" altLang="en-US" b="1" dirty="0" smtClean="0">
                <a:solidFill>
                  <a:srgbClr val="FF00FF"/>
                </a:solidFill>
                <a:latin typeface="Times New Roman" pitchFamily="18" charset="0"/>
              </a:rPr>
              <a:t>逆仿射变换</a:t>
            </a:r>
            <a:r>
              <a:rPr lang="zh-CN" altLang="en-US" dirty="0" smtClean="0">
                <a:latin typeface="Times New Roman" pitchFamily="18" charset="0"/>
              </a:rPr>
              <a:t>，然后求</a:t>
            </a:r>
            <a:r>
              <a:rPr lang="en-US" altLang="zh-CN" dirty="0" smtClean="0">
                <a:latin typeface="Times New Roman" pitchFamily="18" charset="0"/>
              </a:rPr>
              <a:t>GF(2</a:t>
            </a:r>
            <a:r>
              <a:rPr lang="en-US" altLang="zh-CN" baseline="30000" dirty="0" smtClean="0">
                <a:latin typeface="Times New Roman" pitchFamily="18" charset="0"/>
              </a:rPr>
              <a:t>8</a:t>
            </a:r>
            <a:r>
              <a:rPr lang="en-US" altLang="zh-CN" dirty="0" smtClean="0">
                <a:latin typeface="Times New Roman" pitchFamily="18" charset="0"/>
              </a:rPr>
              <a:t>)</a:t>
            </a:r>
            <a:r>
              <a:rPr lang="zh-CN" altLang="en-US" dirty="0" smtClean="0">
                <a:latin typeface="Times New Roman" pitchFamily="18" charset="0"/>
              </a:rPr>
              <a:t>上的</a:t>
            </a:r>
            <a:r>
              <a:rPr lang="zh-CN" altLang="en-US" b="1" dirty="0" smtClean="0">
                <a:solidFill>
                  <a:srgbClr val="FF00FF"/>
                </a:solidFill>
                <a:latin typeface="Times New Roman" pitchFamily="18" charset="0"/>
              </a:rPr>
              <a:t>逆元素</a:t>
            </a:r>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58</a:t>
            </a:fld>
            <a:endParaRPr lang="en-US" altLang="zh-CN" dirty="0"/>
          </a:p>
        </p:txBody>
      </p:sp>
      <p:graphicFrame>
        <p:nvGraphicFramePr>
          <p:cNvPr id="239618" name="Object 2"/>
          <p:cNvGraphicFramePr>
            <a:graphicFrameLocks noChangeAspect="1"/>
          </p:cNvGraphicFramePr>
          <p:nvPr/>
        </p:nvGraphicFramePr>
        <p:xfrm>
          <a:off x="1828800" y="3124200"/>
          <a:ext cx="5562600" cy="3225800"/>
        </p:xfrm>
        <a:graphic>
          <a:graphicData uri="http://schemas.openxmlformats.org/presentationml/2006/ole">
            <mc:AlternateContent xmlns:mc="http://schemas.openxmlformats.org/markup-compatibility/2006">
              <mc:Choice xmlns:v="urn:schemas-microsoft-com:vml" Requires="v">
                <p:oleObj spid="_x0000_s239736" name="公式" r:id="rId3" imgW="3251160" imgH="1879560" progId="Equation.3">
                  <p:embed/>
                </p:oleObj>
              </mc:Choice>
              <mc:Fallback>
                <p:oleObj name="公式" r:id="rId3" imgW="3251160" imgH="18795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124200"/>
                        <a:ext cx="5562600" cy="322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685800"/>
            <a:ext cx="7391400" cy="563563"/>
          </a:xfrm>
        </p:spPr>
        <p:txBody>
          <a:bodyPr/>
          <a:lstStyle/>
          <a:p>
            <a:r>
              <a:rPr lang="zh-CN" altLang="en-US" sz="3200" dirty="0" smtClean="0"/>
              <a:t>逆字节代换的等价操作</a:t>
            </a:r>
            <a:r>
              <a:rPr lang="en-US" altLang="zh-CN" sz="3200" dirty="0" smtClean="0"/>
              <a:t>--AES</a:t>
            </a:r>
            <a:r>
              <a:rPr lang="zh-CN" altLang="en-US" sz="3200" dirty="0" smtClean="0"/>
              <a:t>的逆</a:t>
            </a:r>
            <a:r>
              <a:rPr lang="en-US" altLang="zh-CN" sz="3200" dirty="0" smtClean="0"/>
              <a:t>S</a:t>
            </a:r>
            <a:r>
              <a:rPr lang="zh-CN" altLang="en-US" sz="3200" dirty="0" smtClean="0"/>
              <a:t>盒</a:t>
            </a:r>
            <a:endParaRPr lang="zh-CN" altLang="en-US" sz="32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59</a:t>
            </a:fld>
            <a:endParaRPr lang="en-US" altLang="zh-CN" dirty="0"/>
          </a:p>
        </p:txBody>
      </p:sp>
      <p:graphicFrame>
        <p:nvGraphicFramePr>
          <p:cNvPr id="7" name="Group 1968"/>
          <p:cNvGraphicFramePr>
            <a:graphicFrameLocks/>
          </p:cNvGraphicFramePr>
          <p:nvPr/>
        </p:nvGraphicFramePr>
        <p:xfrm>
          <a:off x="762000" y="1447800"/>
          <a:ext cx="8000999" cy="4953001"/>
        </p:xfrm>
        <a:graphic>
          <a:graphicData uri="http://schemas.openxmlformats.org/drawingml/2006/table">
            <a:tbl>
              <a:tblPr>
                <a:tableStyleId>{08FB837D-C827-4EFA-A057-4D05807E0F7C}</a:tableStyleId>
              </a:tblPr>
              <a:tblGrid>
                <a:gridCol w="396655">
                  <a:extLst>
                    <a:ext uri="{9D8B030D-6E8A-4147-A177-3AD203B41FA5}">
                      <a16:colId xmlns:a16="http://schemas.microsoft.com/office/drawing/2014/main" val="20000"/>
                    </a:ext>
                  </a:extLst>
                </a:gridCol>
                <a:gridCol w="475368">
                  <a:extLst>
                    <a:ext uri="{9D8B030D-6E8A-4147-A177-3AD203B41FA5}">
                      <a16:colId xmlns:a16="http://schemas.microsoft.com/office/drawing/2014/main" val="20001"/>
                    </a:ext>
                  </a:extLst>
                </a:gridCol>
                <a:gridCol w="475368">
                  <a:extLst>
                    <a:ext uri="{9D8B030D-6E8A-4147-A177-3AD203B41FA5}">
                      <a16:colId xmlns:a16="http://schemas.microsoft.com/office/drawing/2014/main" val="20002"/>
                    </a:ext>
                  </a:extLst>
                </a:gridCol>
                <a:gridCol w="475368">
                  <a:extLst>
                    <a:ext uri="{9D8B030D-6E8A-4147-A177-3AD203B41FA5}">
                      <a16:colId xmlns:a16="http://schemas.microsoft.com/office/drawing/2014/main" val="20003"/>
                    </a:ext>
                  </a:extLst>
                </a:gridCol>
                <a:gridCol w="475368">
                  <a:extLst>
                    <a:ext uri="{9D8B030D-6E8A-4147-A177-3AD203B41FA5}">
                      <a16:colId xmlns:a16="http://schemas.microsoft.com/office/drawing/2014/main" val="20004"/>
                    </a:ext>
                  </a:extLst>
                </a:gridCol>
                <a:gridCol w="475368">
                  <a:extLst>
                    <a:ext uri="{9D8B030D-6E8A-4147-A177-3AD203B41FA5}">
                      <a16:colId xmlns:a16="http://schemas.microsoft.com/office/drawing/2014/main" val="20005"/>
                    </a:ext>
                  </a:extLst>
                </a:gridCol>
                <a:gridCol w="475368">
                  <a:extLst>
                    <a:ext uri="{9D8B030D-6E8A-4147-A177-3AD203B41FA5}">
                      <a16:colId xmlns:a16="http://schemas.microsoft.com/office/drawing/2014/main" val="20006"/>
                    </a:ext>
                  </a:extLst>
                </a:gridCol>
                <a:gridCol w="475368">
                  <a:extLst>
                    <a:ext uri="{9D8B030D-6E8A-4147-A177-3AD203B41FA5}">
                      <a16:colId xmlns:a16="http://schemas.microsoft.com/office/drawing/2014/main" val="20007"/>
                    </a:ext>
                  </a:extLst>
                </a:gridCol>
                <a:gridCol w="475368">
                  <a:extLst>
                    <a:ext uri="{9D8B030D-6E8A-4147-A177-3AD203B41FA5}">
                      <a16:colId xmlns:a16="http://schemas.microsoft.com/office/drawing/2014/main" val="20008"/>
                    </a:ext>
                  </a:extLst>
                </a:gridCol>
                <a:gridCol w="475368">
                  <a:extLst>
                    <a:ext uri="{9D8B030D-6E8A-4147-A177-3AD203B41FA5}">
                      <a16:colId xmlns:a16="http://schemas.microsoft.com/office/drawing/2014/main" val="20009"/>
                    </a:ext>
                  </a:extLst>
                </a:gridCol>
                <a:gridCol w="473824">
                  <a:extLst>
                    <a:ext uri="{9D8B030D-6E8A-4147-A177-3AD203B41FA5}">
                      <a16:colId xmlns:a16="http://schemas.microsoft.com/office/drawing/2014/main" val="20010"/>
                    </a:ext>
                  </a:extLst>
                </a:gridCol>
                <a:gridCol w="475368">
                  <a:extLst>
                    <a:ext uri="{9D8B030D-6E8A-4147-A177-3AD203B41FA5}">
                      <a16:colId xmlns:a16="http://schemas.microsoft.com/office/drawing/2014/main" val="20011"/>
                    </a:ext>
                  </a:extLst>
                </a:gridCol>
                <a:gridCol w="475368">
                  <a:extLst>
                    <a:ext uri="{9D8B030D-6E8A-4147-A177-3AD203B41FA5}">
                      <a16:colId xmlns:a16="http://schemas.microsoft.com/office/drawing/2014/main" val="20012"/>
                    </a:ext>
                  </a:extLst>
                </a:gridCol>
                <a:gridCol w="475368">
                  <a:extLst>
                    <a:ext uri="{9D8B030D-6E8A-4147-A177-3AD203B41FA5}">
                      <a16:colId xmlns:a16="http://schemas.microsoft.com/office/drawing/2014/main" val="20013"/>
                    </a:ext>
                  </a:extLst>
                </a:gridCol>
                <a:gridCol w="475368">
                  <a:extLst>
                    <a:ext uri="{9D8B030D-6E8A-4147-A177-3AD203B41FA5}">
                      <a16:colId xmlns:a16="http://schemas.microsoft.com/office/drawing/2014/main" val="20014"/>
                    </a:ext>
                  </a:extLst>
                </a:gridCol>
                <a:gridCol w="475368">
                  <a:extLst>
                    <a:ext uri="{9D8B030D-6E8A-4147-A177-3AD203B41FA5}">
                      <a16:colId xmlns:a16="http://schemas.microsoft.com/office/drawing/2014/main" val="20015"/>
                    </a:ext>
                  </a:extLst>
                </a:gridCol>
                <a:gridCol w="475368">
                  <a:extLst>
                    <a:ext uri="{9D8B030D-6E8A-4147-A177-3AD203B41FA5}">
                      <a16:colId xmlns:a16="http://schemas.microsoft.com/office/drawing/2014/main" val="20016"/>
                    </a:ext>
                  </a:extLst>
                </a:gridCol>
              </a:tblGrid>
              <a:tr h="29135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0</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4</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9</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00"/>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0</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52</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09</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01"/>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7c</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e3</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39</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82</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9b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2f</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ff</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34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43</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c4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e9</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cb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02"/>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94</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03"/>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a1</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66</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04"/>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64</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05"/>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6c</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70</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50</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fd</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ed</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b9</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da</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5e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15</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57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a7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8d</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9d</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06"/>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90</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ab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00</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8c</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bc</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d3</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0a</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f7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58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05</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b3</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45</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06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07"/>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3f</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08"/>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67</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09"/>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9</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96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ac</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22</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ad</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35</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85</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e2</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f9</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37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1c</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75</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df</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6e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10"/>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c5</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89</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11"/>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20</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9a</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err="1" smtClean="0">
                          <a:ln>
                            <a:noFill/>
                          </a:ln>
                          <a:effectLst/>
                        </a:rPr>
                        <a:t>fe</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12"/>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12</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10</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59</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13"/>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9f</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93</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14"/>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83</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53</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15"/>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7e</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21</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0c</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7d</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16"/>
                  </a:ext>
                </a:extLst>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685800"/>
            <a:ext cx="5715000" cy="563563"/>
          </a:xfrm>
        </p:spPr>
        <p:txBody>
          <a:bodyPr/>
          <a:lstStyle/>
          <a:p>
            <a:r>
              <a:rPr lang="zh-CN" altLang="en-US" dirty="0" smtClean="0"/>
              <a:t>分组密码的设计思想</a:t>
            </a:r>
            <a:endParaRPr lang="zh-CN" altLang="en-US" dirty="0"/>
          </a:p>
        </p:txBody>
      </p:sp>
      <p:sp>
        <p:nvSpPr>
          <p:cNvPr id="3" name="内容占位符 2"/>
          <p:cNvSpPr>
            <a:spLocks noGrp="1"/>
          </p:cNvSpPr>
          <p:nvPr>
            <p:ph idx="1"/>
          </p:nvPr>
        </p:nvSpPr>
        <p:spPr>
          <a:xfrm>
            <a:off x="457200" y="1752600"/>
            <a:ext cx="8229600" cy="4572000"/>
          </a:xfrm>
        </p:spPr>
        <p:txBody>
          <a:bodyPr/>
          <a:lstStyle/>
          <a:p>
            <a:pPr marL="514350" indent="-457200"/>
            <a:r>
              <a:rPr lang="zh-CN" altLang="en-US" b="1" dirty="0" smtClean="0">
                <a:solidFill>
                  <a:srgbClr val="FF0000"/>
                </a:solidFill>
                <a:latin typeface="隶书" pitchFamily="49" charset="-122"/>
                <a:ea typeface="隶书" pitchFamily="49" charset="-122"/>
              </a:rPr>
              <a:t>扩散</a:t>
            </a:r>
            <a:r>
              <a:rPr lang="en-US" altLang="zh-CN" b="1" dirty="0" smtClean="0">
                <a:solidFill>
                  <a:srgbClr val="FF0000"/>
                </a:solidFill>
                <a:latin typeface="隶书" pitchFamily="49" charset="-122"/>
                <a:ea typeface="隶书" pitchFamily="49" charset="-122"/>
              </a:rPr>
              <a:t>(diffusion)</a:t>
            </a:r>
            <a:r>
              <a:rPr lang="zh-CN" altLang="en-US" b="1" dirty="0" smtClean="0">
                <a:solidFill>
                  <a:srgbClr val="FF0000"/>
                </a:solidFill>
                <a:latin typeface="隶书" pitchFamily="49" charset="-122"/>
                <a:ea typeface="隶书" pitchFamily="49" charset="-122"/>
              </a:rPr>
              <a:t>和混淆</a:t>
            </a:r>
            <a:r>
              <a:rPr lang="en-US" altLang="zh-CN" b="1" dirty="0" smtClean="0">
                <a:solidFill>
                  <a:srgbClr val="FF0000"/>
                </a:solidFill>
                <a:latin typeface="隶书" pitchFamily="49" charset="-122"/>
                <a:ea typeface="隶书" pitchFamily="49" charset="-122"/>
              </a:rPr>
              <a:t>(confusion)</a:t>
            </a:r>
            <a:r>
              <a:rPr lang="zh-CN" altLang="en-US" b="1" dirty="0" smtClean="0">
                <a:latin typeface="隶书" pitchFamily="49" charset="-122"/>
                <a:ea typeface="隶书" pitchFamily="49" charset="-122"/>
              </a:rPr>
              <a:t>是</a:t>
            </a:r>
            <a:r>
              <a:rPr lang="en-US" altLang="zh-CN" b="1" dirty="0" smtClean="0">
                <a:latin typeface="隶书" pitchFamily="49" charset="-122"/>
                <a:ea typeface="隶书" pitchFamily="49" charset="-122"/>
              </a:rPr>
              <a:t>Shannon</a:t>
            </a:r>
            <a:r>
              <a:rPr lang="zh-CN" altLang="en-US" b="1" dirty="0" smtClean="0">
                <a:latin typeface="隶书" pitchFamily="49" charset="-122"/>
                <a:ea typeface="隶书" pitchFamily="49" charset="-122"/>
              </a:rPr>
              <a:t>提出的设计密码系统的两个基本方法，</a:t>
            </a:r>
            <a:r>
              <a:rPr lang="zh-CN" altLang="en-US" b="1" dirty="0" smtClean="0">
                <a:solidFill>
                  <a:srgbClr val="FF0000"/>
                </a:solidFill>
                <a:latin typeface="隶书" pitchFamily="49" charset="-122"/>
                <a:ea typeface="隶书" pitchFamily="49" charset="-122"/>
              </a:rPr>
              <a:t>目的是抗击对密码系统的统计分析</a:t>
            </a:r>
            <a:endParaRPr lang="en-US" altLang="zh-CN" b="1" dirty="0" smtClean="0">
              <a:solidFill>
                <a:srgbClr val="FF0000"/>
              </a:solidFill>
            </a:endParaRPr>
          </a:p>
          <a:p>
            <a:pPr marL="914400" lvl="1" indent="-457200"/>
            <a:r>
              <a:rPr lang="zh-CN" altLang="en-US" b="1" smtClean="0">
                <a:solidFill>
                  <a:srgbClr val="FF0000"/>
                </a:solidFill>
              </a:rPr>
              <a:t>扩散原则（移位）：</a:t>
            </a:r>
            <a:r>
              <a:rPr lang="zh-CN" altLang="en-US" b="1" dirty="0" smtClean="0"/>
              <a:t>密钥或明文的每一比特变化影响密文的许多比特的变化，以便隐蔽明文的统计特性</a:t>
            </a:r>
            <a:r>
              <a:rPr lang="en-US" altLang="zh-CN" b="1" dirty="0" smtClean="0"/>
              <a:t>(</a:t>
            </a:r>
            <a:r>
              <a:rPr lang="zh-CN" altLang="en-US" b="1" dirty="0" smtClean="0"/>
              <a:t>形象的称为</a:t>
            </a:r>
            <a:r>
              <a:rPr lang="zh-CN" altLang="en-US" b="1" dirty="0" smtClean="0">
                <a:solidFill>
                  <a:srgbClr val="C6062F"/>
                </a:solidFill>
              </a:rPr>
              <a:t>雪崩效应</a:t>
            </a:r>
            <a:r>
              <a:rPr lang="en-US" altLang="zh-CN" b="1" dirty="0" smtClean="0"/>
              <a:t>)</a:t>
            </a:r>
          </a:p>
          <a:p>
            <a:pPr marL="457200" lvl="1" indent="0">
              <a:buNone/>
            </a:pPr>
            <a:r>
              <a:rPr lang="zh-CN" altLang="en-US" b="1" dirty="0" smtClean="0"/>
              <a:t> </a:t>
            </a:r>
            <a:endParaRPr lang="en-US" altLang="zh-CN" b="1" dirty="0" smtClean="0"/>
          </a:p>
          <a:p>
            <a:pPr marL="914400" lvl="1" indent="-457200"/>
            <a:r>
              <a:rPr lang="zh-CN" altLang="en-US" b="1" dirty="0" smtClean="0">
                <a:solidFill>
                  <a:srgbClr val="FF0000"/>
                </a:solidFill>
              </a:rPr>
              <a:t>混淆原则（替代）：</a:t>
            </a:r>
            <a:r>
              <a:rPr lang="zh-CN" altLang="en-US" b="1" dirty="0" smtClean="0"/>
              <a:t>又称</a:t>
            </a:r>
            <a:r>
              <a:rPr lang="zh-CN" altLang="en-US" b="1" dirty="0">
                <a:solidFill>
                  <a:srgbClr val="FF0000"/>
                </a:solidFill>
              </a:rPr>
              <a:t>混乱原则</a:t>
            </a:r>
            <a:r>
              <a:rPr lang="zh-CN" altLang="en-US" b="1" dirty="0" smtClean="0"/>
              <a:t>，指密钥和明文以及密文之间的依赖关系尽可能的复杂化，以防通过统计分析法进行破译</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a:t>
            </a:fld>
            <a:endParaRPr lang="en-US" altLang="zh-CN" dirty="0"/>
          </a:p>
        </p:txBody>
      </p:sp>
      <p:pic>
        <p:nvPicPr>
          <p:cNvPr id="7" name="图片 6" descr="雪崩.jpg"/>
          <p:cNvPicPr>
            <a:picLocks noChangeAspect="1"/>
          </p:cNvPicPr>
          <p:nvPr/>
        </p:nvPicPr>
        <p:blipFill>
          <a:blip r:embed="rId2"/>
          <a:stretch>
            <a:fillRect/>
          </a:stretch>
        </p:blipFill>
        <p:spPr>
          <a:xfrm>
            <a:off x="5410199" y="-26504"/>
            <a:ext cx="3754617" cy="1855304"/>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
          <p:cNvPicPr>
            <a:picLocks noChangeAspect="1" noChangeArrowheads="1"/>
          </p:cNvPicPr>
          <p:nvPr/>
        </p:nvPicPr>
        <p:blipFill>
          <a:blip r:embed="rId2"/>
          <a:srcRect/>
          <a:stretch>
            <a:fillRect/>
          </a:stretch>
        </p:blipFill>
        <p:spPr bwMode="auto">
          <a:xfrm>
            <a:off x="1371600" y="3200400"/>
            <a:ext cx="6799263" cy="2305050"/>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zh-CN" altLang="en-US" dirty="0" smtClean="0">
                <a:solidFill>
                  <a:srgbClr val="990033"/>
                </a:solidFill>
              </a:rPr>
              <a:t>行移位变换 </a:t>
            </a:r>
            <a:r>
              <a:rPr lang="en-US" altLang="zh-CN" dirty="0" err="1" smtClean="0">
                <a:solidFill>
                  <a:srgbClr val="990033"/>
                </a:solidFill>
              </a:rPr>
              <a:t>ShiftRows</a:t>
            </a:r>
            <a:r>
              <a:rPr lang="en-US" altLang="zh-CN" dirty="0" smtClean="0">
                <a:solidFill>
                  <a:srgbClr val="990033"/>
                </a:solidFill>
              </a:rPr>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524000"/>
                <a:ext cx="8229600" cy="4648200"/>
              </a:xfrm>
            </p:spPr>
            <p:txBody>
              <a:bodyPr/>
              <a:lstStyle/>
              <a:p>
                <a:r>
                  <a:rPr kumimoji="1" lang="en-US" altLang="zh-CN" dirty="0" smtClean="0">
                    <a:solidFill>
                      <a:srgbClr val="000000"/>
                    </a:solidFill>
                    <a:latin typeface="Times New Roman" pitchFamily="18" charset="0"/>
                  </a:rPr>
                  <a:t> </a:t>
                </a:r>
                <a:r>
                  <a:rPr kumimoji="1" lang="zh-CN" altLang="en-US" dirty="0" smtClean="0">
                    <a:solidFill>
                      <a:srgbClr val="000000"/>
                    </a:solidFill>
                    <a:latin typeface="Times New Roman" pitchFamily="18" charset="0"/>
                  </a:rPr>
                  <a:t>在</a:t>
                </a:r>
                <a:r>
                  <a:rPr kumimoji="1" lang="zh-CN" altLang="en-US" b="1" dirty="0" smtClean="0">
                    <a:solidFill>
                      <a:srgbClr val="FF0000"/>
                    </a:solidFill>
                    <a:latin typeface="Times New Roman" pitchFamily="18" charset="0"/>
                  </a:rPr>
                  <a:t>行移位</a:t>
                </a:r>
                <a:r>
                  <a:rPr kumimoji="1" lang="en-US" altLang="zh-CN" b="1" dirty="0" smtClean="0">
                    <a:solidFill>
                      <a:srgbClr val="FF0000"/>
                    </a:solidFill>
                    <a:latin typeface="Times New Roman" pitchFamily="18" charset="0"/>
                  </a:rPr>
                  <a:t>(</a:t>
                </a:r>
                <a:r>
                  <a:rPr kumimoji="1" lang="en-US" altLang="zh-CN" b="1" dirty="0" err="1" smtClean="0">
                    <a:solidFill>
                      <a:srgbClr val="FF0000"/>
                    </a:solidFill>
                    <a:latin typeface="Times New Roman" pitchFamily="18" charset="0"/>
                  </a:rPr>
                  <a:t>ShiftRows</a:t>
                </a:r>
                <a:r>
                  <a:rPr kumimoji="1" lang="en-US" altLang="zh-CN" b="1" dirty="0" smtClean="0">
                    <a:solidFill>
                      <a:srgbClr val="FF0000"/>
                    </a:solidFill>
                    <a:latin typeface="Times New Roman" pitchFamily="18" charset="0"/>
                  </a:rPr>
                  <a:t>)</a:t>
                </a:r>
                <a:r>
                  <a:rPr kumimoji="1" lang="zh-CN" altLang="en-US" b="1" dirty="0" smtClean="0">
                    <a:solidFill>
                      <a:srgbClr val="FF0000"/>
                    </a:solidFill>
                    <a:latin typeface="Times New Roman" pitchFamily="18" charset="0"/>
                  </a:rPr>
                  <a:t>变换</a:t>
                </a:r>
                <a:r>
                  <a:rPr kumimoji="1" lang="zh-CN" altLang="en-US" dirty="0" smtClean="0">
                    <a:solidFill>
                      <a:srgbClr val="000000"/>
                    </a:solidFill>
                    <a:latin typeface="Times New Roman" pitchFamily="18" charset="0"/>
                  </a:rPr>
                  <a:t>中，状态矩阵中的每一行以字节为单位，</a:t>
                </a:r>
                <a:r>
                  <a:rPr kumimoji="1" lang="zh-CN" altLang="en-US" b="1" dirty="0" smtClean="0">
                    <a:solidFill>
                      <a:srgbClr val="FF0000"/>
                    </a:solidFill>
                    <a:latin typeface="Times New Roman" pitchFamily="18" charset="0"/>
                  </a:rPr>
                  <a:t>循环左移</a:t>
                </a:r>
                <a:r>
                  <a:rPr kumimoji="1" lang="zh-CN" altLang="en-US" dirty="0" smtClean="0">
                    <a:solidFill>
                      <a:srgbClr val="000000"/>
                    </a:solidFill>
                    <a:latin typeface="Times New Roman" pitchFamily="18" charset="0"/>
                  </a:rPr>
                  <a:t>不同的位移量</a:t>
                </a:r>
                <a:endParaRPr kumimoji="1" lang="en-US" altLang="zh-CN" dirty="0" smtClean="0">
                  <a:solidFill>
                    <a:srgbClr val="000000"/>
                  </a:solidFill>
                  <a:latin typeface="Times New Roman" pitchFamily="18" charset="0"/>
                </a:endParaRPr>
              </a:p>
              <a:p>
                <a:pPr lvl="1"/>
                <a:r>
                  <a:rPr lang="zh-CN" altLang="en-US" dirty="0" smtClean="0">
                    <a:latin typeface="Tahoma" pitchFamily="34" charset="0"/>
                  </a:rPr>
                  <a:t>状态阵列的各行循环移位不同的偏移量。</a:t>
                </a:r>
                <a:r>
                  <a:rPr lang="zh-CN" altLang="en-US" b="1" dirty="0" smtClean="0">
                    <a:solidFill>
                      <a:srgbClr val="FF00FF"/>
                    </a:solidFill>
                    <a:latin typeface="Tahoma" pitchFamily="34" charset="0"/>
                  </a:rPr>
                  <a:t>第</a:t>
                </a:r>
                <a14:m>
                  <m:oMath xmlns:m="http://schemas.openxmlformats.org/officeDocument/2006/math">
                    <m:r>
                      <a:rPr lang="en-US" altLang="zh-CN" b="1" i="1" dirty="0" smtClean="0">
                        <a:solidFill>
                          <a:srgbClr val="FF00FF"/>
                        </a:solidFill>
                        <a:latin typeface="Cambria Math"/>
                      </a:rPr>
                      <m:t>𝒊</m:t>
                    </m:r>
                  </m:oMath>
                </a14:m>
                <a:r>
                  <a:rPr lang="zh-CN" altLang="en-US" b="1" dirty="0" smtClean="0">
                    <a:solidFill>
                      <a:srgbClr val="FF00FF"/>
                    </a:solidFill>
                    <a:latin typeface="Tahoma" pitchFamily="34" charset="0"/>
                  </a:rPr>
                  <a:t>行循环左移</a:t>
                </a:r>
                <a14:m>
                  <m:oMath xmlns:m="http://schemas.openxmlformats.org/officeDocument/2006/math">
                    <m:r>
                      <a:rPr lang="en-US" altLang="zh-CN" b="1" i="1" dirty="0" smtClean="0">
                        <a:solidFill>
                          <a:srgbClr val="FF00FF"/>
                        </a:solidFill>
                        <a:latin typeface="Cambria Math"/>
                      </a:rPr>
                      <m:t>𝒊</m:t>
                    </m:r>
                  </m:oMath>
                </a14:m>
                <a:r>
                  <a:rPr lang="zh-CN" altLang="en-US" b="1" dirty="0" smtClean="0">
                    <a:solidFill>
                      <a:srgbClr val="FF00FF"/>
                    </a:solidFill>
                    <a:latin typeface="Tahoma" pitchFamily="34" charset="0"/>
                  </a:rPr>
                  <a:t>字节</a:t>
                </a:r>
                <a:r>
                  <a:rPr lang="zh-CN" altLang="en-US" dirty="0" smtClean="0">
                    <a:latin typeface="Tahoma" pitchFamily="34" charset="0"/>
                  </a:rPr>
                  <a:t>如下表所示</a:t>
                </a:r>
                <a:endParaRPr lang="en-US" altLang="zh-CN" dirty="0" smtClean="0">
                  <a:latin typeface="Tahoma" pitchFamily="34" charset="0"/>
                </a:endParaRPr>
              </a:p>
              <a:p>
                <a:pPr lvl="1"/>
                <a:endParaRPr lang="en-US" altLang="zh-CN" dirty="0" smtClean="0">
                  <a:latin typeface="Tahoma" pitchFamily="34" charset="0"/>
                </a:endParaRPr>
              </a:p>
              <a:p>
                <a:pPr lvl="1"/>
                <a:endParaRPr lang="en-US" altLang="zh-CN" dirty="0" smtClean="0">
                  <a:latin typeface="Tahoma" pitchFamily="34" charset="0"/>
                </a:endParaRPr>
              </a:p>
              <a:p>
                <a:pPr lvl="1"/>
                <a:endParaRPr lang="en-US" altLang="zh-CN" dirty="0" smtClean="0">
                  <a:latin typeface="Tahoma" pitchFamily="34" charset="0"/>
                </a:endParaRPr>
              </a:p>
              <a:p>
                <a:pPr lvl="1"/>
                <a:endParaRPr lang="en-US" altLang="zh-CN" dirty="0" smtClean="0">
                  <a:latin typeface="Tahoma" pitchFamily="34" charset="0"/>
                </a:endParaRPr>
              </a:p>
              <a:p>
                <a:pPr lvl="1"/>
                <a:endParaRPr lang="en-US" altLang="zh-CN" dirty="0" smtClean="0">
                  <a:latin typeface="Tahoma" pitchFamily="34" charset="0"/>
                </a:endParaRPr>
              </a:p>
              <a:p>
                <a:r>
                  <a:rPr lang="zh-CN" altLang="en-US" dirty="0" smtClean="0">
                    <a:solidFill>
                      <a:srgbClr val="FF00FF"/>
                    </a:solidFill>
                    <a:latin typeface="黑体" pitchFamily="2" charset="-122"/>
                    <a:ea typeface="黑体" pitchFamily="2" charset="-122"/>
                  </a:rPr>
                  <a:t>逆行移位变换？？？</a:t>
                </a:r>
                <a:endParaRPr lang="en-US" altLang="zh-CN" dirty="0" smtClean="0">
                  <a:solidFill>
                    <a:srgbClr val="FF00FF"/>
                  </a:solidFill>
                  <a:latin typeface="黑体" pitchFamily="2" charset="-122"/>
                  <a:ea typeface="黑体" pitchFamily="2" charset="-122"/>
                </a:endParaRPr>
              </a:p>
              <a:p>
                <a:pPr lvl="1"/>
                <a:r>
                  <a:rPr lang="zh-CN" altLang="en-US" dirty="0" smtClean="0">
                    <a:solidFill>
                      <a:srgbClr val="FF0000"/>
                    </a:solidFill>
                    <a:latin typeface="黑体" pitchFamily="2" charset="-122"/>
                    <a:ea typeface="黑体" pitchFamily="2" charset="-122"/>
                  </a:rPr>
                  <a:t>循环左移变为循环右移即可！</a:t>
                </a:r>
                <a:endParaRPr lang="zh-CN" altLang="en-US" dirty="0">
                  <a:solidFill>
                    <a:srgbClr val="FF0000"/>
                  </a:solidFill>
                  <a:latin typeface="黑体" pitchFamily="2" charset="-122"/>
                  <a:ea typeface="黑体"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524000"/>
                <a:ext cx="8229600" cy="4648200"/>
              </a:xfrm>
              <a:blipFill rotWithShape="1">
                <a:blip r:embed="rId3"/>
                <a:stretch>
                  <a:fillRect l="-1259" t="-1704" b="-838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60</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linds(horizontal)">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blinds(horizontal)">
                                      <p:cBhvr>
                                        <p:cTn id="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列混合变换 </a:t>
            </a:r>
            <a:r>
              <a:rPr lang="en-US" altLang="zh-CN" dirty="0" err="1"/>
              <a:t>MixColumns</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eaLnBrk="1" hangingPunct="1">
                  <a:lnSpc>
                    <a:spcPct val="125000"/>
                  </a:lnSpc>
                  <a:spcBef>
                    <a:spcPct val="10000"/>
                  </a:spcBef>
                </a:pPr>
                <a:r>
                  <a:rPr kumimoji="1" lang="zh-CN" altLang="en-US" b="1" dirty="0" smtClean="0">
                    <a:solidFill>
                      <a:srgbClr val="FF0000"/>
                    </a:solidFill>
                    <a:latin typeface="Times New Roman" pitchFamily="18" charset="0"/>
                  </a:rPr>
                  <a:t>列混合</a:t>
                </a:r>
                <a:r>
                  <a:rPr kumimoji="1" lang="en-US" altLang="zh-CN" b="1" dirty="0" smtClean="0">
                    <a:solidFill>
                      <a:srgbClr val="FF0000"/>
                    </a:solidFill>
                    <a:latin typeface="Times New Roman" pitchFamily="18" charset="0"/>
                  </a:rPr>
                  <a:t>:</a:t>
                </a:r>
                <a:r>
                  <a:rPr kumimoji="1" lang="zh-CN" altLang="en-US" dirty="0" smtClean="0">
                    <a:latin typeface="Times New Roman" pitchFamily="18" charset="0"/>
                  </a:rPr>
                  <a:t>对一个状态</a:t>
                </a:r>
                <a:r>
                  <a:rPr kumimoji="1" lang="zh-CN" altLang="en-US" b="1" dirty="0" smtClean="0">
                    <a:solidFill>
                      <a:srgbClr val="FF00FF"/>
                    </a:solidFill>
                    <a:latin typeface="Times New Roman" pitchFamily="18" charset="0"/>
                  </a:rPr>
                  <a:t>逐列</a:t>
                </a:r>
                <a:r>
                  <a:rPr kumimoji="1" lang="zh-CN" altLang="en-US" dirty="0" smtClean="0">
                    <a:latin typeface="Times New Roman" pitchFamily="18" charset="0"/>
                  </a:rPr>
                  <a:t>进行变换，将每列视为有限域</a:t>
                </a:r>
                <a:r>
                  <a:rPr kumimoji="1" lang="en-US" altLang="zh-CN" dirty="0" smtClean="0">
                    <a:latin typeface="Times New Roman" pitchFamily="18" charset="0"/>
                  </a:rPr>
                  <a:t>GF(2</a:t>
                </a:r>
                <a:r>
                  <a:rPr kumimoji="1" lang="en-US" altLang="zh-CN" baseline="30000" dirty="0" smtClean="0">
                    <a:latin typeface="Times New Roman" pitchFamily="18" charset="0"/>
                  </a:rPr>
                  <a:t>8</a:t>
                </a:r>
                <a:r>
                  <a:rPr kumimoji="1" lang="en-US" altLang="zh-CN" dirty="0" smtClean="0">
                    <a:latin typeface="Times New Roman" pitchFamily="18" charset="0"/>
                  </a:rPr>
                  <a:t>)</a:t>
                </a:r>
                <a:r>
                  <a:rPr kumimoji="1" lang="zh-CN" altLang="en-US" dirty="0" smtClean="0">
                    <a:latin typeface="Times New Roman" pitchFamily="18" charset="0"/>
                  </a:rPr>
                  <a:t>上的一个多项式</a:t>
                </a:r>
                <a:endParaRPr kumimoji="1" lang="en-US" altLang="zh-CN" dirty="0" smtClean="0">
                  <a:latin typeface="Times New Roman" pitchFamily="18" charset="0"/>
                </a:endParaRPr>
              </a:p>
              <a:p>
                <a:pPr eaLnBrk="1" hangingPunct="1">
                  <a:lnSpc>
                    <a:spcPct val="125000"/>
                  </a:lnSpc>
                  <a:spcBef>
                    <a:spcPct val="10000"/>
                  </a:spcBef>
                </a:pPr>
                <a:endParaRPr kumimoji="1" lang="zh-CN" altLang="en-US" dirty="0" smtClean="0">
                  <a:latin typeface="Times New Roman" pitchFamily="18" charset="0"/>
                </a:endParaRPr>
              </a:p>
              <a:p>
                <a:pPr>
                  <a:lnSpc>
                    <a:spcPct val="125000"/>
                  </a:lnSpc>
                  <a:spcBef>
                    <a:spcPct val="10000"/>
                  </a:spcBef>
                </a:pPr>
                <a:r>
                  <a:rPr kumimoji="1" lang="zh-CN" altLang="en-US" dirty="0" smtClean="0">
                    <a:latin typeface="Times New Roman" pitchFamily="18" charset="0"/>
                  </a:rPr>
                  <a:t>列多项式</a:t>
                </a:r>
                <a:r>
                  <a:rPr kumimoji="1" lang="zh-CN" altLang="en-US" b="1" dirty="0" smtClean="0">
                    <a:solidFill>
                      <a:srgbClr val="FF0000"/>
                    </a:solidFill>
                    <a:latin typeface="Times New Roman" pitchFamily="18" charset="0"/>
                  </a:rPr>
                  <a:t>乘以</a:t>
                </a:r>
                <a:r>
                  <a:rPr kumimoji="1" lang="zh-CN" altLang="en-US" dirty="0" smtClean="0">
                    <a:latin typeface="Times New Roman" pitchFamily="18" charset="0"/>
                  </a:rPr>
                  <a:t>一个固定多项式</a:t>
                </a:r>
                <a14:m>
                  <m:oMath xmlns:m="http://schemas.openxmlformats.org/officeDocument/2006/math">
                    <m:r>
                      <a:rPr kumimoji="1" lang="en-US" altLang="zh-CN" i="1" dirty="0" smtClean="0">
                        <a:latin typeface="Cambria Math"/>
                      </a:rPr>
                      <m:t>𝑐</m:t>
                    </m:r>
                    <m:r>
                      <a:rPr kumimoji="1" lang="en-US" altLang="zh-CN" i="1" dirty="0" smtClean="0">
                        <a:latin typeface="Cambria Math"/>
                      </a:rPr>
                      <m:t>(</m:t>
                    </m:r>
                    <m:r>
                      <a:rPr kumimoji="1" lang="en-US" altLang="zh-CN" i="1" dirty="0" smtClean="0">
                        <a:latin typeface="Cambria Math"/>
                      </a:rPr>
                      <m:t>𝑥</m:t>
                    </m:r>
                    <m:r>
                      <a:rPr kumimoji="1" lang="en-US" altLang="zh-CN" i="1" dirty="0" smtClean="0">
                        <a:latin typeface="Cambria Math"/>
                      </a:rPr>
                      <m:t>)</m:t>
                    </m:r>
                  </m:oMath>
                </a14:m>
                <a:r>
                  <a:rPr kumimoji="1" lang="zh-CN" altLang="en-US" dirty="0" smtClean="0">
                    <a:latin typeface="Times New Roman" pitchFamily="18" charset="0"/>
                  </a:rPr>
                  <a:t>，</a:t>
                </a:r>
              </a:p>
              <a:p>
                <a:pPr>
                  <a:lnSpc>
                    <a:spcPct val="125000"/>
                  </a:lnSpc>
                  <a:spcBef>
                    <a:spcPct val="10000"/>
                  </a:spcBef>
                  <a:buNone/>
                </a:pPr>
                <a:r>
                  <a:rPr kumimoji="1" lang="en-US" altLang="zh-CN" dirty="0" smtClean="0">
                    <a:solidFill>
                      <a:srgbClr val="000000"/>
                    </a:solidFill>
                    <a:latin typeface="Times New Roman" pitchFamily="18" charset="0"/>
                    <a:sym typeface="Wingdings 2" pitchFamily="18" charset="2"/>
                  </a:rPr>
                  <a:t>        </a:t>
                </a:r>
                <a14:m>
                  <m:oMath xmlns:m="http://schemas.openxmlformats.org/officeDocument/2006/math">
                    <m:r>
                      <a:rPr kumimoji="1" lang="en-US" altLang="zh-CN" i="1" dirty="0" smtClean="0">
                        <a:solidFill>
                          <a:srgbClr val="000000"/>
                        </a:solidFill>
                        <a:latin typeface="Cambria Math"/>
                        <a:sym typeface="Wingdings 2" pitchFamily="18" charset="2"/>
                      </a:rPr>
                      <m:t>𝑐</m:t>
                    </m:r>
                    <m:r>
                      <a:rPr kumimoji="1" lang="en-US" altLang="zh-CN" i="1" dirty="0" smtClean="0">
                        <a:solidFill>
                          <a:srgbClr val="000000"/>
                        </a:solidFill>
                        <a:latin typeface="Cambria Math"/>
                        <a:sym typeface="Wingdings 2" pitchFamily="18" charset="2"/>
                      </a:rPr>
                      <m:t>(</m:t>
                    </m:r>
                    <m:r>
                      <a:rPr kumimoji="1" lang="en-US" altLang="zh-CN" i="1" dirty="0" smtClean="0">
                        <a:solidFill>
                          <a:srgbClr val="000000"/>
                        </a:solidFill>
                        <a:latin typeface="Cambria Math"/>
                        <a:sym typeface="Wingdings 2" pitchFamily="18" charset="2"/>
                      </a:rPr>
                      <m:t>𝑥</m:t>
                    </m:r>
                    <m:r>
                      <a:rPr kumimoji="1" lang="en-US" altLang="zh-CN" i="1" dirty="0" smtClean="0">
                        <a:solidFill>
                          <a:srgbClr val="000000"/>
                        </a:solidFill>
                        <a:latin typeface="Cambria Math"/>
                        <a:sym typeface="Wingdings 2" pitchFamily="18" charset="2"/>
                      </a:rPr>
                      <m:t>)={03} </m:t>
                    </m:r>
                    <m:r>
                      <a:rPr kumimoji="1" lang="en-US" altLang="zh-CN" i="1" dirty="0" smtClean="0">
                        <a:solidFill>
                          <a:srgbClr val="000000"/>
                        </a:solidFill>
                        <a:latin typeface="Cambria Math"/>
                      </a:rPr>
                      <m:t>𝑥</m:t>
                    </m:r>
                    <m:r>
                      <a:rPr kumimoji="1" lang="en-US" altLang="zh-CN" i="1" baseline="30000" dirty="0" smtClean="0">
                        <a:solidFill>
                          <a:srgbClr val="000000"/>
                        </a:solidFill>
                        <a:latin typeface="Cambria Math"/>
                      </a:rPr>
                      <m:t>3</m:t>
                    </m:r>
                    <m:r>
                      <a:rPr kumimoji="1" lang="en-US" altLang="zh-CN" i="1" dirty="0" smtClean="0">
                        <a:latin typeface="Cambria Math"/>
                      </a:rPr>
                      <m:t>+{01} </m:t>
                    </m:r>
                    <m:r>
                      <a:rPr kumimoji="1" lang="en-US" altLang="zh-CN" i="1" dirty="0" smtClean="0">
                        <a:solidFill>
                          <a:srgbClr val="000000"/>
                        </a:solidFill>
                        <a:latin typeface="Cambria Math"/>
                      </a:rPr>
                      <m:t>𝑥</m:t>
                    </m:r>
                    <m:r>
                      <a:rPr kumimoji="1" lang="en-US" altLang="zh-CN" i="1" baseline="30000" dirty="0" smtClean="0">
                        <a:solidFill>
                          <a:srgbClr val="000000"/>
                        </a:solidFill>
                        <a:latin typeface="Cambria Math"/>
                      </a:rPr>
                      <m:t>2</m:t>
                    </m:r>
                    <m:r>
                      <a:rPr kumimoji="1" lang="en-US" altLang="zh-CN" i="1" dirty="0" smtClean="0">
                        <a:latin typeface="Cambria Math"/>
                      </a:rPr>
                      <m:t>+{01}</m:t>
                    </m:r>
                    <m:r>
                      <a:rPr kumimoji="1" lang="en-US" altLang="zh-CN" i="1" dirty="0" smtClean="0">
                        <a:solidFill>
                          <a:srgbClr val="000000"/>
                        </a:solidFill>
                        <a:latin typeface="Cambria Math"/>
                      </a:rPr>
                      <m:t>𝑥</m:t>
                    </m:r>
                    <m:r>
                      <a:rPr kumimoji="1" lang="en-US" altLang="zh-CN" i="1" baseline="30000" dirty="0" smtClean="0">
                        <a:solidFill>
                          <a:srgbClr val="000000"/>
                        </a:solidFill>
                        <a:latin typeface="Cambria Math"/>
                      </a:rPr>
                      <m:t> </m:t>
                    </m:r>
                    <m:r>
                      <a:rPr kumimoji="1" lang="en-US" altLang="zh-CN" i="1" dirty="0" smtClean="0">
                        <a:latin typeface="Cambria Math"/>
                      </a:rPr>
                      <m:t>+{02}</m:t>
                    </m:r>
                  </m:oMath>
                </a14:m>
                <a:endParaRPr kumimoji="1" lang="en-US" altLang="zh-CN" dirty="0" smtClean="0">
                  <a:latin typeface="Times New Roman" pitchFamily="18" charset="0"/>
                </a:endParaRPr>
              </a:p>
              <a:p>
                <a:pPr>
                  <a:lnSpc>
                    <a:spcPct val="125000"/>
                  </a:lnSpc>
                  <a:spcBef>
                    <a:spcPct val="10000"/>
                  </a:spcBef>
                  <a:buNone/>
                </a:pPr>
                <a:r>
                  <a:rPr kumimoji="1" lang="en-US" altLang="zh-CN" dirty="0" smtClean="0">
                    <a:latin typeface="Times New Roman" pitchFamily="18" charset="0"/>
                  </a:rPr>
                  <a:t>    </a:t>
                </a:r>
                <a:r>
                  <a:rPr kumimoji="1" lang="zh-CN" altLang="en-US" sz="2600" dirty="0" smtClean="0">
                    <a:latin typeface="Times New Roman" pitchFamily="18" charset="0"/>
                  </a:rPr>
                  <a:t>对应</a:t>
                </a:r>
                <a:r>
                  <a:rPr kumimoji="1" lang="en-US" altLang="zh-CN" sz="2600" dirty="0" smtClean="0">
                    <a:latin typeface="Times New Roman" pitchFamily="18" charset="0"/>
                  </a:rPr>
                  <a:t>4</a:t>
                </a:r>
                <a:r>
                  <a:rPr kumimoji="1" lang="zh-CN" altLang="en-US" sz="2600" dirty="0" smtClean="0">
                    <a:latin typeface="Times New Roman" pitchFamily="18" charset="0"/>
                  </a:rPr>
                  <a:t>字节向量为</a:t>
                </a:r>
                <a:r>
                  <a:rPr kumimoji="1" lang="en-US" altLang="zh-CN" sz="2600" dirty="0" smtClean="0">
                    <a:latin typeface="Times New Roman" pitchFamily="18" charset="0"/>
                  </a:rPr>
                  <a:t>(03 01 01 02)</a:t>
                </a:r>
                <a:r>
                  <a:rPr kumimoji="1" lang="zh-CN" altLang="en-US" sz="2600" dirty="0" smtClean="0">
                    <a:latin typeface="Times New Roman" pitchFamily="18" charset="0"/>
                  </a:rPr>
                  <a:t>，模多项式为 </a:t>
                </a:r>
                <a14:m>
                  <m:oMath xmlns:m="http://schemas.openxmlformats.org/officeDocument/2006/math">
                    <m:r>
                      <a:rPr kumimoji="1" lang="en-US" altLang="zh-CN" sz="2600" b="1" i="1" dirty="0" smtClean="0">
                        <a:solidFill>
                          <a:srgbClr val="FF0000"/>
                        </a:solidFill>
                        <a:latin typeface="Cambria Math"/>
                      </a:rPr>
                      <m:t>(</m:t>
                    </m:r>
                    <m:sSup>
                      <m:sSupPr>
                        <m:ctrlPr>
                          <a:rPr kumimoji="1" lang="en-US" altLang="zh-CN" sz="2600" b="1" i="1" dirty="0" smtClean="0">
                            <a:solidFill>
                              <a:srgbClr val="FF0000"/>
                            </a:solidFill>
                            <a:latin typeface="Cambria Math" panose="02040503050406030204" pitchFamily="18" charset="0"/>
                          </a:rPr>
                        </m:ctrlPr>
                      </m:sSupPr>
                      <m:e>
                        <m:r>
                          <a:rPr kumimoji="1" lang="en-US" altLang="zh-CN" sz="2600" b="1" i="1" dirty="0" smtClean="0">
                            <a:solidFill>
                              <a:srgbClr val="FF0000"/>
                            </a:solidFill>
                            <a:latin typeface="Cambria Math"/>
                          </a:rPr>
                          <m:t>𝒙</m:t>
                        </m:r>
                      </m:e>
                      <m:sup>
                        <m:r>
                          <a:rPr kumimoji="1" lang="en-US" altLang="zh-CN" sz="2600" b="1" i="1" dirty="0" smtClean="0">
                            <a:solidFill>
                              <a:srgbClr val="FF0000"/>
                            </a:solidFill>
                            <a:latin typeface="Cambria Math"/>
                          </a:rPr>
                          <m:t>𝟒</m:t>
                        </m:r>
                      </m:sup>
                    </m:sSup>
                    <m:r>
                      <a:rPr kumimoji="1" lang="en-US" altLang="zh-CN" sz="2600" b="1" i="1" dirty="0" smtClean="0">
                        <a:solidFill>
                          <a:srgbClr val="FF0000"/>
                        </a:solidFill>
                        <a:latin typeface="Cambria Math"/>
                      </a:rPr>
                      <m:t>+</m:t>
                    </m:r>
                    <m:r>
                      <a:rPr kumimoji="1" lang="en-US" altLang="zh-CN" sz="2600" b="1" i="1" dirty="0" smtClean="0">
                        <a:solidFill>
                          <a:srgbClr val="FF0000"/>
                        </a:solidFill>
                        <a:latin typeface="Cambria Math"/>
                      </a:rPr>
                      <m:t>𝟏</m:t>
                    </m:r>
                    <m:r>
                      <a:rPr kumimoji="1" lang="en-US" altLang="zh-CN" sz="2600" b="1" i="1" dirty="0" smtClean="0">
                        <a:solidFill>
                          <a:srgbClr val="FF0000"/>
                        </a:solidFill>
                        <a:latin typeface="Cambria Math"/>
                      </a:rPr>
                      <m:t>)</m:t>
                    </m:r>
                  </m:oMath>
                </a14:m>
                <a:endParaRPr lang="zh-CN" altLang="en-US" sz="2600" b="1" dirty="0">
                  <a:solidFill>
                    <a:srgbClr val="FF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54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61</a:t>
            </a:fld>
            <a:endParaRPr lang="en-US" altLang="zh-CN"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62</a:t>
            </a:fld>
            <a:endParaRPr lang="en-US" altLang="zh-CN" dirty="0"/>
          </a:p>
        </p:txBody>
      </p:sp>
      <p:pic>
        <p:nvPicPr>
          <p:cNvPr id="154625" name="Picture 1"/>
          <p:cNvPicPr>
            <a:picLocks noChangeAspect="1" noChangeArrowheads="1"/>
          </p:cNvPicPr>
          <p:nvPr/>
        </p:nvPicPr>
        <p:blipFill>
          <a:blip r:embed="rId2"/>
          <a:srcRect/>
          <a:stretch>
            <a:fillRect/>
          </a:stretch>
        </p:blipFill>
        <p:spPr bwMode="auto">
          <a:xfrm>
            <a:off x="296863" y="2209800"/>
            <a:ext cx="8847137" cy="3105150"/>
          </a:xfrm>
          <a:prstGeom prst="rect">
            <a:avLst/>
          </a:prstGeom>
          <a:noFill/>
          <a:ln w="9525">
            <a:noFill/>
            <a:miter lim="800000"/>
            <a:headEnd/>
            <a:tailEnd/>
          </a:ln>
          <a:effectLst/>
        </p:spPr>
      </p:pic>
      <p:sp>
        <p:nvSpPr>
          <p:cNvPr id="8" name="矩形 7"/>
          <p:cNvSpPr/>
          <p:nvPr/>
        </p:nvSpPr>
        <p:spPr bwMode="auto">
          <a:xfrm>
            <a:off x="5943600" y="3048000"/>
            <a:ext cx="2514600" cy="2362200"/>
          </a:xfrm>
          <a:prstGeom prst="rect">
            <a:avLst/>
          </a:prstGeom>
          <a:noFill/>
          <a:ln w="28575" cap="flat" cmpd="sng" algn="ctr">
            <a:solidFill>
              <a:srgbClr val="CC33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63</a:t>
            </a:fld>
            <a:endParaRPr lang="en-US" altLang="zh-CN" dirty="0"/>
          </a:p>
        </p:txBody>
      </p:sp>
      <p:pic>
        <p:nvPicPr>
          <p:cNvPr id="153601" name="Picture 1"/>
          <p:cNvPicPr>
            <a:picLocks noChangeAspect="1" noChangeArrowheads="1"/>
          </p:cNvPicPr>
          <p:nvPr/>
        </p:nvPicPr>
        <p:blipFill>
          <a:blip r:embed="rId2"/>
          <a:srcRect/>
          <a:stretch>
            <a:fillRect/>
          </a:stretch>
        </p:blipFill>
        <p:spPr bwMode="auto">
          <a:xfrm>
            <a:off x="163513" y="1752600"/>
            <a:ext cx="8980487" cy="4533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轮密钥加</a:t>
            </a:r>
            <a:r>
              <a:rPr lang="en-US" altLang="zh-CN" dirty="0" err="1" smtClean="0"/>
              <a:t>AddRoundKey</a:t>
            </a:r>
            <a:r>
              <a:rPr lang="en-US" altLang="zh-CN" dirty="0" smtClean="0"/>
              <a:t>()</a:t>
            </a:r>
            <a:endParaRPr lang="zh-CN" altLang="en-US" dirty="0" smtClean="0"/>
          </a:p>
        </p:txBody>
      </p:sp>
      <p:sp>
        <p:nvSpPr>
          <p:cNvPr id="3" name="内容占位符 2"/>
          <p:cNvSpPr>
            <a:spLocks noGrp="1"/>
          </p:cNvSpPr>
          <p:nvPr>
            <p:ph idx="1"/>
          </p:nvPr>
        </p:nvSpPr>
        <p:spPr>
          <a:xfrm>
            <a:off x="457200" y="1524000"/>
            <a:ext cx="8229600" cy="4800600"/>
          </a:xfrm>
        </p:spPr>
        <p:txBody>
          <a:bodyPr/>
          <a:lstStyle/>
          <a:p>
            <a:r>
              <a:rPr lang="zh-CN" altLang="en-US" b="1" dirty="0" smtClean="0">
                <a:solidFill>
                  <a:srgbClr val="FF0000"/>
                </a:solidFill>
                <a:latin typeface="Tahoma" pitchFamily="34" charset="0"/>
              </a:rPr>
              <a:t>将轮密钥与状态按比特异或</a:t>
            </a:r>
            <a:endParaRPr lang="en-US" altLang="zh-CN" b="1" dirty="0" smtClean="0">
              <a:solidFill>
                <a:srgbClr val="FF0000"/>
              </a:solidFill>
              <a:latin typeface="Tahoma" pitchFamily="34" charset="0"/>
            </a:endParaRPr>
          </a:p>
          <a:p>
            <a:endParaRPr lang="en-US" altLang="zh-CN" b="1" dirty="0">
              <a:solidFill>
                <a:srgbClr val="FF0000"/>
              </a:solidFill>
              <a:latin typeface="Tahoma" pitchFamily="34" charset="0"/>
            </a:endParaRPr>
          </a:p>
          <a:p>
            <a:endParaRPr lang="en-US" altLang="zh-CN" dirty="0" smtClean="0">
              <a:latin typeface="Tahoma" pitchFamily="34" charset="0"/>
            </a:endParaRPr>
          </a:p>
          <a:p>
            <a:endParaRPr lang="en-US" altLang="zh-CN" dirty="0" smtClean="0">
              <a:latin typeface="Tahoma" pitchFamily="34" charset="0"/>
            </a:endParaRPr>
          </a:p>
          <a:p>
            <a:endParaRPr lang="en-US" altLang="zh-CN" dirty="0" smtClean="0">
              <a:latin typeface="Tahoma" pitchFamily="34" charset="0"/>
            </a:endParaRPr>
          </a:p>
          <a:p>
            <a:endParaRPr lang="en-US" altLang="zh-CN" dirty="0" smtClean="0">
              <a:latin typeface="Tahoma" pitchFamily="34" charset="0"/>
            </a:endParaRPr>
          </a:p>
          <a:p>
            <a:endParaRPr lang="en-US" altLang="zh-CN" dirty="0" smtClean="0">
              <a:latin typeface="Tahoma" pitchFamily="34" charset="0"/>
            </a:endParaRPr>
          </a:p>
          <a:p>
            <a:r>
              <a:rPr lang="zh-CN" altLang="en-US" dirty="0" smtClean="0">
                <a:latin typeface="Tahoma" pitchFamily="34" charset="0"/>
              </a:rPr>
              <a:t>轮密钥加的逆变换跟原变换相同</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64</a:t>
            </a:fld>
            <a:endParaRPr lang="en-US" altLang="zh-CN" dirty="0"/>
          </a:p>
        </p:txBody>
      </p:sp>
      <p:graphicFrame>
        <p:nvGraphicFramePr>
          <p:cNvPr id="9" name="Group 83"/>
          <p:cNvGraphicFramePr>
            <a:graphicFrameLocks noGrp="1"/>
          </p:cNvGraphicFramePr>
          <p:nvPr>
            <p:extLst>
              <p:ext uri="{D42A27DB-BD31-4B8C-83A1-F6EECF244321}">
                <p14:modId xmlns:p14="http://schemas.microsoft.com/office/powerpoint/2010/main" val="3599209870"/>
              </p:ext>
            </p:extLst>
          </p:nvPr>
        </p:nvGraphicFramePr>
        <p:xfrm>
          <a:off x="76200" y="2705100"/>
          <a:ext cx="2438400" cy="182880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0,0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0,1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0,2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0,3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0"/>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1"/>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2,0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2,1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2,2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2,3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2"/>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3,0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3,1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3,2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3,3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3"/>
                  </a:ext>
                </a:extLst>
              </a:tr>
            </a:tbl>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919613659"/>
              </p:ext>
            </p:extLst>
          </p:nvPr>
        </p:nvGraphicFramePr>
        <p:xfrm>
          <a:off x="2514600" y="3357563"/>
          <a:ext cx="486455" cy="523875"/>
        </p:xfrm>
        <a:graphic>
          <a:graphicData uri="http://schemas.openxmlformats.org/presentationml/2006/ole">
            <mc:AlternateContent xmlns:mc="http://schemas.openxmlformats.org/markup-compatibility/2006">
              <mc:Choice xmlns:v="urn:schemas-microsoft-com:vml" Requires="v">
                <p:oleObj spid="_x0000_s152696" name="Equation" r:id="rId3" imgW="164880" imgH="177480" progId="Equation.DSMT4">
                  <p:embed/>
                </p:oleObj>
              </mc:Choice>
              <mc:Fallback>
                <p:oleObj name="Equation" r:id="rId3" imgW="164880" imgH="177480"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357563"/>
                        <a:ext cx="486455"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Group 83"/>
          <p:cNvGraphicFramePr>
            <a:graphicFrameLocks noGrp="1"/>
          </p:cNvGraphicFramePr>
          <p:nvPr>
            <p:extLst>
              <p:ext uri="{D42A27DB-BD31-4B8C-83A1-F6EECF244321}">
                <p14:modId xmlns:p14="http://schemas.microsoft.com/office/powerpoint/2010/main" val="3013228029"/>
              </p:ext>
            </p:extLst>
          </p:nvPr>
        </p:nvGraphicFramePr>
        <p:xfrm>
          <a:off x="2971800" y="2705100"/>
          <a:ext cx="3352800" cy="1828800"/>
        </p:xfrm>
        <a:graphic>
          <a:graphicData uri="http://schemas.openxmlformats.org/drawingml/2006/table">
            <a:tbl>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18288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990033"/>
                          </a:solidFill>
                          <a:effectLst/>
                          <a:latin typeface="黑体" pitchFamily="2" charset="-122"/>
                          <a:ea typeface="黑体" pitchFamily="2" charset="-122"/>
                        </a:rPr>
                        <a:t>w[4i]</a:t>
                      </a:r>
                      <a:endParaRPr kumimoji="0" lang="en-US" altLang="zh-CN" sz="1400" b="1" i="0" u="none" strike="noStrike" cap="none" normalizeH="0" baseline="-25000" dirty="0" smtClean="0">
                        <a:ln>
                          <a:noFill/>
                        </a:ln>
                        <a:solidFill>
                          <a:srgbClr val="990033"/>
                        </a:solidFill>
                        <a:effectLst/>
                        <a:latin typeface="黑体" pitchFamily="2" charset="-122"/>
                        <a:ea typeface="黑体" pitchFamily="2" charset="-122"/>
                      </a:endParaRP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w[4i+1]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w[4i+2]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w[4i+3]</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0"/>
                  </a:ext>
                </a:extLst>
              </a:tr>
            </a:tbl>
          </a:graphicData>
        </a:graphic>
      </p:graphicFrame>
      <p:sp>
        <p:nvSpPr>
          <p:cNvPr id="12" name="矩形 11"/>
          <p:cNvSpPr/>
          <p:nvPr/>
        </p:nvSpPr>
        <p:spPr>
          <a:xfrm>
            <a:off x="6324600" y="3465612"/>
            <a:ext cx="364202" cy="307777"/>
          </a:xfrm>
          <a:prstGeom prst="rect">
            <a:avLst/>
          </a:prstGeom>
        </p:spPr>
        <p:txBody>
          <a:bodyPr wrap="none">
            <a:spAutoFit/>
          </a:bodyPr>
          <a:lstStyle/>
          <a:p>
            <a:r>
              <a:rPr lang="zh-CN" altLang="en-US" dirty="0" smtClean="0"/>
              <a:t>〓</a:t>
            </a:r>
            <a:endParaRPr lang="zh-CN" altLang="en-US" dirty="0"/>
          </a:p>
        </p:txBody>
      </p:sp>
      <p:graphicFrame>
        <p:nvGraphicFramePr>
          <p:cNvPr id="14" name="Group 83"/>
          <p:cNvGraphicFramePr>
            <a:graphicFrameLocks noGrp="1"/>
          </p:cNvGraphicFramePr>
          <p:nvPr>
            <p:extLst>
              <p:ext uri="{D42A27DB-BD31-4B8C-83A1-F6EECF244321}">
                <p14:modId xmlns:p14="http://schemas.microsoft.com/office/powerpoint/2010/main" val="3445371544"/>
              </p:ext>
            </p:extLst>
          </p:nvPr>
        </p:nvGraphicFramePr>
        <p:xfrm>
          <a:off x="6629400" y="2705100"/>
          <a:ext cx="2438400" cy="182880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0,0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0,1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0,2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0,3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0"/>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1"/>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2,0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2,1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2,2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2,3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2"/>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3,0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3,1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3,2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3,3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子密钥生成算法</a:t>
            </a:r>
            <a:endParaRPr lang="zh-CN" altLang="en-US" dirty="0"/>
          </a:p>
        </p:txBody>
      </p:sp>
      <p:sp>
        <p:nvSpPr>
          <p:cNvPr id="3" name="内容占位符 2"/>
          <p:cNvSpPr>
            <a:spLocks noGrp="1"/>
          </p:cNvSpPr>
          <p:nvPr>
            <p:ph idx="1"/>
          </p:nvPr>
        </p:nvSpPr>
        <p:spPr>
          <a:xfrm>
            <a:off x="457200" y="1828800"/>
            <a:ext cx="5410200" cy="4495800"/>
          </a:xfrm>
        </p:spPr>
        <p:txBody>
          <a:bodyPr/>
          <a:lstStyle/>
          <a:p>
            <a:r>
              <a:rPr lang="zh-CN" altLang="en-US" dirty="0" smtClean="0"/>
              <a:t>包括两个部分：</a:t>
            </a:r>
            <a:r>
              <a:rPr lang="zh-CN" altLang="en-US" dirty="0" smtClean="0">
                <a:solidFill>
                  <a:srgbClr val="FF00FF"/>
                </a:solidFill>
              </a:rPr>
              <a:t>密钥扩展</a:t>
            </a:r>
            <a:r>
              <a:rPr lang="zh-CN" altLang="en-US" dirty="0" smtClean="0"/>
              <a:t>和</a:t>
            </a:r>
            <a:r>
              <a:rPr lang="zh-CN" altLang="en-US" dirty="0" smtClean="0">
                <a:solidFill>
                  <a:srgbClr val="FF00FF"/>
                </a:solidFill>
              </a:rPr>
              <a:t>轮密钥选取</a:t>
            </a:r>
            <a:endParaRPr lang="en-US" altLang="zh-CN" dirty="0" smtClean="0">
              <a:solidFill>
                <a:srgbClr val="FF00FF"/>
              </a:solidFill>
            </a:endParaRPr>
          </a:p>
          <a:p>
            <a:r>
              <a:rPr lang="zh-CN" altLang="en-US" b="1" dirty="0" smtClean="0">
                <a:solidFill>
                  <a:srgbClr val="FF0000"/>
                </a:solidFill>
              </a:rPr>
              <a:t>密钥比特总数＝分组长度×</a:t>
            </a:r>
            <a:r>
              <a:rPr lang="en-US" altLang="zh-CN" b="1" dirty="0" smtClean="0">
                <a:solidFill>
                  <a:srgbClr val="FF0000"/>
                </a:solidFill>
              </a:rPr>
              <a:t>(</a:t>
            </a:r>
            <a:r>
              <a:rPr lang="zh-CN" altLang="en-US" b="1" dirty="0" smtClean="0">
                <a:solidFill>
                  <a:srgbClr val="FF0000"/>
                </a:solidFill>
              </a:rPr>
              <a:t>轮数</a:t>
            </a:r>
            <a:r>
              <a:rPr lang="en-US" altLang="zh-CN" b="1" dirty="0" smtClean="0">
                <a:solidFill>
                  <a:srgbClr val="FF0000"/>
                </a:solidFill>
              </a:rPr>
              <a:t>＋1)</a:t>
            </a:r>
          </a:p>
          <a:p>
            <a:pPr lvl="1"/>
            <a:r>
              <a:rPr lang="zh-CN" altLang="en-US" dirty="0" smtClean="0"/>
              <a:t>分组长度</a:t>
            </a:r>
            <a:r>
              <a:rPr lang="en-US" altLang="zh-CN" dirty="0" smtClean="0"/>
              <a:t>=</a:t>
            </a:r>
            <a:r>
              <a:rPr lang="zh-CN" altLang="en-US" dirty="0" smtClean="0"/>
              <a:t>128和轮数</a:t>
            </a:r>
            <a:r>
              <a:rPr lang="en-US" altLang="zh-CN" dirty="0" smtClean="0"/>
              <a:t>=</a:t>
            </a:r>
            <a:r>
              <a:rPr lang="zh-CN" altLang="en-US" dirty="0" smtClean="0"/>
              <a:t>10时，轮密钥长度为128×</a:t>
            </a:r>
            <a:r>
              <a:rPr lang="en-US" altLang="zh-CN" dirty="0" smtClean="0"/>
              <a:t>(</a:t>
            </a:r>
            <a:r>
              <a:rPr lang="zh-CN" altLang="en-US" dirty="0" smtClean="0"/>
              <a:t>10＋1</a:t>
            </a:r>
            <a:r>
              <a:rPr lang="en-US" altLang="zh-CN" dirty="0" smtClean="0"/>
              <a:t>)</a:t>
            </a:r>
            <a:r>
              <a:rPr lang="zh-CN" altLang="en-US" dirty="0" smtClean="0"/>
              <a:t>＝1408比特</a:t>
            </a:r>
            <a:endParaRPr lang="en-US" altLang="zh-CN" dirty="0" smtClean="0"/>
          </a:p>
          <a:p>
            <a:r>
              <a:rPr lang="en-US" altLang="zh-CN" dirty="0" smtClean="0"/>
              <a:t>AES</a:t>
            </a:r>
            <a:r>
              <a:rPr lang="zh-CN" altLang="en-US" dirty="0" smtClean="0"/>
              <a:t>首先将种子密钥输入到一个</a:t>
            </a:r>
            <a:r>
              <a:rPr lang="en-US" altLang="zh-CN" dirty="0" smtClean="0"/>
              <a:t>4*4</a:t>
            </a:r>
            <a:r>
              <a:rPr lang="zh-CN" altLang="en-US" dirty="0" smtClean="0"/>
              <a:t>矩阵中，每列组成</a:t>
            </a:r>
            <a:r>
              <a:rPr lang="en-US" altLang="zh-CN" dirty="0" smtClean="0"/>
              <a:t>1</a:t>
            </a:r>
            <a:r>
              <a:rPr lang="zh-CN" altLang="en-US" dirty="0" smtClean="0"/>
              <a:t>个字</a:t>
            </a:r>
            <a:endParaRPr lang="en-US" altLang="zh-CN" dirty="0" smtClean="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65</a:t>
            </a:fld>
            <a:endParaRPr lang="en-US" altLang="zh-CN" dirty="0"/>
          </a:p>
        </p:txBody>
      </p:sp>
      <p:graphicFrame>
        <p:nvGraphicFramePr>
          <p:cNvPr id="7" name="Group 83"/>
          <p:cNvGraphicFramePr>
            <a:graphicFrameLocks noGrp="1"/>
          </p:cNvGraphicFramePr>
          <p:nvPr/>
        </p:nvGraphicFramePr>
        <p:xfrm>
          <a:off x="5867400" y="1905000"/>
          <a:ext cx="3168650" cy="1676400"/>
        </p:xfrm>
        <a:graphic>
          <a:graphicData uri="http://schemas.openxmlformats.org/drawingml/2006/table">
            <a:tbl>
              <a:tblPr/>
              <a:tblGrid>
                <a:gridCol w="792163">
                  <a:extLst>
                    <a:ext uri="{9D8B030D-6E8A-4147-A177-3AD203B41FA5}">
                      <a16:colId xmlns:a16="http://schemas.microsoft.com/office/drawing/2014/main" val="20000"/>
                    </a:ext>
                  </a:extLst>
                </a:gridCol>
                <a:gridCol w="792162">
                  <a:extLst>
                    <a:ext uri="{9D8B030D-6E8A-4147-A177-3AD203B41FA5}">
                      <a16:colId xmlns:a16="http://schemas.microsoft.com/office/drawing/2014/main" val="20001"/>
                    </a:ext>
                  </a:extLst>
                </a:gridCol>
                <a:gridCol w="792163">
                  <a:extLst>
                    <a:ext uri="{9D8B030D-6E8A-4147-A177-3AD203B41FA5}">
                      <a16:colId xmlns:a16="http://schemas.microsoft.com/office/drawing/2014/main" val="20002"/>
                    </a:ext>
                  </a:extLst>
                </a:gridCol>
                <a:gridCol w="792162">
                  <a:extLst>
                    <a:ext uri="{9D8B030D-6E8A-4147-A177-3AD203B41FA5}">
                      <a16:colId xmlns:a16="http://schemas.microsoft.com/office/drawing/2014/main" val="20003"/>
                    </a:ext>
                  </a:extLst>
                </a:gridCol>
              </a:tblGrid>
              <a:tr h="4191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91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9</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91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91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 name="Group 83"/>
          <p:cNvGraphicFramePr>
            <a:graphicFrameLocks noGrp="1"/>
          </p:cNvGraphicFramePr>
          <p:nvPr/>
        </p:nvGraphicFramePr>
        <p:xfrm>
          <a:off x="5943600" y="4191000"/>
          <a:ext cx="2971800" cy="1828800"/>
        </p:xfrm>
        <a:graphic>
          <a:graphicData uri="http://schemas.openxmlformats.org/drawingml/2006/table">
            <a:tbl>
              <a:tblPr/>
              <a:tblGrid>
                <a:gridCol w="742950">
                  <a:extLst>
                    <a:ext uri="{9D8B030D-6E8A-4147-A177-3AD203B41FA5}">
                      <a16:colId xmlns:a16="http://schemas.microsoft.com/office/drawing/2014/main" val="20000"/>
                    </a:ext>
                  </a:extLst>
                </a:gridCol>
                <a:gridCol w="742950">
                  <a:extLst>
                    <a:ext uri="{9D8B030D-6E8A-4147-A177-3AD203B41FA5}">
                      <a16:colId xmlns:a16="http://schemas.microsoft.com/office/drawing/2014/main" val="20001"/>
                    </a:ext>
                  </a:extLst>
                </a:gridCol>
                <a:gridCol w="742950">
                  <a:extLst>
                    <a:ext uri="{9D8B030D-6E8A-4147-A177-3AD203B41FA5}">
                      <a16:colId xmlns:a16="http://schemas.microsoft.com/office/drawing/2014/main" val="20002"/>
                    </a:ext>
                  </a:extLst>
                </a:gridCol>
                <a:gridCol w="742950">
                  <a:extLst>
                    <a:ext uri="{9D8B030D-6E8A-4147-A177-3AD203B41FA5}">
                      <a16:colId xmlns:a16="http://schemas.microsoft.com/office/drawing/2014/main" val="20003"/>
                    </a:ext>
                  </a:extLst>
                </a:gridCol>
              </a:tblGrid>
              <a:tr h="18288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990033"/>
                          </a:solidFill>
                          <a:effectLst/>
                          <a:latin typeface="黑体" pitchFamily="2" charset="-122"/>
                          <a:ea typeface="黑体" pitchFamily="2" charset="-122"/>
                        </a:rPr>
                        <a:t>w[0]</a:t>
                      </a:r>
                      <a:endParaRPr kumimoji="0" lang="en-US" altLang="zh-CN" sz="1400" b="1" i="0" u="none" strike="noStrike" cap="none" normalizeH="0" baseline="-25000" dirty="0" smtClean="0">
                        <a:ln>
                          <a:noFill/>
                        </a:ln>
                        <a:solidFill>
                          <a:srgbClr val="990033"/>
                        </a:solidFill>
                        <a:effectLst/>
                        <a:latin typeface="黑体" pitchFamily="2" charset="-122"/>
                        <a:ea typeface="黑体" pitchFamily="2" charset="-122"/>
                      </a:endParaRP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w[3]</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0"/>
                  </a:ext>
                </a:extLst>
              </a:tr>
            </a:tbl>
          </a:graphicData>
        </a:graphic>
      </p:graphicFrame>
      <p:sp>
        <p:nvSpPr>
          <p:cNvPr id="10" name="下箭头 9"/>
          <p:cNvSpPr/>
          <p:nvPr/>
        </p:nvSpPr>
        <p:spPr bwMode="auto">
          <a:xfrm>
            <a:off x="6172200" y="3657600"/>
            <a:ext cx="152400" cy="533400"/>
          </a:xfrm>
          <a:prstGeom prst="downArrow">
            <a:avLst/>
          </a:prstGeom>
          <a:solidFill>
            <a:srgbClr val="692AA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1" name="下箭头 10"/>
          <p:cNvSpPr/>
          <p:nvPr/>
        </p:nvSpPr>
        <p:spPr bwMode="auto">
          <a:xfrm>
            <a:off x="6934200" y="3657600"/>
            <a:ext cx="152400" cy="533400"/>
          </a:xfrm>
          <a:prstGeom prst="downArrow">
            <a:avLst/>
          </a:prstGeom>
          <a:solidFill>
            <a:srgbClr val="692AA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2" name="下箭头 11"/>
          <p:cNvSpPr/>
          <p:nvPr/>
        </p:nvSpPr>
        <p:spPr bwMode="auto">
          <a:xfrm>
            <a:off x="7696200" y="3657600"/>
            <a:ext cx="152400" cy="533400"/>
          </a:xfrm>
          <a:prstGeom prst="downArrow">
            <a:avLst/>
          </a:prstGeom>
          <a:solidFill>
            <a:srgbClr val="692AA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3" name="下箭头 12"/>
          <p:cNvSpPr/>
          <p:nvPr/>
        </p:nvSpPr>
        <p:spPr bwMode="auto">
          <a:xfrm>
            <a:off x="8458200" y="3657600"/>
            <a:ext cx="152400" cy="533400"/>
          </a:xfrm>
          <a:prstGeom prst="downArrow">
            <a:avLst/>
          </a:prstGeom>
          <a:solidFill>
            <a:srgbClr val="692AA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solidFill>
                <a:ea typeface="黑体" pitchFamily="2" charset="-122"/>
              </a:rPr>
              <a:t>密钥扩展</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66</a:t>
            </a:fld>
            <a:endParaRPr lang="en-US" altLang="zh-CN" dirty="0"/>
          </a:p>
        </p:txBody>
      </p:sp>
      <p:graphicFrame>
        <p:nvGraphicFramePr>
          <p:cNvPr id="30" name="Group 83"/>
          <p:cNvGraphicFramePr>
            <a:graphicFrameLocks noGrp="1"/>
          </p:cNvGraphicFramePr>
          <p:nvPr>
            <p:extLst>
              <p:ext uri="{D42A27DB-BD31-4B8C-83A1-F6EECF244321}">
                <p14:modId xmlns:p14="http://schemas.microsoft.com/office/powerpoint/2010/main" val="926600684"/>
              </p:ext>
            </p:extLst>
          </p:nvPr>
        </p:nvGraphicFramePr>
        <p:xfrm>
          <a:off x="4876800" y="1752600"/>
          <a:ext cx="4191000" cy="685800"/>
        </p:xfrm>
        <a:graphic>
          <a:graphicData uri="http://schemas.openxmlformats.org/drawingml/2006/table">
            <a:tbl>
              <a:tblPr/>
              <a:tblGrid>
                <a:gridCol w="1047750">
                  <a:extLst>
                    <a:ext uri="{9D8B030D-6E8A-4147-A177-3AD203B41FA5}">
                      <a16:colId xmlns:a16="http://schemas.microsoft.com/office/drawing/2014/main" val="20000"/>
                    </a:ext>
                  </a:extLst>
                </a:gridCol>
                <a:gridCol w="1047750">
                  <a:extLst>
                    <a:ext uri="{9D8B030D-6E8A-4147-A177-3AD203B41FA5}">
                      <a16:colId xmlns:a16="http://schemas.microsoft.com/office/drawing/2014/main" val="20001"/>
                    </a:ext>
                  </a:extLst>
                </a:gridCol>
                <a:gridCol w="1047750">
                  <a:extLst>
                    <a:ext uri="{9D8B030D-6E8A-4147-A177-3AD203B41FA5}">
                      <a16:colId xmlns:a16="http://schemas.microsoft.com/office/drawing/2014/main" val="20002"/>
                    </a:ext>
                  </a:extLst>
                </a:gridCol>
                <a:gridCol w="1047750">
                  <a:extLst>
                    <a:ext uri="{9D8B030D-6E8A-4147-A177-3AD203B41FA5}">
                      <a16:colId xmlns:a16="http://schemas.microsoft.com/office/drawing/2014/main" val="20003"/>
                    </a:ext>
                  </a:extLst>
                </a:gridCol>
              </a:tblGrid>
              <a:tr h="6858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990033"/>
                          </a:solidFill>
                          <a:effectLst/>
                          <a:latin typeface="黑体" pitchFamily="2" charset="-122"/>
                          <a:ea typeface="黑体" pitchFamily="2" charset="-122"/>
                        </a:rPr>
                        <a:t>w[4i-4]</a:t>
                      </a:r>
                      <a:endParaRPr kumimoji="0" lang="en-US" altLang="zh-CN" sz="1400" b="1" i="0" u="none" strike="noStrike" cap="none" normalizeH="0" baseline="-25000" dirty="0" smtClean="0">
                        <a:ln>
                          <a:noFill/>
                        </a:ln>
                        <a:solidFill>
                          <a:srgbClr val="990033"/>
                        </a:solidFill>
                        <a:effectLst/>
                        <a:latin typeface="黑体" pitchFamily="2" charset="-122"/>
                        <a:ea typeface="黑体" pitchFamily="2" charset="-122"/>
                      </a:endParaRP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w[4i-3]</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w[4i-2]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w[4i-1]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0"/>
                  </a:ext>
                </a:extLst>
              </a:tr>
            </a:tbl>
          </a:graphicData>
        </a:graphic>
      </p:graphicFrame>
      <p:graphicFrame>
        <p:nvGraphicFramePr>
          <p:cNvPr id="31" name="Group 83"/>
          <p:cNvGraphicFramePr>
            <a:graphicFrameLocks noGrp="1"/>
          </p:cNvGraphicFramePr>
          <p:nvPr>
            <p:extLst>
              <p:ext uri="{D42A27DB-BD31-4B8C-83A1-F6EECF244321}">
                <p14:modId xmlns:p14="http://schemas.microsoft.com/office/powerpoint/2010/main" val="1955944921"/>
              </p:ext>
            </p:extLst>
          </p:nvPr>
        </p:nvGraphicFramePr>
        <p:xfrm>
          <a:off x="4953000" y="5181600"/>
          <a:ext cx="4191000" cy="685800"/>
        </p:xfrm>
        <a:graphic>
          <a:graphicData uri="http://schemas.openxmlformats.org/drawingml/2006/table">
            <a:tbl>
              <a:tblPr/>
              <a:tblGrid>
                <a:gridCol w="1047750">
                  <a:extLst>
                    <a:ext uri="{9D8B030D-6E8A-4147-A177-3AD203B41FA5}">
                      <a16:colId xmlns:a16="http://schemas.microsoft.com/office/drawing/2014/main" val="20000"/>
                    </a:ext>
                  </a:extLst>
                </a:gridCol>
                <a:gridCol w="1047750">
                  <a:extLst>
                    <a:ext uri="{9D8B030D-6E8A-4147-A177-3AD203B41FA5}">
                      <a16:colId xmlns:a16="http://schemas.microsoft.com/office/drawing/2014/main" val="20001"/>
                    </a:ext>
                  </a:extLst>
                </a:gridCol>
                <a:gridCol w="1047750">
                  <a:extLst>
                    <a:ext uri="{9D8B030D-6E8A-4147-A177-3AD203B41FA5}">
                      <a16:colId xmlns:a16="http://schemas.microsoft.com/office/drawing/2014/main" val="20002"/>
                    </a:ext>
                  </a:extLst>
                </a:gridCol>
                <a:gridCol w="1047750">
                  <a:extLst>
                    <a:ext uri="{9D8B030D-6E8A-4147-A177-3AD203B41FA5}">
                      <a16:colId xmlns:a16="http://schemas.microsoft.com/office/drawing/2014/main" val="20003"/>
                    </a:ext>
                  </a:extLst>
                </a:gridCol>
              </a:tblGrid>
              <a:tr h="6858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990033"/>
                          </a:solidFill>
                          <a:effectLst/>
                          <a:latin typeface="黑体" pitchFamily="2" charset="-122"/>
                          <a:ea typeface="黑体" pitchFamily="2" charset="-122"/>
                        </a:rPr>
                        <a:t>w[4i]</a:t>
                      </a:r>
                      <a:endParaRPr kumimoji="0" lang="en-US" altLang="zh-CN" sz="1400" b="1" i="0" u="none" strike="noStrike" cap="none" normalizeH="0" baseline="-25000" dirty="0" smtClean="0">
                        <a:ln>
                          <a:noFill/>
                        </a:ln>
                        <a:solidFill>
                          <a:srgbClr val="990033"/>
                        </a:solidFill>
                        <a:effectLst/>
                        <a:latin typeface="黑体" pitchFamily="2" charset="-122"/>
                        <a:ea typeface="黑体" pitchFamily="2" charset="-122"/>
                      </a:endParaRP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w[4i+1]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w[4i+2]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w[4i+3]</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32" name="内容占位符 2"/>
              <p:cNvSpPr>
                <a:spLocks noGrp="1"/>
              </p:cNvSpPr>
              <p:nvPr>
                <p:ph idx="1"/>
              </p:nvPr>
            </p:nvSpPr>
            <p:spPr>
              <a:xfrm>
                <a:off x="381000" y="1828800"/>
                <a:ext cx="4724400" cy="4495800"/>
              </a:xfrm>
            </p:spPr>
            <p:txBody>
              <a:bodyPr/>
              <a:lstStyle/>
              <a:p>
                <a:r>
                  <a:rPr lang="zh-CN" altLang="en-US" dirty="0" smtClean="0"/>
                  <a:t>对</a:t>
                </a:r>
                <a14:m>
                  <m:oMath xmlns:m="http://schemas.openxmlformats.org/officeDocument/2006/math">
                    <m:r>
                      <a:rPr lang="en-US" altLang="zh-CN" i="1" dirty="0" smtClean="0">
                        <a:latin typeface="Cambria Math"/>
                      </a:rPr>
                      <m:t>𝑤</m:t>
                    </m:r>
                  </m:oMath>
                </a14:m>
                <a:r>
                  <a:rPr lang="zh-CN" altLang="en-US" dirty="0" smtClean="0"/>
                  <a:t>数组扩展</a:t>
                </a:r>
                <a:r>
                  <a:rPr lang="en-US" altLang="zh-CN" dirty="0" smtClean="0"/>
                  <a:t>40</a:t>
                </a:r>
                <a:r>
                  <a:rPr lang="zh-CN" altLang="en-US" dirty="0" smtClean="0"/>
                  <a:t>个新列，构成</a:t>
                </a:r>
                <a:r>
                  <a:rPr lang="en-US" altLang="zh-CN" dirty="0" smtClean="0"/>
                  <a:t>44</a:t>
                </a:r>
                <a:r>
                  <a:rPr lang="zh-CN" altLang="en-US" dirty="0" smtClean="0"/>
                  <a:t>列的密钥数组：</a:t>
                </a:r>
                <a:endParaRPr lang="en-US" altLang="zh-CN" dirty="0" smtClean="0"/>
              </a:p>
              <a:p>
                <a:pPr lvl="1"/>
                <a:r>
                  <a:rPr lang="zh-CN" altLang="en-US" dirty="0" smtClean="0"/>
                  <a:t>如果</a:t>
                </a:r>
                <a14:m>
                  <m:oMath xmlns:m="http://schemas.openxmlformats.org/officeDocument/2006/math">
                    <m:r>
                      <a:rPr lang="en-US" altLang="zh-CN" i="1" dirty="0" smtClean="0">
                        <a:latin typeface="Cambria Math"/>
                      </a:rPr>
                      <m:t>𝑖</m:t>
                    </m:r>
                  </m:oMath>
                </a14:m>
                <a:r>
                  <a:rPr lang="zh-CN" altLang="en-US" dirty="0" smtClean="0"/>
                  <a:t>不是</a:t>
                </a:r>
                <a:r>
                  <a:rPr lang="en-US" altLang="zh-CN" dirty="0" smtClean="0"/>
                  <a:t>4</a:t>
                </a:r>
                <a:r>
                  <a:rPr lang="zh-CN" altLang="en-US" dirty="0" smtClean="0"/>
                  <a:t>的倍数，则第</a:t>
                </a:r>
                <a14:m>
                  <m:oMath xmlns:m="http://schemas.openxmlformats.org/officeDocument/2006/math">
                    <m:r>
                      <a:rPr lang="en-US" altLang="zh-CN" i="1" dirty="0" smtClean="0">
                        <a:latin typeface="Cambria Math"/>
                      </a:rPr>
                      <m:t>𝑖</m:t>
                    </m:r>
                  </m:oMath>
                </a14:m>
                <a:r>
                  <a:rPr lang="zh-CN" altLang="en-US" dirty="0" smtClean="0"/>
                  <a:t>列为：</a:t>
                </a:r>
                <a:endParaRPr lang="en-US" altLang="zh-CN" dirty="0" smtClean="0"/>
              </a:p>
              <a:p>
                <a:pPr lvl="1">
                  <a:buNone/>
                </a:pPr>
                <a:r>
                  <a:rPr lang="en-US" altLang="zh-CN" dirty="0" smtClean="0"/>
                  <a:t>    </a:t>
                </a:r>
                <a14:m>
                  <m:oMath xmlns:m="http://schemas.openxmlformats.org/officeDocument/2006/math">
                    <m:r>
                      <a:rPr lang="en-US" altLang="zh-CN" i="1" dirty="0" smtClean="0">
                        <a:latin typeface="Cambria Math"/>
                      </a:rPr>
                      <m:t>𝑤</m:t>
                    </m:r>
                    <m:r>
                      <a:rPr lang="en-US" altLang="zh-CN" i="1" dirty="0" smtClean="0">
                        <a:latin typeface="Cambria Math"/>
                      </a:rPr>
                      <m:t>[</m:t>
                    </m:r>
                    <m:r>
                      <a:rPr lang="en-US" altLang="zh-CN" i="1" dirty="0" err="1" smtClean="0">
                        <a:latin typeface="Cambria Math"/>
                      </a:rPr>
                      <m:t>𝑖</m:t>
                    </m:r>
                    <m:r>
                      <a:rPr lang="en-US" altLang="zh-CN" i="1" dirty="0" smtClean="0">
                        <a:latin typeface="Cambria Math"/>
                      </a:rPr>
                      <m:t>]=</m:t>
                    </m:r>
                    <m:r>
                      <a:rPr lang="en-US" altLang="zh-CN" i="1" dirty="0" smtClean="0">
                        <a:latin typeface="Cambria Math"/>
                      </a:rPr>
                      <m:t>𝑤</m:t>
                    </m:r>
                    <m:r>
                      <a:rPr lang="en-US" altLang="zh-CN" i="1" dirty="0" smtClean="0">
                        <a:latin typeface="Cambria Math"/>
                      </a:rPr>
                      <m:t>[</m:t>
                    </m:r>
                    <m:r>
                      <a:rPr lang="en-US" altLang="zh-CN" i="1" dirty="0" smtClean="0">
                        <a:latin typeface="Cambria Math"/>
                      </a:rPr>
                      <m:t>𝑖</m:t>
                    </m:r>
                    <m:r>
                      <a:rPr lang="en-US" altLang="zh-CN" i="1" dirty="0" smtClean="0">
                        <a:latin typeface="Cambria Math"/>
                      </a:rPr>
                      <m:t>−4]⊕</m:t>
                    </m:r>
                    <m:r>
                      <a:rPr lang="en-US" altLang="zh-CN" i="1" dirty="0" smtClean="0">
                        <a:latin typeface="Cambria Math"/>
                      </a:rPr>
                      <m:t>𝑤</m:t>
                    </m:r>
                    <m:r>
                      <a:rPr lang="en-US" altLang="zh-CN" i="1" dirty="0" smtClean="0">
                        <a:latin typeface="Cambria Math"/>
                      </a:rPr>
                      <m:t>[</m:t>
                    </m:r>
                    <m:r>
                      <a:rPr lang="en-US" altLang="zh-CN" i="1" dirty="0" smtClean="0">
                        <a:latin typeface="Cambria Math"/>
                      </a:rPr>
                      <m:t>𝑖</m:t>
                    </m:r>
                    <m:r>
                      <a:rPr lang="en-US" altLang="zh-CN" i="1" dirty="0" smtClean="0">
                        <a:latin typeface="Cambria Math"/>
                      </a:rPr>
                      <m:t>−1]</m:t>
                    </m:r>
                  </m:oMath>
                </a14:m>
                <a:endParaRPr lang="en-US" altLang="zh-CN" dirty="0" smtClean="0"/>
              </a:p>
              <a:p>
                <a:pPr lvl="1"/>
                <a:r>
                  <a:rPr lang="zh-CN" altLang="en-US" dirty="0" smtClean="0"/>
                  <a:t>如果</a:t>
                </a:r>
                <a14:m>
                  <m:oMath xmlns:m="http://schemas.openxmlformats.org/officeDocument/2006/math">
                    <m:r>
                      <a:rPr lang="en-US" altLang="zh-CN" i="1" dirty="0" smtClean="0">
                        <a:latin typeface="Cambria Math"/>
                      </a:rPr>
                      <m:t>𝑖</m:t>
                    </m:r>
                  </m:oMath>
                </a14:m>
                <a:r>
                  <a:rPr lang="zh-CN" altLang="en-US" dirty="0" smtClean="0"/>
                  <a:t>是</a:t>
                </a:r>
                <a:r>
                  <a:rPr lang="en-US" altLang="zh-CN" dirty="0" smtClean="0"/>
                  <a:t>4</a:t>
                </a:r>
                <a:r>
                  <a:rPr lang="zh-CN" altLang="en-US" dirty="0" smtClean="0"/>
                  <a:t>的倍数，则第</a:t>
                </a:r>
                <a14:m>
                  <m:oMath xmlns:m="http://schemas.openxmlformats.org/officeDocument/2006/math">
                    <m:r>
                      <a:rPr lang="en-US" altLang="zh-CN" i="1" dirty="0" smtClean="0">
                        <a:latin typeface="Cambria Math"/>
                      </a:rPr>
                      <m:t>𝑖</m:t>
                    </m:r>
                  </m:oMath>
                </a14:m>
                <a:r>
                  <a:rPr lang="zh-CN" altLang="en-US" dirty="0" smtClean="0"/>
                  <a:t>列为：</a:t>
                </a:r>
                <a:endParaRPr lang="en-US" altLang="zh-CN" dirty="0" smtClean="0"/>
              </a:p>
              <a:p>
                <a:pPr marL="450850" lvl="1" indent="-265113">
                  <a:buNone/>
                </a:pPr>
                <a:r>
                  <a:rPr lang="en-US" altLang="zh-CN" dirty="0" smtClean="0"/>
                  <a:t>    </a:t>
                </a:r>
                <a14:m>
                  <m:oMath xmlns:m="http://schemas.openxmlformats.org/officeDocument/2006/math">
                    <m:r>
                      <a:rPr lang="en-US" altLang="zh-CN" i="1" dirty="0" smtClean="0">
                        <a:latin typeface="Cambria Math"/>
                      </a:rPr>
                      <m:t>𝑤</m:t>
                    </m:r>
                    <m:r>
                      <a:rPr lang="en-US" altLang="zh-CN" i="1" dirty="0" smtClean="0">
                        <a:latin typeface="Cambria Math"/>
                      </a:rPr>
                      <m:t>[</m:t>
                    </m:r>
                    <m:r>
                      <a:rPr lang="en-US" altLang="zh-CN" i="1" dirty="0" smtClean="0">
                        <a:latin typeface="Cambria Math"/>
                      </a:rPr>
                      <m:t>𝑖</m:t>
                    </m:r>
                    <m:r>
                      <a:rPr lang="en-US" altLang="zh-CN" i="1" dirty="0" smtClean="0">
                        <a:latin typeface="Cambria Math"/>
                      </a:rPr>
                      <m:t>]=</m:t>
                    </m:r>
                    <m:r>
                      <a:rPr lang="en-US" altLang="zh-CN" i="1" dirty="0" smtClean="0">
                        <a:latin typeface="Cambria Math"/>
                      </a:rPr>
                      <m:t>𝑤</m:t>
                    </m:r>
                    <m:r>
                      <a:rPr lang="en-US" altLang="zh-CN" i="1" dirty="0" smtClean="0">
                        <a:latin typeface="Cambria Math"/>
                      </a:rPr>
                      <m:t>[</m:t>
                    </m:r>
                    <m:r>
                      <a:rPr lang="en-US" altLang="zh-CN" b="0" i="1" dirty="0" smtClean="0">
                        <a:latin typeface="Cambria Math"/>
                      </a:rPr>
                      <m:t>𝑖</m:t>
                    </m:r>
                    <m:r>
                      <a:rPr lang="en-US" altLang="zh-CN" b="0" i="1" dirty="0" smtClean="0">
                        <a:latin typeface="Cambria Math"/>
                      </a:rPr>
                      <m:t>−4]⊕</m:t>
                    </m:r>
                    <m:r>
                      <a:rPr lang="en-US" altLang="zh-CN" i="1" dirty="0" smtClean="0">
                        <a:solidFill>
                          <a:srgbClr val="FF0000"/>
                        </a:solidFill>
                        <a:latin typeface="Cambria Math"/>
                      </a:rPr>
                      <m:t>𝑇</m:t>
                    </m:r>
                    <m:r>
                      <a:rPr lang="en-US" altLang="zh-CN" i="1" dirty="0" smtClean="0">
                        <a:solidFill>
                          <a:srgbClr val="FF0000"/>
                        </a:solidFill>
                        <a:latin typeface="Cambria Math"/>
                      </a:rPr>
                      <m:t>(</m:t>
                    </m:r>
                    <m:r>
                      <a:rPr lang="en-US" altLang="zh-CN" i="1" dirty="0" smtClean="0">
                        <a:solidFill>
                          <a:srgbClr val="FF0000"/>
                        </a:solidFill>
                        <a:latin typeface="Cambria Math"/>
                      </a:rPr>
                      <m:t>𝑤</m:t>
                    </m:r>
                    <m:r>
                      <a:rPr lang="en-US" altLang="zh-CN" i="1" dirty="0" smtClean="0">
                        <a:solidFill>
                          <a:srgbClr val="FF0000"/>
                        </a:solidFill>
                        <a:latin typeface="Cambria Math"/>
                      </a:rPr>
                      <m:t>[</m:t>
                    </m:r>
                    <m:r>
                      <a:rPr lang="en-US" altLang="zh-CN" i="1" dirty="0" smtClean="0">
                        <a:solidFill>
                          <a:srgbClr val="FF0000"/>
                        </a:solidFill>
                        <a:latin typeface="Cambria Math"/>
                      </a:rPr>
                      <m:t>𝑖</m:t>
                    </m:r>
                    <m:r>
                      <a:rPr lang="en-US" altLang="zh-CN" i="1" dirty="0" smtClean="0">
                        <a:solidFill>
                          <a:srgbClr val="FF0000"/>
                        </a:solidFill>
                        <a:latin typeface="Cambria Math"/>
                      </a:rPr>
                      <m:t>−1])</m:t>
                    </m:r>
                  </m:oMath>
                </a14:m>
                <a:endParaRPr lang="en-US" altLang="zh-CN" dirty="0" smtClean="0">
                  <a:solidFill>
                    <a:srgbClr val="FF0000"/>
                  </a:solidFill>
                </a:endParaRPr>
              </a:p>
              <a:p>
                <a:pPr lvl="1"/>
                <a:endParaRPr lang="en-US" altLang="zh-CN" dirty="0" smtClean="0"/>
              </a:p>
            </p:txBody>
          </p:sp>
        </mc:Choice>
        <mc:Fallback xmlns="">
          <p:sp>
            <p:nvSpPr>
              <p:cNvPr id="32" name="内容占位符 2"/>
              <p:cNvSpPr>
                <a:spLocks noGrp="1" noRot="1" noChangeAspect="1" noMove="1" noResize="1" noEditPoints="1" noAdjustHandles="1" noChangeArrowheads="1" noChangeShapeType="1" noTextEdit="1"/>
              </p:cNvSpPr>
              <p:nvPr>
                <p:ph idx="1"/>
              </p:nvPr>
            </p:nvSpPr>
            <p:spPr>
              <a:xfrm>
                <a:off x="381000" y="1828800"/>
                <a:ext cx="4724400" cy="4495800"/>
              </a:xfrm>
              <a:blipFill rotWithShape="1">
                <a:blip r:embed="rId3"/>
                <a:stretch>
                  <a:fillRect l="-2323" t="-1762" r="-8387"/>
                </a:stretch>
              </a:blipFill>
            </p:spPr>
            <p:txBody>
              <a:bodyPr/>
              <a:lstStyle/>
              <a:p>
                <a:r>
                  <a:rPr lang="zh-CN" altLang="en-US">
                    <a:noFill/>
                  </a:rPr>
                  <a:t> </a:t>
                </a:r>
              </a:p>
            </p:txBody>
          </p:sp>
        </mc:Fallback>
      </mc:AlternateContent>
      <p:graphicFrame>
        <p:nvGraphicFramePr>
          <p:cNvPr id="150531" name="Object 3"/>
          <p:cNvGraphicFramePr>
            <a:graphicFrameLocks noChangeAspect="1"/>
          </p:cNvGraphicFramePr>
          <p:nvPr>
            <p:extLst>
              <p:ext uri="{D42A27DB-BD31-4B8C-83A1-F6EECF244321}">
                <p14:modId xmlns:p14="http://schemas.microsoft.com/office/powerpoint/2010/main" val="3104938665"/>
              </p:ext>
            </p:extLst>
          </p:nvPr>
        </p:nvGraphicFramePr>
        <p:xfrm>
          <a:off x="8534400" y="4419600"/>
          <a:ext cx="361950" cy="381000"/>
        </p:xfrm>
        <a:graphic>
          <a:graphicData uri="http://schemas.openxmlformats.org/presentationml/2006/ole">
            <mc:AlternateContent xmlns:mc="http://schemas.openxmlformats.org/markup-compatibility/2006">
              <mc:Choice xmlns:v="urn:schemas-microsoft-com:vml" Requires="v">
                <p:oleObj spid="_x0000_s151195" name="Equation" r:id="rId4" imgW="164880" imgH="177480" progId="Equation.DSMT4">
                  <p:embed/>
                </p:oleObj>
              </mc:Choice>
              <mc:Fallback>
                <p:oleObj name="Equation" r:id="rId4" imgW="164880" imgH="177480" progId="Equation.DSMT4">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4400" y="4419600"/>
                        <a:ext cx="36195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0532" name="Object 4"/>
          <p:cNvGraphicFramePr>
            <a:graphicFrameLocks noChangeAspect="1"/>
          </p:cNvGraphicFramePr>
          <p:nvPr>
            <p:extLst>
              <p:ext uri="{D42A27DB-BD31-4B8C-83A1-F6EECF244321}">
                <p14:modId xmlns:p14="http://schemas.microsoft.com/office/powerpoint/2010/main" val="4125277735"/>
              </p:ext>
            </p:extLst>
          </p:nvPr>
        </p:nvGraphicFramePr>
        <p:xfrm>
          <a:off x="7391400" y="4419600"/>
          <a:ext cx="361950" cy="381000"/>
        </p:xfrm>
        <a:graphic>
          <a:graphicData uri="http://schemas.openxmlformats.org/presentationml/2006/ole">
            <mc:AlternateContent xmlns:mc="http://schemas.openxmlformats.org/markup-compatibility/2006">
              <mc:Choice xmlns:v="urn:schemas-microsoft-com:vml" Requires="v">
                <p:oleObj spid="_x0000_s151196" name="Equation" r:id="rId6" imgW="164880" imgH="177480" progId="Equation.DSMT4">
                  <p:embed/>
                </p:oleObj>
              </mc:Choice>
              <mc:Fallback>
                <p:oleObj name="Equation" r:id="rId6" imgW="164880" imgH="177480" progId="Equation.DSMT4">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4419600"/>
                        <a:ext cx="36195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0533" name="Object 5"/>
          <p:cNvGraphicFramePr>
            <a:graphicFrameLocks noChangeAspect="1"/>
          </p:cNvGraphicFramePr>
          <p:nvPr>
            <p:extLst>
              <p:ext uri="{D42A27DB-BD31-4B8C-83A1-F6EECF244321}">
                <p14:modId xmlns:p14="http://schemas.microsoft.com/office/powerpoint/2010/main" val="603869106"/>
              </p:ext>
            </p:extLst>
          </p:nvPr>
        </p:nvGraphicFramePr>
        <p:xfrm>
          <a:off x="6324600" y="4419600"/>
          <a:ext cx="361950" cy="381000"/>
        </p:xfrm>
        <a:graphic>
          <a:graphicData uri="http://schemas.openxmlformats.org/presentationml/2006/ole">
            <mc:AlternateContent xmlns:mc="http://schemas.openxmlformats.org/markup-compatibility/2006">
              <mc:Choice xmlns:v="urn:schemas-microsoft-com:vml" Requires="v">
                <p:oleObj spid="_x0000_s151197" name="Equation" r:id="rId7" imgW="164880" imgH="177480" progId="Equation.DSMT4">
                  <p:embed/>
                </p:oleObj>
              </mc:Choice>
              <mc:Fallback>
                <p:oleObj name="Equation" r:id="rId7" imgW="164880" imgH="17748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4419600"/>
                        <a:ext cx="36195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0534" name="Object 6"/>
          <p:cNvGraphicFramePr>
            <a:graphicFrameLocks noChangeAspect="1"/>
          </p:cNvGraphicFramePr>
          <p:nvPr>
            <p:extLst>
              <p:ext uri="{D42A27DB-BD31-4B8C-83A1-F6EECF244321}">
                <p14:modId xmlns:p14="http://schemas.microsoft.com/office/powerpoint/2010/main" val="3635953700"/>
              </p:ext>
            </p:extLst>
          </p:nvPr>
        </p:nvGraphicFramePr>
        <p:xfrm>
          <a:off x="5257800" y="4419600"/>
          <a:ext cx="361950" cy="381000"/>
        </p:xfrm>
        <a:graphic>
          <a:graphicData uri="http://schemas.openxmlformats.org/presentationml/2006/ole">
            <mc:AlternateContent xmlns:mc="http://schemas.openxmlformats.org/markup-compatibility/2006">
              <mc:Choice xmlns:v="urn:schemas-microsoft-com:vml" Requires="v">
                <p:oleObj spid="_x0000_s151198" name="Equation" r:id="rId8" imgW="164880" imgH="177480" progId="Equation.DSMT4">
                  <p:embed/>
                </p:oleObj>
              </mc:Choice>
              <mc:Fallback>
                <p:oleObj name="Equation" r:id="rId8" imgW="164880" imgH="177480" progId="Equation.DSMT4">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4419600"/>
                        <a:ext cx="36195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9" name="直接箭头连接符 38"/>
          <p:cNvCxnSpPr/>
          <p:nvPr/>
        </p:nvCxnSpPr>
        <p:spPr bwMode="auto">
          <a:xfrm rot="5400000">
            <a:off x="5448300" y="3467100"/>
            <a:ext cx="2057400" cy="1588"/>
          </a:xfrm>
          <a:prstGeom prst="straightConnector1">
            <a:avLst/>
          </a:prstGeom>
          <a:ln>
            <a:solidFill>
              <a:schemeClr val="accent1"/>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40" name="直接箭头连接符 39"/>
          <p:cNvCxnSpPr/>
          <p:nvPr/>
        </p:nvCxnSpPr>
        <p:spPr bwMode="auto">
          <a:xfrm rot="5400000">
            <a:off x="7658894" y="3466306"/>
            <a:ext cx="2057400" cy="1588"/>
          </a:xfrm>
          <a:prstGeom prst="straightConnector1">
            <a:avLst/>
          </a:prstGeom>
          <a:ln>
            <a:solidFill>
              <a:srgbClr val="C0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41" name="直接箭头连接符 40"/>
          <p:cNvCxnSpPr/>
          <p:nvPr/>
        </p:nvCxnSpPr>
        <p:spPr bwMode="auto">
          <a:xfrm rot="5400000">
            <a:off x="6515894" y="3466306"/>
            <a:ext cx="2057400" cy="1588"/>
          </a:xfrm>
          <a:prstGeom prst="straightConnector1">
            <a:avLst/>
          </a:prstGeom>
          <a:ln>
            <a:solidFill>
              <a:srgbClr val="7030A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42" name="直接箭头连接符 41"/>
          <p:cNvCxnSpPr/>
          <p:nvPr/>
        </p:nvCxnSpPr>
        <p:spPr bwMode="auto">
          <a:xfrm rot="5400000">
            <a:off x="4382294" y="3466306"/>
            <a:ext cx="20574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44" name="直接箭头连接符 43"/>
          <p:cNvCxnSpPr/>
          <p:nvPr/>
        </p:nvCxnSpPr>
        <p:spPr bwMode="auto">
          <a:xfrm rot="5400000">
            <a:off x="5181600" y="4953000"/>
            <a:ext cx="4572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45" name="直接箭头连接符 44"/>
          <p:cNvCxnSpPr/>
          <p:nvPr/>
        </p:nvCxnSpPr>
        <p:spPr bwMode="auto">
          <a:xfrm rot="5400000">
            <a:off x="8458994" y="4952206"/>
            <a:ext cx="457200" cy="1588"/>
          </a:xfrm>
          <a:prstGeom prst="straightConnector1">
            <a:avLst/>
          </a:prstGeom>
          <a:ln>
            <a:solidFill>
              <a:srgbClr val="C0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46" name="直接箭头连接符 45"/>
          <p:cNvCxnSpPr/>
          <p:nvPr/>
        </p:nvCxnSpPr>
        <p:spPr bwMode="auto">
          <a:xfrm rot="5400000">
            <a:off x="7315994" y="4952206"/>
            <a:ext cx="457200" cy="1588"/>
          </a:xfrm>
          <a:prstGeom prst="straightConnector1">
            <a:avLst/>
          </a:prstGeom>
          <a:ln>
            <a:solidFill>
              <a:srgbClr val="7030A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47" name="直接箭头连接符 46"/>
          <p:cNvCxnSpPr/>
          <p:nvPr/>
        </p:nvCxnSpPr>
        <p:spPr bwMode="auto">
          <a:xfrm rot="5400000">
            <a:off x="6249194" y="4952206"/>
            <a:ext cx="457200" cy="1588"/>
          </a:xfrm>
          <a:prstGeom prst="straightConnector1">
            <a:avLst/>
          </a:prstGeom>
          <a:ln>
            <a:solidFill>
              <a:schemeClr val="accent1"/>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48" name="矩形 47"/>
          <p:cNvSpPr/>
          <p:nvPr/>
        </p:nvSpPr>
        <p:spPr bwMode="auto">
          <a:xfrm>
            <a:off x="5638800" y="3429000"/>
            <a:ext cx="685800" cy="457200"/>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charset="0"/>
                <a:ea typeface="宋体" pitchFamily="2" charset="-122"/>
              </a:rPr>
              <a:t>T</a:t>
            </a:r>
            <a:endParaRPr kumimoji="0" lang="zh-CN" altLang="en-US" sz="2800" b="0" i="0" u="none" strike="noStrike" cap="none" normalizeH="0" baseline="0" dirty="0" smtClean="0">
              <a:ln>
                <a:noFill/>
              </a:ln>
              <a:solidFill>
                <a:schemeClr val="tx1"/>
              </a:solidFill>
              <a:effectLst/>
              <a:latin typeface="Arial" charset="0"/>
              <a:ea typeface="宋体" pitchFamily="2" charset="-122"/>
            </a:endParaRPr>
          </a:p>
        </p:txBody>
      </p:sp>
      <p:cxnSp>
        <p:nvCxnSpPr>
          <p:cNvPr id="50" name="直接箭头连接符 49"/>
          <p:cNvCxnSpPr>
            <a:endCxn id="48" idx="0"/>
          </p:cNvCxnSpPr>
          <p:nvPr/>
        </p:nvCxnSpPr>
        <p:spPr bwMode="auto">
          <a:xfrm rot="10800000" flipV="1">
            <a:off x="5981700" y="2438400"/>
            <a:ext cx="2476500" cy="9906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52" name="直接箭头连接符 51"/>
          <p:cNvCxnSpPr>
            <a:stCxn id="48" idx="2"/>
          </p:cNvCxnSpPr>
          <p:nvPr/>
        </p:nvCxnSpPr>
        <p:spPr bwMode="auto">
          <a:xfrm rot="5400000">
            <a:off x="5429250" y="4019550"/>
            <a:ext cx="685800" cy="4191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53" name="直接箭头连接符 52"/>
          <p:cNvCxnSpPr/>
          <p:nvPr/>
        </p:nvCxnSpPr>
        <p:spPr bwMode="auto">
          <a:xfrm flipV="1">
            <a:off x="5715000" y="4572000"/>
            <a:ext cx="685800" cy="609600"/>
          </a:xfrm>
          <a:prstGeom prst="straightConnector1">
            <a:avLst/>
          </a:prstGeom>
          <a:ln>
            <a:solidFill>
              <a:schemeClr val="accent1"/>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56" name="直接箭头连接符 55"/>
          <p:cNvCxnSpPr/>
          <p:nvPr/>
        </p:nvCxnSpPr>
        <p:spPr bwMode="auto">
          <a:xfrm flipV="1">
            <a:off x="6705600" y="4572000"/>
            <a:ext cx="762000" cy="609600"/>
          </a:xfrm>
          <a:prstGeom prst="straightConnector1">
            <a:avLst/>
          </a:prstGeom>
          <a:ln>
            <a:solidFill>
              <a:srgbClr val="7030A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59" name="直接箭头连接符 58"/>
          <p:cNvCxnSpPr/>
          <p:nvPr/>
        </p:nvCxnSpPr>
        <p:spPr bwMode="auto">
          <a:xfrm flipV="1">
            <a:off x="7848600" y="4648200"/>
            <a:ext cx="762000" cy="533400"/>
          </a:xfrm>
          <a:prstGeom prst="straightConnector1">
            <a:avLst/>
          </a:prstGeom>
          <a:ln>
            <a:solidFill>
              <a:srgbClr val="C00000"/>
            </a:solidFill>
            <a:headEnd type="none" w="med" len="med"/>
            <a:tailEnd type="arrow"/>
          </a:ln>
        </p:spPr>
        <p:style>
          <a:lnRef idx="3">
            <a:schemeClr val="accent4"/>
          </a:lnRef>
          <a:fillRef idx="0">
            <a:schemeClr val="accent4"/>
          </a:fillRef>
          <a:effectRef idx="2">
            <a:schemeClr val="accent4"/>
          </a:effectRef>
          <a:fontRef idx="minor">
            <a:schemeClr val="tx1"/>
          </a:fontRef>
        </p:style>
      </p:cxn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29"/>
          <p:cNvSpPr>
            <a:spLocks noChangeShapeType="1"/>
          </p:cNvSpPr>
          <p:nvPr/>
        </p:nvSpPr>
        <p:spPr bwMode="auto">
          <a:xfrm>
            <a:off x="2425700" y="5343525"/>
            <a:ext cx="0" cy="503238"/>
          </a:xfrm>
          <a:prstGeom prst="line">
            <a:avLst/>
          </a:prstGeom>
          <a:noFill/>
          <a:ln w="38100">
            <a:solidFill>
              <a:schemeClr val="tx1"/>
            </a:solidFill>
            <a:round/>
            <a:headEnd/>
            <a:tailEnd type="triangle" w="med" len="med"/>
          </a:ln>
          <a:effectLst/>
        </p:spPr>
        <p:txBody>
          <a:bodyPr/>
          <a:lstStyle/>
          <a:p>
            <a:endParaRPr lang="zh-CN" altLang="en-US"/>
          </a:p>
        </p:txBody>
      </p:sp>
      <p:sp>
        <p:nvSpPr>
          <p:cNvPr id="2" name="标题 1"/>
          <p:cNvSpPr>
            <a:spLocks noGrp="1"/>
          </p:cNvSpPr>
          <p:nvPr>
            <p:ph type="title"/>
          </p:nvPr>
        </p:nvSpPr>
        <p:spPr/>
        <p:txBody>
          <a:bodyPr/>
          <a:lstStyle/>
          <a:p>
            <a:r>
              <a:rPr lang="en-US" altLang="zh-CN" dirty="0" smtClean="0"/>
              <a:t>T</a:t>
            </a:r>
            <a:r>
              <a:rPr lang="zh-CN" altLang="en-US" dirty="0" smtClean="0"/>
              <a:t>函数</a:t>
            </a:r>
            <a:endParaRPr lang="zh-CN" altLang="en-US" dirty="0"/>
          </a:p>
        </p:txBody>
      </p:sp>
      <p:sp>
        <p:nvSpPr>
          <p:cNvPr id="20" name="内容占位符 19"/>
          <p:cNvSpPr>
            <a:spLocks noGrp="1"/>
          </p:cNvSpPr>
          <p:nvPr>
            <p:ph idx="1"/>
          </p:nvPr>
        </p:nvSpPr>
        <p:spPr/>
        <p:txBody>
          <a:bodyPr/>
          <a:lstStyle/>
          <a:p>
            <a:r>
              <a:rPr lang="zh-CN" altLang="en-US" dirty="0" smtClean="0"/>
              <a:t>由</a:t>
            </a:r>
            <a:r>
              <a:rPr lang="en-US" altLang="zh-CN" dirty="0" smtClean="0"/>
              <a:t>3</a:t>
            </a:r>
            <a:r>
              <a:rPr lang="zh-CN" altLang="en-US" dirty="0" smtClean="0"/>
              <a:t>部分组成：</a:t>
            </a:r>
            <a:r>
              <a:rPr lang="zh-CN" altLang="en-US" dirty="0" smtClean="0">
                <a:solidFill>
                  <a:srgbClr val="FF0000"/>
                </a:solidFill>
              </a:rPr>
              <a:t>字循环</a:t>
            </a:r>
            <a:r>
              <a:rPr lang="zh-CN" altLang="en-US" dirty="0" smtClean="0"/>
              <a:t>、</a:t>
            </a:r>
            <a:r>
              <a:rPr lang="zh-CN" altLang="en-US" dirty="0" smtClean="0">
                <a:solidFill>
                  <a:srgbClr val="FF0000"/>
                </a:solidFill>
              </a:rPr>
              <a:t>字代替</a:t>
            </a:r>
            <a:r>
              <a:rPr lang="zh-CN" altLang="en-US" dirty="0" smtClean="0"/>
              <a:t>和</a:t>
            </a:r>
            <a:r>
              <a:rPr lang="zh-CN" altLang="en-US" dirty="0" smtClean="0">
                <a:solidFill>
                  <a:srgbClr val="FF0000"/>
                </a:solidFill>
              </a:rPr>
              <a:t>轮常量异或</a:t>
            </a:r>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67</a:t>
            </a:fld>
            <a:endParaRPr lang="en-US" altLang="zh-CN" dirty="0"/>
          </a:p>
        </p:txBody>
      </p:sp>
      <p:graphicFrame>
        <p:nvGraphicFramePr>
          <p:cNvPr id="7" name="Group 4"/>
          <p:cNvGraphicFramePr>
            <a:graphicFrameLocks noGrp="1"/>
          </p:cNvGraphicFramePr>
          <p:nvPr/>
        </p:nvGraphicFramePr>
        <p:xfrm>
          <a:off x="1828800" y="2819400"/>
          <a:ext cx="1219200" cy="396240"/>
        </p:xfrm>
        <a:graphic>
          <a:graphicData uri="http://schemas.openxmlformats.org/drawingml/2006/table">
            <a:tbl>
              <a:tblPr/>
              <a:tblGrid>
                <a:gridCol w="1219200">
                  <a:extLst>
                    <a:ext uri="{9D8B030D-6E8A-4147-A177-3AD203B41FA5}">
                      <a16:colId xmlns:a16="http://schemas.microsoft.com/office/drawing/2014/main" val="20000"/>
                    </a:ext>
                  </a:extLst>
                </a:gridCol>
              </a:tblGrid>
              <a:tr h="381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Tahoma" pitchFamily="34" charset="0"/>
                          <a:ea typeface="黑体" pitchFamily="2" charset="-122"/>
                        </a:rPr>
                        <a:t>w[4i-1]</a:t>
                      </a:r>
                      <a:endParaRPr kumimoji="0" lang="zh-CN" altLang="en-US" sz="2000" b="1" i="0" u="none" strike="noStrike" cap="none" normalizeH="0" baseline="0" dirty="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 name="Rectangle 25"/>
          <p:cNvSpPr>
            <a:spLocks noChangeArrowheads="1"/>
          </p:cNvSpPr>
          <p:nvPr/>
        </p:nvSpPr>
        <p:spPr bwMode="auto">
          <a:xfrm>
            <a:off x="1489075" y="4733925"/>
            <a:ext cx="1939925" cy="6477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r>
              <a:rPr lang="en-US" altLang="zh-CN" sz="2000" b="1" dirty="0" err="1" smtClean="0">
                <a:latin typeface="Tahoma" pitchFamily="34" charset="0"/>
                <a:ea typeface="宋体" charset="-122"/>
              </a:rPr>
              <a:t>SubBytes</a:t>
            </a:r>
            <a:endParaRPr lang="en-US" altLang="zh-CN" sz="2000" b="1" dirty="0">
              <a:latin typeface="Tahoma" pitchFamily="34" charset="0"/>
              <a:ea typeface="宋体" charset="-122"/>
            </a:endParaRPr>
          </a:p>
        </p:txBody>
      </p:sp>
      <p:sp>
        <p:nvSpPr>
          <p:cNvPr id="10" name="Rectangle 26"/>
          <p:cNvSpPr>
            <a:spLocks noChangeArrowheads="1"/>
          </p:cNvSpPr>
          <p:nvPr/>
        </p:nvSpPr>
        <p:spPr bwMode="auto">
          <a:xfrm>
            <a:off x="1560513" y="3725863"/>
            <a:ext cx="1871662" cy="57626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r>
              <a:rPr lang="en-US" altLang="zh-CN" sz="2000" b="1" dirty="0" err="1" smtClean="0">
                <a:latin typeface="Tahoma" pitchFamily="34" charset="0"/>
                <a:ea typeface="宋体" charset="-122"/>
              </a:rPr>
              <a:t>ByteRote</a:t>
            </a:r>
            <a:endParaRPr lang="en-US" altLang="zh-CN" sz="2000" b="1" dirty="0">
              <a:latin typeface="Tahoma" pitchFamily="34" charset="0"/>
              <a:ea typeface="宋体" charset="-122"/>
            </a:endParaRPr>
          </a:p>
        </p:txBody>
      </p:sp>
      <p:sp>
        <p:nvSpPr>
          <p:cNvPr id="12" name="Line 28"/>
          <p:cNvSpPr>
            <a:spLocks noChangeShapeType="1"/>
          </p:cNvSpPr>
          <p:nvPr/>
        </p:nvSpPr>
        <p:spPr bwMode="auto">
          <a:xfrm>
            <a:off x="2425700" y="4335463"/>
            <a:ext cx="0" cy="431800"/>
          </a:xfrm>
          <a:prstGeom prst="line">
            <a:avLst/>
          </a:prstGeom>
          <a:noFill/>
          <a:ln w="38100">
            <a:solidFill>
              <a:schemeClr val="tx1"/>
            </a:solidFill>
            <a:round/>
            <a:headEnd/>
            <a:tailEnd type="triangle" w="med" len="med"/>
          </a:ln>
          <a:effectLst/>
        </p:spPr>
        <p:txBody>
          <a:bodyPr/>
          <a:lstStyle/>
          <a:p>
            <a:endParaRPr lang="zh-CN" altLang="en-US"/>
          </a:p>
        </p:txBody>
      </p:sp>
      <p:sp>
        <p:nvSpPr>
          <p:cNvPr id="14" name="Oval 30"/>
          <p:cNvSpPr>
            <a:spLocks noChangeArrowheads="1"/>
          </p:cNvSpPr>
          <p:nvPr/>
        </p:nvSpPr>
        <p:spPr bwMode="auto">
          <a:xfrm>
            <a:off x="2136775" y="5846763"/>
            <a:ext cx="576263" cy="503237"/>
          </a:xfrm>
          <a:prstGeom prst="ellipse">
            <a:avLst/>
          </a:prstGeom>
          <a:solidFill>
            <a:srgbClr val="FF00FF"/>
          </a:solidFill>
          <a:ln w="38100">
            <a:solidFill>
              <a:schemeClr val="tx1"/>
            </a:solidFill>
            <a:round/>
            <a:headEnd/>
            <a:tailEnd/>
          </a:ln>
          <a:effectLst/>
        </p:spPr>
        <p:txBody>
          <a:bodyPr wrap="none" anchor="ctr"/>
          <a:lstStyle/>
          <a:p>
            <a:pPr eaLnBrk="1" hangingPunct="1"/>
            <a:r>
              <a:rPr lang="zh-CN" altLang="en-US" sz="2000" b="1" dirty="0">
                <a:latin typeface="Tahoma" pitchFamily="34" charset="0"/>
                <a:ea typeface="宋体" charset="-122"/>
              </a:rPr>
              <a:t>+</a:t>
            </a:r>
          </a:p>
        </p:txBody>
      </p:sp>
      <p:sp>
        <p:nvSpPr>
          <p:cNvPr id="15" name="Line 31"/>
          <p:cNvSpPr>
            <a:spLocks noChangeShapeType="1"/>
          </p:cNvSpPr>
          <p:nvPr/>
        </p:nvSpPr>
        <p:spPr bwMode="auto">
          <a:xfrm>
            <a:off x="1201738" y="6135688"/>
            <a:ext cx="935037" cy="0"/>
          </a:xfrm>
          <a:prstGeom prst="line">
            <a:avLst/>
          </a:prstGeom>
          <a:noFill/>
          <a:ln w="38100">
            <a:solidFill>
              <a:schemeClr val="tx1"/>
            </a:solidFill>
            <a:round/>
            <a:headEnd/>
            <a:tailEnd type="triangle" w="med" len="med"/>
          </a:ln>
          <a:effectLst/>
        </p:spPr>
        <p:txBody>
          <a:bodyPr/>
          <a:lstStyle/>
          <a:p>
            <a:endParaRPr lang="zh-CN" altLang="en-US"/>
          </a:p>
        </p:txBody>
      </p:sp>
      <p:sp>
        <p:nvSpPr>
          <p:cNvPr id="16" name="Rectangle 32"/>
          <p:cNvSpPr>
            <a:spLocks noChangeArrowheads="1"/>
          </p:cNvSpPr>
          <p:nvPr/>
        </p:nvSpPr>
        <p:spPr bwMode="auto">
          <a:xfrm>
            <a:off x="304800" y="5867400"/>
            <a:ext cx="914400" cy="431800"/>
          </a:xfrm>
          <a:prstGeom prst="rect">
            <a:avLst/>
          </a:prstGeom>
          <a:solidFill>
            <a:schemeClr val="bg1"/>
          </a:solidFill>
          <a:ln w="38100">
            <a:solidFill>
              <a:schemeClr val="tx1"/>
            </a:solidFill>
            <a:miter lim="800000"/>
            <a:headEnd/>
            <a:tailEnd/>
          </a:ln>
          <a:effectLst/>
        </p:spPr>
        <p:txBody>
          <a:bodyPr wrap="none" anchor="ctr"/>
          <a:lstStyle/>
          <a:p>
            <a:pPr eaLnBrk="1" hangingPunct="1"/>
            <a:r>
              <a:rPr lang="en-US" altLang="zh-CN" sz="2000" b="1" dirty="0" err="1">
                <a:latin typeface="Tahoma" pitchFamily="34" charset="0"/>
                <a:ea typeface="宋体" charset="-122"/>
              </a:rPr>
              <a:t>Rcon</a:t>
            </a:r>
            <a:endParaRPr lang="en-US" altLang="zh-CN" sz="2000" b="1" dirty="0">
              <a:latin typeface="Tahoma" pitchFamily="34" charset="0"/>
              <a:ea typeface="宋体" charset="-122"/>
            </a:endParaRPr>
          </a:p>
        </p:txBody>
      </p:sp>
      <p:sp>
        <p:nvSpPr>
          <p:cNvPr id="21" name="Line 29"/>
          <p:cNvSpPr>
            <a:spLocks noChangeShapeType="1"/>
          </p:cNvSpPr>
          <p:nvPr/>
        </p:nvSpPr>
        <p:spPr bwMode="auto">
          <a:xfrm>
            <a:off x="2438400" y="3276600"/>
            <a:ext cx="0" cy="503238"/>
          </a:xfrm>
          <a:prstGeom prst="line">
            <a:avLst/>
          </a:prstGeom>
          <a:noFill/>
          <a:ln w="38100">
            <a:solidFill>
              <a:schemeClr val="tx1"/>
            </a:solidFill>
            <a:round/>
            <a:headEnd/>
            <a:tailEnd type="triangle" w="med" len="med"/>
          </a:ln>
          <a:effectLst/>
        </p:spPr>
        <p:txBody>
          <a:bodyPr/>
          <a:lstStyle/>
          <a:p>
            <a:endParaRPr lang="zh-CN" altLang="en-US"/>
          </a:p>
        </p:txBody>
      </p:sp>
      <p:graphicFrame>
        <p:nvGraphicFramePr>
          <p:cNvPr id="22" name="Group 4"/>
          <p:cNvGraphicFramePr>
            <a:graphicFrameLocks noGrp="1"/>
          </p:cNvGraphicFramePr>
          <p:nvPr/>
        </p:nvGraphicFramePr>
        <p:xfrm>
          <a:off x="3657600" y="5867400"/>
          <a:ext cx="1676400" cy="396240"/>
        </p:xfrm>
        <a:graphic>
          <a:graphicData uri="http://schemas.openxmlformats.org/drawingml/2006/table">
            <a:tbl>
              <a:tblPr/>
              <a:tblGrid>
                <a:gridCol w="1676400">
                  <a:extLst>
                    <a:ext uri="{9D8B030D-6E8A-4147-A177-3AD203B41FA5}">
                      <a16:colId xmlns:a16="http://schemas.microsoft.com/office/drawing/2014/main" val="20000"/>
                    </a:ext>
                  </a:extLst>
                </a:gridCol>
              </a:tblGrid>
              <a:tr h="381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Tahoma" pitchFamily="34" charset="0"/>
                          <a:ea typeface="黑体" pitchFamily="2" charset="-122"/>
                        </a:rPr>
                        <a:t>T(w[4i-1])</a:t>
                      </a:r>
                      <a:endParaRPr kumimoji="0" lang="zh-CN" altLang="en-US" sz="2000" b="1" i="0" u="none" strike="noStrike" cap="none" normalizeH="0" baseline="0" dirty="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3" name="Oval 30"/>
          <p:cNvSpPr>
            <a:spLocks noChangeArrowheads="1"/>
          </p:cNvSpPr>
          <p:nvPr/>
        </p:nvSpPr>
        <p:spPr bwMode="auto">
          <a:xfrm>
            <a:off x="6248400" y="5867400"/>
            <a:ext cx="576263" cy="503237"/>
          </a:xfrm>
          <a:prstGeom prst="ellipse">
            <a:avLst/>
          </a:prstGeom>
          <a:solidFill>
            <a:srgbClr val="FF00FF"/>
          </a:solidFill>
          <a:ln w="38100">
            <a:solidFill>
              <a:schemeClr val="tx1"/>
            </a:solidFill>
            <a:round/>
            <a:headEnd/>
            <a:tailEnd/>
          </a:ln>
          <a:effectLst/>
        </p:spPr>
        <p:txBody>
          <a:bodyPr wrap="none" anchor="ctr"/>
          <a:lstStyle/>
          <a:p>
            <a:pPr eaLnBrk="1" hangingPunct="1"/>
            <a:r>
              <a:rPr lang="zh-CN" altLang="en-US" sz="2000" b="1" dirty="0">
                <a:latin typeface="Tahoma" pitchFamily="34" charset="0"/>
                <a:ea typeface="宋体" charset="-122"/>
              </a:rPr>
              <a:t>+</a:t>
            </a:r>
          </a:p>
        </p:txBody>
      </p:sp>
      <p:sp>
        <p:nvSpPr>
          <p:cNvPr id="24" name="Line 31"/>
          <p:cNvSpPr>
            <a:spLocks noChangeShapeType="1"/>
          </p:cNvSpPr>
          <p:nvPr/>
        </p:nvSpPr>
        <p:spPr bwMode="auto">
          <a:xfrm>
            <a:off x="2743200" y="6096000"/>
            <a:ext cx="935037" cy="0"/>
          </a:xfrm>
          <a:prstGeom prst="line">
            <a:avLst/>
          </a:prstGeom>
          <a:noFill/>
          <a:ln w="38100">
            <a:solidFill>
              <a:schemeClr val="tx1"/>
            </a:solidFill>
            <a:round/>
            <a:headEnd/>
            <a:tailEnd type="triangle" w="med" len="med"/>
          </a:ln>
          <a:effectLst/>
        </p:spPr>
        <p:txBody>
          <a:bodyPr/>
          <a:lstStyle/>
          <a:p>
            <a:endParaRPr lang="zh-CN" altLang="en-US"/>
          </a:p>
        </p:txBody>
      </p:sp>
      <p:sp>
        <p:nvSpPr>
          <p:cNvPr id="25" name="Line 31"/>
          <p:cNvSpPr>
            <a:spLocks noChangeShapeType="1"/>
          </p:cNvSpPr>
          <p:nvPr/>
        </p:nvSpPr>
        <p:spPr bwMode="auto">
          <a:xfrm>
            <a:off x="5334000" y="6096000"/>
            <a:ext cx="935037" cy="0"/>
          </a:xfrm>
          <a:prstGeom prst="line">
            <a:avLst/>
          </a:prstGeom>
          <a:noFill/>
          <a:ln w="38100">
            <a:solidFill>
              <a:schemeClr val="tx1"/>
            </a:solidFill>
            <a:round/>
            <a:headEnd/>
            <a:tailEnd type="triangle" w="med" len="med"/>
          </a:ln>
          <a:effectLst/>
        </p:spPr>
        <p:txBody>
          <a:bodyPr/>
          <a:lstStyle/>
          <a:p>
            <a:endParaRPr lang="zh-CN" altLang="en-US"/>
          </a:p>
        </p:txBody>
      </p:sp>
      <p:graphicFrame>
        <p:nvGraphicFramePr>
          <p:cNvPr id="26" name="Group 4"/>
          <p:cNvGraphicFramePr>
            <a:graphicFrameLocks noGrp="1"/>
          </p:cNvGraphicFramePr>
          <p:nvPr/>
        </p:nvGraphicFramePr>
        <p:xfrm>
          <a:off x="5867400" y="4876800"/>
          <a:ext cx="1219200" cy="396240"/>
        </p:xfrm>
        <a:graphic>
          <a:graphicData uri="http://schemas.openxmlformats.org/drawingml/2006/table">
            <a:tbl>
              <a:tblPr/>
              <a:tblGrid>
                <a:gridCol w="1219200">
                  <a:extLst>
                    <a:ext uri="{9D8B030D-6E8A-4147-A177-3AD203B41FA5}">
                      <a16:colId xmlns:a16="http://schemas.microsoft.com/office/drawing/2014/main" val="20000"/>
                    </a:ext>
                  </a:extLst>
                </a:gridCol>
              </a:tblGrid>
              <a:tr h="381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Tahoma" pitchFamily="34" charset="0"/>
                          <a:ea typeface="黑体" pitchFamily="2" charset="-122"/>
                        </a:rPr>
                        <a:t>w[4i-4]</a:t>
                      </a:r>
                      <a:endParaRPr kumimoji="0" lang="zh-CN" altLang="en-US" sz="2000" b="1" i="0" u="none" strike="noStrike" cap="none" normalizeH="0" baseline="0" dirty="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7" name="Line 29"/>
          <p:cNvSpPr>
            <a:spLocks noChangeShapeType="1"/>
          </p:cNvSpPr>
          <p:nvPr/>
        </p:nvSpPr>
        <p:spPr bwMode="auto">
          <a:xfrm>
            <a:off x="6477000" y="5334000"/>
            <a:ext cx="0" cy="503238"/>
          </a:xfrm>
          <a:prstGeom prst="line">
            <a:avLst/>
          </a:prstGeom>
          <a:noFill/>
          <a:ln w="38100">
            <a:solidFill>
              <a:schemeClr val="tx1"/>
            </a:solidFill>
            <a:round/>
            <a:headEnd/>
            <a:tailEnd type="triangle" w="med" len="med"/>
          </a:ln>
          <a:effectLst/>
        </p:spPr>
        <p:txBody>
          <a:bodyPr/>
          <a:lstStyle/>
          <a:p>
            <a:endParaRPr lang="zh-CN" altLang="en-US"/>
          </a:p>
        </p:txBody>
      </p:sp>
      <p:sp>
        <p:nvSpPr>
          <p:cNvPr id="28" name="Line 31"/>
          <p:cNvSpPr>
            <a:spLocks noChangeShapeType="1"/>
          </p:cNvSpPr>
          <p:nvPr/>
        </p:nvSpPr>
        <p:spPr bwMode="auto">
          <a:xfrm>
            <a:off x="6858000" y="6096000"/>
            <a:ext cx="935037" cy="0"/>
          </a:xfrm>
          <a:prstGeom prst="line">
            <a:avLst/>
          </a:prstGeom>
          <a:noFill/>
          <a:ln w="38100">
            <a:solidFill>
              <a:schemeClr val="tx1"/>
            </a:solidFill>
            <a:round/>
            <a:headEnd/>
            <a:tailEnd type="triangle" w="med" len="med"/>
          </a:ln>
          <a:effectLst/>
        </p:spPr>
        <p:txBody>
          <a:bodyPr/>
          <a:lstStyle/>
          <a:p>
            <a:endParaRPr lang="zh-CN" altLang="en-US"/>
          </a:p>
        </p:txBody>
      </p:sp>
      <p:graphicFrame>
        <p:nvGraphicFramePr>
          <p:cNvPr id="29" name="Group 4"/>
          <p:cNvGraphicFramePr>
            <a:graphicFrameLocks noGrp="1"/>
          </p:cNvGraphicFramePr>
          <p:nvPr/>
        </p:nvGraphicFramePr>
        <p:xfrm>
          <a:off x="7772400" y="5867400"/>
          <a:ext cx="1066800" cy="396240"/>
        </p:xfrm>
        <a:graphic>
          <a:graphicData uri="http://schemas.openxmlformats.org/drawingml/2006/table">
            <a:tbl>
              <a:tblPr/>
              <a:tblGrid>
                <a:gridCol w="1066800">
                  <a:extLst>
                    <a:ext uri="{9D8B030D-6E8A-4147-A177-3AD203B41FA5}">
                      <a16:colId xmlns:a16="http://schemas.microsoft.com/office/drawing/2014/main" val="20000"/>
                    </a:ext>
                  </a:extLst>
                </a:gridCol>
              </a:tblGrid>
              <a:tr h="381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Tahoma" pitchFamily="34" charset="0"/>
                          <a:ea typeface="黑体" pitchFamily="2" charset="-122"/>
                        </a:rPr>
                        <a:t>w[4i]</a:t>
                      </a:r>
                      <a:endParaRPr kumimoji="0" lang="zh-CN" altLang="en-US" sz="2000" b="1" i="0" u="none" strike="noStrike" cap="none" normalizeH="0" baseline="0" dirty="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0" name="矩形 29"/>
          <p:cNvSpPr/>
          <p:nvPr/>
        </p:nvSpPr>
        <p:spPr bwMode="auto">
          <a:xfrm>
            <a:off x="152400" y="2743200"/>
            <a:ext cx="5410200" cy="3657600"/>
          </a:xfrm>
          <a:prstGeom prst="rect">
            <a:avLst/>
          </a:prstGeom>
          <a:noFill/>
          <a:ln w="28575" cap="flat" cmpd="sng" algn="ctr">
            <a:solidFill>
              <a:srgbClr val="FF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68</a:t>
            </a:fld>
            <a:endParaRPr lang="en-US" altLang="zh-CN" dirty="0"/>
          </a:p>
        </p:txBody>
      </p:sp>
      <p:sp>
        <p:nvSpPr>
          <p:cNvPr id="7" name="Text Box 63"/>
          <p:cNvSpPr txBox="1">
            <a:spLocks noChangeArrowheads="1"/>
          </p:cNvSpPr>
          <p:nvPr/>
        </p:nvSpPr>
        <p:spPr bwMode="auto">
          <a:xfrm>
            <a:off x="228600" y="1600200"/>
            <a:ext cx="8686800" cy="461665"/>
          </a:xfrm>
          <a:prstGeom prst="rect">
            <a:avLst/>
          </a:prstGeom>
          <a:noFill/>
          <a:ln w="9525">
            <a:noFill/>
            <a:miter lim="800000"/>
            <a:headEnd/>
            <a:tailEnd/>
          </a:ln>
          <a:effectLst/>
        </p:spPr>
        <p:txBody>
          <a:bodyPr wrap="square">
            <a:spAutoFit/>
          </a:bodyPr>
          <a:lstStyle/>
          <a:p>
            <a:pPr algn="just" eaLnBrk="1" hangingPunct="1">
              <a:spcBef>
                <a:spcPct val="50000"/>
              </a:spcBef>
            </a:pPr>
            <a:r>
              <a:rPr kumimoji="1" lang="zh-CN" altLang="en-US" sz="2400" dirty="0" smtClean="0">
                <a:latin typeface="Tahoma" pitchFamily="34" charset="0"/>
                <a:ea typeface="黑体" pitchFamily="2" charset="-122"/>
              </a:rPr>
              <a:t>函数</a:t>
            </a:r>
            <a:r>
              <a:rPr kumimoji="1" lang="en-US" altLang="zh-CN" sz="2400" dirty="0" err="1" smtClean="0">
                <a:latin typeface="Tahoma" pitchFamily="34" charset="0"/>
                <a:ea typeface="黑体" pitchFamily="2" charset="-122"/>
              </a:rPr>
              <a:t>ByteRote</a:t>
            </a:r>
            <a:r>
              <a:rPr kumimoji="1" lang="en-US" altLang="zh-CN" sz="2400" dirty="0" smtClean="0">
                <a:latin typeface="Tahoma" pitchFamily="34" charset="0"/>
                <a:ea typeface="黑体" pitchFamily="2" charset="-122"/>
              </a:rPr>
              <a:t>(</a:t>
            </a:r>
            <a:r>
              <a:rPr kumimoji="1" lang="en-US" altLang="zh-CN" sz="2400" dirty="0" err="1" smtClean="0">
                <a:latin typeface="Tahoma" pitchFamily="34" charset="0"/>
                <a:ea typeface="黑体" pitchFamily="2" charset="-122"/>
              </a:rPr>
              <a:t>a,b,c,d</a:t>
            </a:r>
            <a:r>
              <a:rPr kumimoji="1" lang="en-US" altLang="zh-CN" sz="2400" dirty="0" smtClean="0">
                <a:latin typeface="Tahoma" pitchFamily="34" charset="0"/>
                <a:ea typeface="黑体" pitchFamily="2" charset="-122"/>
              </a:rPr>
              <a:t>)= (</a:t>
            </a:r>
            <a:r>
              <a:rPr kumimoji="1" lang="en-US" altLang="zh-CN" sz="2400" dirty="0" err="1" smtClean="0">
                <a:latin typeface="Tahoma" pitchFamily="34" charset="0"/>
                <a:ea typeface="黑体" pitchFamily="2" charset="-122"/>
              </a:rPr>
              <a:t>b,c,d,a</a:t>
            </a:r>
            <a:r>
              <a:rPr kumimoji="1" lang="en-US" altLang="zh-CN" sz="2400" dirty="0" smtClean="0">
                <a:latin typeface="Tahoma" pitchFamily="34" charset="0"/>
                <a:ea typeface="黑体" pitchFamily="2" charset="-122"/>
              </a:rPr>
              <a:t>)</a:t>
            </a:r>
            <a:r>
              <a:rPr kumimoji="1" lang="zh-CN" altLang="en-US" sz="2400" dirty="0" smtClean="0">
                <a:latin typeface="Tahoma" pitchFamily="34" charset="0"/>
                <a:ea typeface="黑体" pitchFamily="2" charset="-122"/>
              </a:rPr>
              <a:t>，即</a:t>
            </a:r>
            <a:r>
              <a:rPr kumimoji="1" lang="zh-CN" altLang="en-US" sz="2400" dirty="0">
                <a:latin typeface="Tahoma" pitchFamily="34" charset="0"/>
                <a:ea typeface="黑体" pitchFamily="2" charset="-122"/>
              </a:rPr>
              <a:t>是输入字的1字节循环 </a:t>
            </a:r>
          </a:p>
        </p:txBody>
      </p:sp>
      <p:graphicFrame>
        <p:nvGraphicFramePr>
          <p:cNvPr id="8" name="Group 64"/>
          <p:cNvGraphicFramePr>
            <a:graphicFrameLocks noGrp="1"/>
          </p:cNvGraphicFramePr>
          <p:nvPr/>
        </p:nvGraphicFramePr>
        <p:xfrm>
          <a:off x="685800" y="2438400"/>
          <a:ext cx="2743200" cy="1828800"/>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tblGrid>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dirty="0" smtClean="0">
                          <a:ln>
                            <a:noFill/>
                          </a:ln>
                          <a:solidFill>
                            <a:srgbClr val="990033"/>
                          </a:solidFill>
                          <a:effectLst/>
                          <a:latin typeface="Tahoma" pitchFamily="34" charset="0"/>
                          <a:ea typeface="黑体" pitchFamily="2" charset="-122"/>
                        </a:rPr>
                        <a:t>0,0</a:t>
                      </a:r>
                      <a:endParaRPr kumimoji="0" lang="en-US" altLang="zh-CN" sz="1600" b="1" i="0" u="none" strike="noStrike" cap="none" normalizeH="0" baseline="0" dirty="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smtClean="0">
                          <a:ln>
                            <a:noFill/>
                          </a:ln>
                          <a:solidFill>
                            <a:srgbClr val="990033"/>
                          </a:solidFill>
                          <a:effectLst/>
                          <a:latin typeface="Tahoma" pitchFamily="34" charset="0"/>
                          <a:ea typeface="黑体" pitchFamily="2" charset="-122"/>
                        </a:rPr>
                        <a:t>0,1</a:t>
                      </a:r>
                      <a:endParaRPr kumimoji="0" lang="en-US" altLang="zh-CN" sz="1600" b="1" i="0" u="none" strike="noStrike" cap="none" normalizeH="0" baseline="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smtClean="0">
                          <a:ln>
                            <a:noFill/>
                          </a:ln>
                          <a:solidFill>
                            <a:srgbClr val="990033"/>
                          </a:solidFill>
                          <a:effectLst/>
                          <a:latin typeface="Tahoma" pitchFamily="34" charset="0"/>
                          <a:ea typeface="黑体" pitchFamily="2" charset="-122"/>
                        </a:rPr>
                        <a:t>0,2</a:t>
                      </a:r>
                      <a:endParaRPr kumimoji="0" lang="en-US" altLang="zh-CN" sz="1600" b="1" i="0" u="none" strike="noStrike" cap="none" normalizeH="0" baseline="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dirty="0" smtClean="0">
                          <a:ln>
                            <a:noFill/>
                          </a:ln>
                          <a:solidFill>
                            <a:srgbClr val="990033"/>
                          </a:solidFill>
                          <a:effectLst/>
                          <a:latin typeface="Tahoma" pitchFamily="34" charset="0"/>
                          <a:ea typeface="黑体" pitchFamily="2" charset="-122"/>
                        </a:rPr>
                        <a:t>0,3</a:t>
                      </a:r>
                      <a:endParaRPr kumimoji="0" lang="en-US" altLang="zh-CN" sz="1600" b="1" i="0" u="none" strike="noStrike" cap="none" normalizeH="0" baseline="0" dirty="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alpha val="50000"/>
                      </a:srgbClr>
                    </a:solidFill>
                  </a:tcPr>
                </a:tc>
                <a:extLst>
                  <a:ext uri="{0D108BD9-81ED-4DB2-BD59-A6C34878D82A}">
                    <a16:rowId xmlns:a16="http://schemas.microsoft.com/office/drawing/2014/main" val="10000"/>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smtClean="0">
                          <a:ln>
                            <a:noFill/>
                          </a:ln>
                          <a:solidFill>
                            <a:srgbClr val="990033"/>
                          </a:solidFill>
                          <a:effectLst/>
                          <a:latin typeface="Tahoma" pitchFamily="34" charset="0"/>
                          <a:ea typeface="黑体" pitchFamily="2" charset="-122"/>
                        </a:rPr>
                        <a:t>1,0</a:t>
                      </a:r>
                      <a:endParaRPr kumimoji="0" lang="en-US" altLang="zh-CN" sz="1600" b="1" i="0" u="none" strike="noStrike" cap="none" normalizeH="0" baseline="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smtClean="0">
                          <a:ln>
                            <a:noFill/>
                          </a:ln>
                          <a:solidFill>
                            <a:srgbClr val="990033"/>
                          </a:solidFill>
                          <a:effectLst/>
                          <a:latin typeface="Tahoma" pitchFamily="34" charset="0"/>
                          <a:ea typeface="黑体" pitchFamily="2" charset="-122"/>
                        </a:rPr>
                        <a:t>1,1</a:t>
                      </a:r>
                      <a:endParaRPr kumimoji="0" lang="en-US" altLang="zh-CN" sz="1600" b="1" i="0" u="none" strike="noStrike" cap="none" normalizeH="0" baseline="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smtClean="0">
                          <a:ln>
                            <a:noFill/>
                          </a:ln>
                          <a:solidFill>
                            <a:srgbClr val="990033"/>
                          </a:solidFill>
                          <a:effectLst/>
                          <a:latin typeface="Tahoma" pitchFamily="34" charset="0"/>
                          <a:ea typeface="黑体" pitchFamily="2" charset="-122"/>
                        </a:rPr>
                        <a:t>1,2</a:t>
                      </a:r>
                      <a:endParaRPr kumimoji="0" lang="en-US" altLang="zh-CN" sz="1600" b="1" i="0" u="none" strike="noStrike" cap="none" normalizeH="0" baseline="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dirty="0" smtClean="0">
                          <a:ln>
                            <a:noFill/>
                          </a:ln>
                          <a:solidFill>
                            <a:srgbClr val="990033"/>
                          </a:solidFill>
                          <a:effectLst/>
                          <a:latin typeface="Tahoma" pitchFamily="34" charset="0"/>
                          <a:ea typeface="黑体" pitchFamily="2" charset="-122"/>
                        </a:rPr>
                        <a:t>1,3</a:t>
                      </a:r>
                      <a:endParaRPr kumimoji="0" lang="en-US" altLang="zh-CN" sz="1600" b="1" i="0" u="none" strike="noStrike" cap="none" normalizeH="0" baseline="0" dirty="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alpha val="50000"/>
                      </a:srgbClr>
                    </a:solidFill>
                  </a:tcPr>
                </a:tc>
                <a:extLst>
                  <a:ext uri="{0D108BD9-81ED-4DB2-BD59-A6C34878D82A}">
                    <a16:rowId xmlns:a16="http://schemas.microsoft.com/office/drawing/2014/main" val="10001"/>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smtClean="0">
                          <a:ln>
                            <a:noFill/>
                          </a:ln>
                          <a:solidFill>
                            <a:srgbClr val="990033"/>
                          </a:solidFill>
                          <a:effectLst/>
                          <a:latin typeface="Tahoma" pitchFamily="34" charset="0"/>
                          <a:ea typeface="黑体" pitchFamily="2" charset="-122"/>
                        </a:rPr>
                        <a:t>2,0</a:t>
                      </a:r>
                      <a:endParaRPr kumimoji="0" lang="en-US" altLang="zh-CN" sz="1600" b="1" i="0" u="none" strike="noStrike" cap="none" normalizeH="0" baseline="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smtClean="0">
                          <a:ln>
                            <a:noFill/>
                          </a:ln>
                          <a:solidFill>
                            <a:srgbClr val="990033"/>
                          </a:solidFill>
                          <a:effectLst/>
                          <a:latin typeface="Tahoma" pitchFamily="34" charset="0"/>
                          <a:ea typeface="黑体" pitchFamily="2" charset="-122"/>
                        </a:rPr>
                        <a:t>2,1</a:t>
                      </a:r>
                      <a:endParaRPr kumimoji="0" lang="en-US" altLang="zh-CN" sz="1600" b="1" i="0" u="none" strike="noStrike" cap="none" normalizeH="0" baseline="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smtClean="0">
                          <a:ln>
                            <a:noFill/>
                          </a:ln>
                          <a:solidFill>
                            <a:srgbClr val="990033"/>
                          </a:solidFill>
                          <a:effectLst/>
                          <a:latin typeface="Tahoma" pitchFamily="34" charset="0"/>
                          <a:ea typeface="黑体" pitchFamily="2" charset="-122"/>
                        </a:rPr>
                        <a:t>2,2</a:t>
                      </a:r>
                      <a:endParaRPr kumimoji="0" lang="en-US" altLang="zh-CN" sz="1600" b="1" i="0" u="none" strike="noStrike" cap="none" normalizeH="0" baseline="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dirty="0" smtClean="0">
                          <a:ln>
                            <a:noFill/>
                          </a:ln>
                          <a:solidFill>
                            <a:srgbClr val="990033"/>
                          </a:solidFill>
                          <a:effectLst/>
                          <a:latin typeface="Tahoma" pitchFamily="34" charset="0"/>
                          <a:ea typeface="黑体" pitchFamily="2" charset="-122"/>
                        </a:rPr>
                        <a:t>2,3</a:t>
                      </a:r>
                      <a:endParaRPr kumimoji="0" lang="en-US" altLang="zh-CN" sz="1600" b="1" i="0" u="none" strike="noStrike" cap="none" normalizeH="0" baseline="0" dirty="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alpha val="50000"/>
                      </a:srgbClr>
                    </a:solidFill>
                  </a:tcPr>
                </a:tc>
                <a:extLst>
                  <a:ext uri="{0D108BD9-81ED-4DB2-BD59-A6C34878D82A}">
                    <a16:rowId xmlns:a16="http://schemas.microsoft.com/office/drawing/2014/main" val="10002"/>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smtClean="0">
                          <a:ln>
                            <a:noFill/>
                          </a:ln>
                          <a:solidFill>
                            <a:srgbClr val="990033"/>
                          </a:solidFill>
                          <a:effectLst/>
                          <a:latin typeface="Tahoma" pitchFamily="34" charset="0"/>
                          <a:ea typeface="黑体" pitchFamily="2" charset="-122"/>
                        </a:rPr>
                        <a:t>3,0</a:t>
                      </a:r>
                      <a:endParaRPr kumimoji="0" lang="en-US" altLang="zh-CN" sz="1600" b="1" i="0" u="none" strike="noStrike" cap="none" normalizeH="0" baseline="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smtClean="0">
                          <a:ln>
                            <a:noFill/>
                          </a:ln>
                          <a:solidFill>
                            <a:srgbClr val="990033"/>
                          </a:solidFill>
                          <a:effectLst/>
                          <a:latin typeface="Tahoma" pitchFamily="34" charset="0"/>
                          <a:ea typeface="黑体" pitchFamily="2" charset="-122"/>
                        </a:rPr>
                        <a:t>3,1</a:t>
                      </a:r>
                      <a:endParaRPr kumimoji="0" lang="en-US" altLang="zh-CN" sz="1600" b="1" i="0" u="none" strike="noStrike" cap="none" normalizeH="0" baseline="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smtClean="0">
                          <a:ln>
                            <a:noFill/>
                          </a:ln>
                          <a:solidFill>
                            <a:srgbClr val="990033"/>
                          </a:solidFill>
                          <a:effectLst/>
                          <a:latin typeface="Tahoma" pitchFamily="34" charset="0"/>
                          <a:ea typeface="黑体" pitchFamily="2" charset="-122"/>
                        </a:rPr>
                        <a:t>3,2</a:t>
                      </a:r>
                      <a:endParaRPr kumimoji="0" lang="en-US" altLang="zh-CN" sz="1600" b="1" i="0" u="none" strike="noStrike" cap="none" normalizeH="0" baseline="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dirty="0" smtClean="0">
                          <a:ln>
                            <a:noFill/>
                          </a:ln>
                          <a:solidFill>
                            <a:srgbClr val="990033"/>
                          </a:solidFill>
                          <a:effectLst/>
                          <a:latin typeface="Tahoma" pitchFamily="34" charset="0"/>
                          <a:ea typeface="黑体" pitchFamily="2" charset="-122"/>
                        </a:rPr>
                        <a:t>3,3</a:t>
                      </a:r>
                      <a:endParaRPr kumimoji="0" lang="en-US" altLang="zh-CN" sz="1600" b="1" i="0" u="none" strike="noStrike" cap="none" normalizeH="0" baseline="0" dirty="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alpha val="50000"/>
                      </a:srgbClr>
                    </a:solidFill>
                  </a:tcPr>
                </a:tc>
                <a:extLst>
                  <a:ext uri="{0D108BD9-81ED-4DB2-BD59-A6C34878D82A}">
                    <a16:rowId xmlns:a16="http://schemas.microsoft.com/office/drawing/2014/main" val="10003"/>
                  </a:ext>
                </a:extLst>
              </a:tr>
            </a:tbl>
          </a:graphicData>
        </a:graphic>
      </p:graphicFrame>
      <p:sp>
        <p:nvSpPr>
          <p:cNvPr id="9" name="Line 92"/>
          <p:cNvSpPr>
            <a:spLocks noChangeShapeType="1"/>
          </p:cNvSpPr>
          <p:nvPr/>
        </p:nvSpPr>
        <p:spPr bwMode="auto">
          <a:xfrm>
            <a:off x="3505200" y="3200400"/>
            <a:ext cx="1295400" cy="0"/>
          </a:xfrm>
          <a:prstGeom prst="line">
            <a:avLst/>
          </a:prstGeom>
          <a:noFill/>
          <a:ln w="38100">
            <a:solidFill>
              <a:schemeClr val="tx1"/>
            </a:solidFill>
            <a:round/>
            <a:headEnd/>
            <a:tailEnd type="triangle" w="med" len="med"/>
          </a:ln>
          <a:effectLst/>
        </p:spPr>
        <p:txBody>
          <a:bodyPr/>
          <a:lstStyle/>
          <a:p>
            <a:endParaRPr lang="zh-CN" altLang="en-US"/>
          </a:p>
        </p:txBody>
      </p:sp>
      <p:sp>
        <p:nvSpPr>
          <p:cNvPr id="10" name="Rectangle 93"/>
          <p:cNvSpPr>
            <a:spLocks noChangeArrowheads="1"/>
          </p:cNvSpPr>
          <p:nvPr/>
        </p:nvSpPr>
        <p:spPr bwMode="auto">
          <a:xfrm>
            <a:off x="3657600" y="2819400"/>
            <a:ext cx="1016625" cy="307777"/>
          </a:xfrm>
          <a:prstGeom prst="rect">
            <a:avLst/>
          </a:prstGeom>
          <a:noFill/>
          <a:ln w="9525">
            <a:noFill/>
            <a:miter lim="800000"/>
            <a:headEnd/>
            <a:tailEnd/>
          </a:ln>
          <a:effectLst/>
        </p:spPr>
        <p:txBody>
          <a:bodyPr wrap="none">
            <a:spAutoFit/>
          </a:bodyPr>
          <a:lstStyle/>
          <a:p>
            <a:r>
              <a:rPr kumimoji="1" lang="en-US" altLang="zh-CN" b="1" dirty="0" err="1" smtClean="0">
                <a:latin typeface="Tahoma" pitchFamily="34" charset="0"/>
                <a:ea typeface="黑体" pitchFamily="2" charset="-122"/>
              </a:rPr>
              <a:t>ByteRote</a:t>
            </a:r>
            <a:endParaRPr kumimoji="1" lang="en-US" altLang="zh-CN" b="1" dirty="0">
              <a:latin typeface="Tahoma" pitchFamily="34" charset="0"/>
              <a:ea typeface="黑体" pitchFamily="2" charset="-122"/>
            </a:endParaRPr>
          </a:p>
        </p:txBody>
      </p:sp>
      <p:graphicFrame>
        <p:nvGraphicFramePr>
          <p:cNvPr id="11" name="Group 94"/>
          <p:cNvGraphicFramePr>
            <a:graphicFrameLocks noGrp="1"/>
          </p:cNvGraphicFramePr>
          <p:nvPr/>
        </p:nvGraphicFramePr>
        <p:xfrm>
          <a:off x="4876800" y="2438400"/>
          <a:ext cx="2743200" cy="1828800"/>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tblGrid>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dirty="0" smtClean="0">
                          <a:ln>
                            <a:noFill/>
                          </a:ln>
                          <a:solidFill>
                            <a:srgbClr val="FF3300"/>
                          </a:solidFill>
                          <a:effectLst/>
                          <a:latin typeface="Tahoma" pitchFamily="34" charset="0"/>
                          <a:ea typeface="黑体" pitchFamily="2" charset="-122"/>
                        </a:rPr>
                        <a:t>0,0</a:t>
                      </a:r>
                      <a:endParaRPr kumimoji="0" lang="en-US" altLang="zh-CN" sz="1600" b="1" i="0" u="none" strike="noStrike" cap="none" normalizeH="0" baseline="0" dirty="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smtClean="0">
                          <a:ln>
                            <a:noFill/>
                          </a:ln>
                          <a:solidFill>
                            <a:srgbClr val="FF3300"/>
                          </a:solidFill>
                          <a:effectLst/>
                          <a:latin typeface="Tahoma" pitchFamily="34" charset="0"/>
                          <a:ea typeface="黑体" pitchFamily="2" charset="-122"/>
                        </a:rPr>
                        <a:t>0,1</a:t>
                      </a:r>
                      <a:endParaRPr kumimoji="0" lang="en-US" altLang="zh-CN" sz="1600" b="1" i="0" u="none" strike="noStrike" cap="none" normalizeH="0" baseline="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smtClean="0">
                          <a:ln>
                            <a:noFill/>
                          </a:ln>
                          <a:solidFill>
                            <a:srgbClr val="FF3300"/>
                          </a:solidFill>
                          <a:effectLst/>
                          <a:latin typeface="Tahoma" pitchFamily="34" charset="0"/>
                          <a:ea typeface="黑体" pitchFamily="2" charset="-122"/>
                        </a:rPr>
                        <a:t>0,2</a:t>
                      </a:r>
                      <a:endParaRPr kumimoji="0" lang="en-US" altLang="zh-CN" sz="1600" b="1" i="0" u="none" strike="noStrike" cap="none" normalizeH="0" baseline="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smtClean="0">
                          <a:ln>
                            <a:noFill/>
                          </a:ln>
                          <a:solidFill>
                            <a:srgbClr val="FF3300"/>
                          </a:solidFill>
                          <a:effectLst/>
                          <a:latin typeface="Tahoma" pitchFamily="34" charset="0"/>
                          <a:ea typeface="黑体" pitchFamily="2" charset="-122"/>
                        </a:rPr>
                        <a:t>1,3</a:t>
                      </a:r>
                      <a:endParaRPr kumimoji="0" lang="en-US" altLang="zh-CN" sz="1600" b="1" i="0" u="none" strike="noStrike" cap="none" normalizeH="0" baseline="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alpha val="50000"/>
                      </a:srgbClr>
                    </a:solidFill>
                  </a:tcPr>
                </a:tc>
                <a:extLst>
                  <a:ext uri="{0D108BD9-81ED-4DB2-BD59-A6C34878D82A}">
                    <a16:rowId xmlns:a16="http://schemas.microsoft.com/office/drawing/2014/main" val="10000"/>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smtClean="0">
                          <a:ln>
                            <a:noFill/>
                          </a:ln>
                          <a:solidFill>
                            <a:srgbClr val="FF3300"/>
                          </a:solidFill>
                          <a:effectLst/>
                          <a:latin typeface="Tahoma" pitchFamily="34" charset="0"/>
                          <a:ea typeface="黑体" pitchFamily="2" charset="-122"/>
                        </a:rPr>
                        <a:t>1,0</a:t>
                      </a:r>
                      <a:endParaRPr kumimoji="0" lang="en-US" altLang="zh-CN" sz="1600" b="1" i="0" u="none" strike="noStrike" cap="none" normalizeH="0" baseline="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smtClean="0">
                          <a:ln>
                            <a:noFill/>
                          </a:ln>
                          <a:solidFill>
                            <a:srgbClr val="FF3300"/>
                          </a:solidFill>
                          <a:effectLst/>
                          <a:latin typeface="Tahoma" pitchFamily="34" charset="0"/>
                          <a:ea typeface="黑体" pitchFamily="2" charset="-122"/>
                        </a:rPr>
                        <a:t>1,1</a:t>
                      </a:r>
                      <a:endParaRPr kumimoji="0" lang="en-US" altLang="zh-CN" sz="1600" b="1" i="0" u="none" strike="noStrike" cap="none" normalizeH="0" baseline="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smtClean="0">
                          <a:ln>
                            <a:noFill/>
                          </a:ln>
                          <a:solidFill>
                            <a:srgbClr val="FF3300"/>
                          </a:solidFill>
                          <a:effectLst/>
                          <a:latin typeface="Tahoma" pitchFamily="34" charset="0"/>
                          <a:ea typeface="黑体" pitchFamily="2" charset="-122"/>
                        </a:rPr>
                        <a:t>1,2</a:t>
                      </a:r>
                      <a:endParaRPr kumimoji="0" lang="en-US" altLang="zh-CN" sz="1600" b="1" i="0" u="none" strike="noStrike" cap="none" normalizeH="0" baseline="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dirty="0" smtClean="0">
                          <a:ln>
                            <a:noFill/>
                          </a:ln>
                          <a:solidFill>
                            <a:srgbClr val="FF3300"/>
                          </a:solidFill>
                          <a:effectLst/>
                          <a:latin typeface="Tahoma" pitchFamily="34" charset="0"/>
                          <a:ea typeface="黑体" pitchFamily="2" charset="-122"/>
                        </a:rPr>
                        <a:t>2,3</a:t>
                      </a:r>
                      <a:endParaRPr kumimoji="0" lang="en-US" altLang="zh-CN" sz="1600" b="1" i="0" u="none" strike="noStrike" cap="none" normalizeH="0" baseline="0" dirty="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alpha val="50000"/>
                      </a:srgbClr>
                    </a:solidFill>
                  </a:tcPr>
                </a:tc>
                <a:extLst>
                  <a:ext uri="{0D108BD9-81ED-4DB2-BD59-A6C34878D82A}">
                    <a16:rowId xmlns:a16="http://schemas.microsoft.com/office/drawing/2014/main" val="10001"/>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smtClean="0">
                          <a:ln>
                            <a:noFill/>
                          </a:ln>
                          <a:solidFill>
                            <a:srgbClr val="FF3300"/>
                          </a:solidFill>
                          <a:effectLst/>
                          <a:latin typeface="Tahoma" pitchFamily="34" charset="0"/>
                          <a:ea typeface="黑体" pitchFamily="2" charset="-122"/>
                        </a:rPr>
                        <a:t>2,0</a:t>
                      </a:r>
                      <a:endParaRPr kumimoji="0" lang="en-US" altLang="zh-CN" sz="1600" b="1" i="0" u="none" strike="noStrike" cap="none" normalizeH="0" baseline="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smtClean="0">
                          <a:ln>
                            <a:noFill/>
                          </a:ln>
                          <a:solidFill>
                            <a:srgbClr val="FF3300"/>
                          </a:solidFill>
                          <a:effectLst/>
                          <a:latin typeface="Tahoma" pitchFamily="34" charset="0"/>
                          <a:ea typeface="黑体" pitchFamily="2" charset="-122"/>
                        </a:rPr>
                        <a:t>2,1</a:t>
                      </a:r>
                      <a:endParaRPr kumimoji="0" lang="en-US" altLang="zh-CN" sz="1600" b="1" i="0" u="none" strike="noStrike" cap="none" normalizeH="0" baseline="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smtClean="0">
                          <a:ln>
                            <a:noFill/>
                          </a:ln>
                          <a:solidFill>
                            <a:srgbClr val="FF3300"/>
                          </a:solidFill>
                          <a:effectLst/>
                          <a:latin typeface="Tahoma" pitchFamily="34" charset="0"/>
                          <a:ea typeface="黑体" pitchFamily="2" charset="-122"/>
                        </a:rPr>
                        <a:t>2,2</a:t>
                      </a:r>
                      <a:endParaRPr kumimoji="0" lang="en-US" altLang="zh-CN" sz="1600" b="1" i="0" u="none" strike="noStrike" cap="none" normalizeH="0" baseline="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dirty="0" smtClean="0">
                          <a:ln>
                            <a:noFill/>
                          </a:ln>
                          <a:solidFill>
                            <a:srgbClr val="FF3300"/>
                          </a:solidFill>
                          <a:effectLst/>
                          <a:latin typeface="Tahoma" pitchFamily="34" charset="0"/>
                          <a:ea typeface="黑体" pitchFamily="2" charset="-122"/>
                        </a:rPr>
                        <a:t>3,3</a:t>
                      </a:r>
                      <a:endParaRPr kumimoji="0" lang="en-US" altLang="zh-CN" sz="1600" b="1" i="0" u="none" strike="noStrike" cap="none" normalizeH="0" baseline="0" dirty="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alpha val="50000"/>
                      </a:srgbClr>
                    </a:solidFill>
                  </a:tcPr>
                </a:tc>
                <a:extLst>
                  <a:ext uri="{0D108BD9-81ED-4DB2-BD59-A6C34878D82A}">
                    <a16:rowId xmlns:a16="http://schemas.microsoft.com/office/drawing/2014/main" val="10002"/>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dirty="0" smtClean="0">
                          <a:ln>
                            <a:noFill/>
                          </a:ln>
                          <a:solidFill>
                            <a:srgbClr val="FF3300"/>
                          </a:solidFill>
                          <a:effectLst/>
                          <a:latin typeface="Tahoma" pitchFamily="34" charset="0"/>
                          <a:ea typeface="黑体" pitchFamily="2" charset="-122"/>
                        </a:rPr>
                        <a:t>3,0</a:t>
                      </a:r>
                      <a:endParaRPr kumimoji="0" lang="en-US" altLang="zh-CN" sz="1600" b="1" i="0" u="none" strike="noStrike" cap="none" normalizeH="0" baseline="0" dirty="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smtClean="0">
                          <a:ln>
                            <a:noFill/>
                          </a:ln>
                          <a:solidFill>
                            <a:srgbClr val="FF3300"/>
                          </a:solidFill>
                          <a:effectLst/>
                          <a:latin typeface="Tahoma" pitchFamily="34" charset="0"/>
                          <a:ea typeface="黑体" pitchFamily="2" charset="-122"/>
                        </a:rPr>
                        <a:t>3,1</a:t>
                      </a:r>
                      <a:endParaRPr kumimoji="0" lang="en-US" altLang="zh-CN" sz="1600" b="1" i="0" u="none" strike="noStrike" cap="none" normalizeH="0" baseline="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smtClean="0">
                          <a:ln>
                            <a:noFill/>
                          </a:ln>
                          <a:solidFill>
                            <a:srgbClr val="FF3300"/>
                          </a:solidFill>
                          <a:effectLst/>
                          <a:latin typeface="Tahoma" pitchFamily="34" charset="0"/>
                          <a:ea typeface="黑体" pitchFamily="2" charset="-122"/>
                        </a:rPr>
                        <a:t>3,2</a:t>
                      </a:r>
                      <a:endParaRPr kumimoji="0" lang="en-US" altLang="zh-CN" sz="1600" b="1" i="0" u="none" strike="noStrike" cap="none" normalizeH="0" baseline="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dirty="0" smtClean="0">
                          <a:ln>
                            <a:noFill/>
                          </a:ln>
                          <a:solidFill>
                            <a:srgbClr val="FF3300"/>
                          </a:solidFill>
                          <a:effectLst/>
                          <a:latin typeface="Tahoma" pitchFamily="34" charset="0"/>
                          <a:ea typeface="黑体" pitchFamily="2" charset="-122"/>
                        </a:rPr>
                        <a:t>0,3</a:t>
                      </a:r>
                      <a:endParaRPr kumimoji="0" lang="en-US" altLang="zh-CN" sz="1600" b="1" i="0" u="none" strike="noStrike" cap="none" normalizeH="0" baseline="0" dirty="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alpha val="50000"/>
                      </a:srgbClr>
                    </a:solidFill>
                  </a:tcPr>
                </a:tc>
                <a:extLst>
                  <a:ext uri="{0D108BD9-81ED-4DB2-BD59-A6C34878D82A}">
                    <a16:rowId xmlns:a16="http://schemas.microsoft.com/office/drawing/2014/main" val="10003"/>
                  </a:ext>
                </a:extLst>
              </a:tr>
            </a:tbl>
          </a:graphicData>
        </a:graphic>
      </p:graphicFrame>
      <p:sp>
        <p:nvSpPr>
          <p:cNvPr id="12" name="Text Box 63"/>
          <p:cNvSpPr txBox="1">
            <a:spLocks noChangeArrowheads="1"/>
          </p:cNvSpPr>
          <p:nvPr/>
        </p:nvSpPr>
        <p:spPr bwMode="auto">
          <a:xfrm>
            <a:off x="228600" y="4419600"/>
            <a:ext cx="8686800" cy="461665"/>
          </a:xfrm>
          <a:prstGeom prst="rect">
            <a:avLst/>
          </a:prstGeom>
          <a:noFill/>
          <a:ln w="9525">
            <a:noFill/>
            <a:miter lim="800000"/>
            <a:headEnd/>
            <a:tailEnd/>
          </a:ln>
          <a:effectLst/>
        </p:spPr>
        <p:txBody>
          <a:bodyPr wrap="square">
            <a:spAutoFit/>
          </a:bodyPr>
          <a:lstStyle/>
          <a:p>
            <a:pPr algn="just" eaLnBrk="1" hangingPunct="1">
              <a:spcBef>
                <a:spcPct val="50000"/>
              </a:spcBef>
            </a:pPr>
            <a:r>
              <a:rPr kumimoji="1" lang="zh-CN" altLang="en-US" sz="2400" b="1" dirty="0" smtClean="0">
                <a:solidFill>
                  <a:srgbClr val="FF0000"/>
                </a:solidFill>
                <a:latin typeface="Tahoma" pitchFamily="34" charset="0"/>
                <a:ea typeface="黑体" pitchFamily="2" charset="-122"/>
              </a:rPr>
              <a:t>轮常量</a:t>
            </a:r>
            <a:r>
              <a:rPr kumimoji="1" lang="en-US" altLang="zh-CN" sz="2400" b="1" dirty="0" err="1" smtClean="0">
                <a:solidFill>
                  <a:srgbClr val="FF0000"/>
                </a:solidFill>
                <a:latin typeface="Tahoma" pitchFamily="34" charset="0"/>
                <a:ea typeface="黑体" pitchFamily="2" charset="-122"/>
              </a:rPr>
              <a:t>Rcon</a:t>
            </a:r>
            <a:r>
              <a:rPr kumimoji="1" lang="zh-CN" altLang="en-US" sz="2400" dirty="0" smtClean="0">
                <a:solidFill>
                  <a:srgbClr val="000000"/>
                </a:solidFill>
                <a:latin typeface="Tahoma" pitchFamily="34" charset="0"/>
                <a:ea typeface="黑体" pitchFamily="2" charset="-122"/>
              </a:rPr>
              <a:t>的右边</a:t>
            </a:r>
            <a:r>
              <a:rPr kumimoji="1" lang="en-US" altLang="zh-CN" sz="2400" dirty="0" smtClean="0">
                <a:solidFill>
                  <a:srgbClr val="000000"/>
                </a:solidFill>
                <a:latin typeface="Tahoma" pitchFamily="34" charset="0"/>
                <a:ea typeface="黑体" pitchFamily="2" charset="-122"/>
              </a:rPr>
              <a:t>3</a:t>
            </a:r>
            <a:r>
              <a:rPr kumimoji="1" lang="zh-CN" altLang="en-US" sz="2400" dirty="0" smtClean="0">
                <a:solidFill>
                  <a:srgbClr val="000000"/>
                </a:solidFill>
                <a:latin typeface="Tahoma" pitchFamily="34" charset="0"/>
                <a:ea typeface="黑体" pitchFamily="2" charset="-122"/>
              </a:rPr>
              <a:t>个字节总是</a:t>
            </a:r>
            <a:r>
              <a:rPr kumimoji="1" lang="en-US" altLang="zh-CN" sz="2400" dirty="0" smtClean="0">
                <a:solidFill>
                  <a:srgbClr val="000000"/>
                </a:solidFill>
                <a:latin typeface="Tahoma" pitchFamily="34" charset="0"/>
                <a:ea typeface="黑体" pitchFamily="2" charset="-122"/>
              </a:rPr>
              <a:t>0</a:t>
            </a:r>
            <a:r>
              <a:rPr kumimoji="1" lang="zh-CN" altLang="en-US" sz="2400" dirty="0" smtClean="0">
                <a:solidFill>
                  <a:srgbClr val="000000"/>
                </a:solidFill>
                <a:latin typeface="Tahoma" pitchFamily="34" charset="0"/>
                <a:ea typeface="黑体" pitchFamily="2" charset="-122"/>
              </a:rPr>
              <a:t>，记为</a:t>
            </a:r>
            <a:r>
              <a:rPr kumimoji="1" lang="en-US" altLang="zh-CN" sz="2400" dirty="0" err="1" smtClean="0">
                <a:solidFill>
                  <a:srgbClr val="000000"/>
                </a:solidFill>
                <a:latin typeface="Tahoma" pitchFamily="34" charset="0"/>
                <a:ea typeface="黑体" pitchFamily="2" charset="-122"/>
              </a:rPr>
              <a:t>Rcon</a:t>
            </a:r>
            <a:r>
              <a:rPr kumimoji="1" lang="en-US" altLang="zh-CN" sz="2400" dirty="0" smtClean="0">
                <a:solidFill>
                  <a:srgbClr val="000000"/>
                </a:solidFill>
                <a:latin typeface="Tahoma" pitchFamily="34" charset="0"/>
                <a:ea typeface="黑体" pitchFamily="2" charset="-122"/>
              </a:rPr>
              <a:t>[j]=(RC[j],0,0,0)</a:t>
            </a:r>
            <a:endParaRPr kumimoji="1" lang="zh-CN" altLang="en-US" sz="2400" dirty="0">
              <a:latin typeface="Tahoma" pitchFamily="34" charset="0"/>
              <a:ea typeface="黑体" pitchFamily="2" charset="-122"/>
            </a:endParaRPr>
          </a:p>
        </p:txBody>
      </p:sp>
      <p:graphicFrame>
        <p:nvGraphicFramePr>
          <p:cNvPr id="13" name="表格 12"/>
          <p:cNvGraphicFramePr>
            <a:graphicFrameLocks noGrp="1"/>
          </p:cNvGraphicFramePr>
          <p:nvPr>
            <p:extLst>
              <p:ext uri="{D42A27DB-BD31-4B8C-83A1-F6EECF244321}">
                <p14:modId xmlns:p14="http://schemas.microsoft.com/office/powerpoint/2010/main" val="3774801899"/>
              </p:ext>
            </p:extLst>
          </p:nvPr>
        </p:nvGraphicFramePr>
        <p:xfrm>
          <a:off x="228600" y="4953000"/>
          <a:ext cx="8458197" cy="102108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0000"/>
                    </a:ext>
                  </a:extLst>
                </a:gridCol>
                <a:gridCol w="471054">
                  <a:extLst>
                    <a:ext uri="{9D8B030D-6E8A-4147-A177-3AD203B41FA5}">
                      <a16:colId xmlns:a16="http://schemas.microsoft.com/office/drawing/2014/main" val="20001"/>
                    </a:ext>
                  </a:extLst>
                </a:gridCol>
                <a:gridCol w="768927">
                  <a:extLst>
                    <a:ext uri="{9D8B030D-6E8A-4147-A177-3AD203B41FA5}">
                      <a16:colId xmlns:a16="http://schemas.microsoft.com/office/drawing/2014/main" val="20002"/>
                    </a:ext>
                  </a:extLst>
                </a:gridCol>
                <a:gridCol w="768927">
                  <a:extLst>
                    <a:ext uri="{9D8B030D-6E8A-4147-A177-3AD203B41FA5}">
                      <a16:colId xmlns:a16="http://schemas.microsoft.com/office/drawing/2014/main" val="20003"/>
                    </a:ext>
                  </a:extLst>
                </a:gridCol>
                <a:gridCol w="768927">
                  <a:extLst>
                    <a:ext uri="{9D8B030D-6E8A-4147-A177-3AD203B41FA5}">
                      <a16:colId xmlns:a16="http://schemas.microsoft.com/office/drawing/2014/main" val="20004"/>
                    </a:ext>
                  </a:extLst>
                </a:gridCol>
                <a:gridCol w="768927">
                  <a:extLst>
                    <a:ext uri="{9D8B030D-6E8A-4147-A177-3AD203B41FA5}">
                      <a16:colId xmlns:a16="http://schemas.microsoft.com/office/drawing/2014/main" val="20005"/>
                    </a:ext>
                  </a:extLst>
                </a:gridCol>
                <a:gridCol w="768927">
                  <a:extLst>
                    <a:ext uri="{9D8B030D-6E8A-4147-A177-3AD203B41FA5}">
                      <a16:colId xmlns:a16="http://schemas.microsoft.com/office/drawing/2014/main" val="20006"/>
                    </a:ext>
                  </a:extLst>
                </a:gridCol>
                <a:gridCol w="768927">
                  <a:extLst>
                    <a:ext uri="{9D8B030D-6E8A-4147-A177-3AD203B41FA5}">
                      <a16:colId xmlns:a16="http://schemas.microsoft.com/office/drawing/2014/main" val="20007"/>
                    </a:ext>
                  </a:extLst>
                </a:gridCol>
                <a:gridCol w="768927">
                  <a:extLst>
                    <a:ext uri="{9D8B030D-6E8A-4147-A177-3AD203B41FA5}">
                      <a16:colId xmlns:a16="http://schemas.microsoft.com/office/drawing/2014/main" val="20008"/>
                    </a:ext>
                  </a:extLst>
                </a:gridCol>
                <a:gridCol w="768927">
                  <a:extLst>
                    <a:ext uri="{9D8B030D-6E8A-4147-A177-3AD203B41FA5}">
                      <a16:colId xmlns:a16="http://schemas.microsoft.com/office/drawing/2014/main" val="20009"/>
                    </a:ext>
                  </a:extLst>
                </a:gridCol>
                <a:gridCol w="768927">
                  <a:extLst>
                    <a:ext uri="{9D8B030D-6E8A-4147-A177-3AD203B41FA5}">
                      <a16:colId xmlns:a16="http://schemas.microsoft.com/office/drawing/2014/main" val="20010"/>
                    </a:ext>
                  </a:extLst>
                </a:gridCol>
              </a:tblGrid>
              <a:tr h="381000">
                <a:tc>
                  <a:txBody>
                    <a:bodyPr/>
                    <a:lstStyle/>
                    <a:p>
                      <a:r>
                        <a:rPr lang="en-US" altLang="zh-CN" dirty="0" smtClean="0"/>
                        <a:t>j</a:t>
                      </a:r>
                      <a:endParaRPr lang="zh-CN" altLang="en-US" dirty="0"/>
                    </a:p>
                  </a:txBody>
                  <a:tcPr anchor="ctr" anchorCtr="1"/>
                </a:tc>
                <a:tc>
                  <a:txBody>
                    <a:bodyPr/>
                    <a:lstStyle/>
                    <a:p>
                      <a:r>
                        <a:rPr lang="en-US" altLang="zh-CN" dirty="0" smtClean="0"/>
                        <a:t>1</a:t>
                      </a:r>
                      <a:endParaRPr lang="zh-CN" altLang="en-US" dirty="0"/>
                    </a:p>
                  </a:txBody>
                  <a:tcPr anchor="ctr" anchorCtr="1"/>
                </a:tc>
                <a:tc>
                  <a:txBody>
                    <a:bodyPr/>
                    <a:lstStyle/>
                    <a:p>
                      <a:r>
                        <a:rPr lang="en-US" altLang="zh-CN" dirty="0" smtClean="0"/>
                        <a:t>2</a:t>
                      </a:r>
                      <a:endParaRPr lang="zh-CN" altLang="en-US" dirty="0"/>
                    </a:p>
                  </a:txBody>
                  <a:tcPr anchor="ctr" anchorCtr="1"/>
                </a:tc>
                <a:tc>
                  <a:txBody>
                    <a:bodyPr/>
                    <a:lstStyle/>
                    <a:p>
                      <a:r>
                        <a:rPr lang="en-US" altLang="zh-CN" dirty="0" smtClean="0"/>
                        <a:t>3</a:t>
                      </a:r>
                      <a:endParaRPr lang="zh-CN" altLang="en-US" dirty="0"/>
                    </a:p>
                  </a:txBody>
                  <a:tcPr anchor="ctr" anchorCtr="1"/>
                </a:tc>
                <a:tc>
                  <a:txBody>
                    <a:bodyPr/>
                    <a:lstStyle/>
                    <a:p>
                      <a:r>
                        <a:rPr lang="en-US" altLang="zh-CN" dirty="0" smtClean="0"/>
                        <a:t>4</a:t>
                      </a:r>
                      <a:endParaRPr lang="zh-CN" altLang="en-US" dirty="0"/>
                    </a:p>
                  </a:txBody>
                  <a:tcPr anchor="ctr" anchorCtr="1"/>
                </a:tc>
                <a:tc>
                  <a:txBody>
                    <a:bodyPr/>
                    <a:lstStyle/>
                    <a:p>
                      <a:r>
                        <a:rPr lang="en-US" altLang="zh-CN" dirty="0" smtClean="0"/>
                        <a:t>5</a:t>
                      </a:r>
                      <a:endParaRPr lang="zh-CN" altLang="en-US" dirty="0"/>
                    </a:p>
                  </a:txBody>
                  <a:tcPr anchor="ctr" anchorCtr="1"/>
                </a:tc>
                <a:tc>
                  <a:txBody>
                    <a:bodyPr/>
                    <a:lstStyle/>
                    <a:p>
                      <a:r>
                        <a:rPr lang="en-US" altLang="zh-CN" dirty="0" smtClean="0"/>
                        <a:t>6</a:t>
                      </a:r>
                      <a:endParaRPr lang="zh-CN" altLang="en-US" dirty="0"/>
                    </a:p>
                  </a:txBody>
                  <a:tcPr anchor="ctr" anchorCtr="1"/>
                </a:tc>
                <a:tc>
                  <a:txBody>
                    <a:bodyPr/>
                    <a:lstStyle/>
                    <a:p>
                      <a:r>
                        <a:rPr lang="en-US" altLang="zh-CN" dirty="0" smtClean="0"/>
                        <a:t>7</a:t>
                      </a:r>
                      <a:endParaRPr lang="zh-CN" altLang="en-US" dirty="0"/>
                    </a:p>
                  </a:txBody>
                  <a:tcPr anchor="ctr" anchorCtr="1"/>
                </a:tc>
                <a:tc>
                  <a:txBody>
                    <a:bodyPr/>
                    <a:lstStyle/>
                    <a:p>
                      <a:r>
                        <a:rPr lang="en-US" altLang="zh-CN" dirty="0" smtClean="0"/>
                        <a:t>8</a:t>
                      </a:r>
                      <a:endParaRPr lang="zh-CN" altLang="en-US" dirty="0"/>
                    </a:p>
                  </a:txBody>
                  <a:tcPr anchor="ctr" anchorCtr="1"/>
                </a:tc>
                <a:tc>
                  <a:txBody>
                    <a:bodyPr/>
                    <a:lstStyle/>
                    <a:p>
                      <a:r>
                        <a:rPr lang="en-US" altLang="zh-CN" dirty="0" smtClean="0"/>
                        <a:t>9</a:t>
                      </a:r>
                      <a:endParaRPr lang="zh-CN" altLang="en-US" dirty="0"/>
                    </a:p>
                  </a:txBody>
                  <a:tcPr anchor="ctr" anchorCtr="1"/>
                </a:tc>
                <a:tc>
                  <a:txBody>
                    <a:bodyPr/>
                    <a:lstStyle/>
                    <a:p>
                      <a:r>
                        <a:rPr lang="en-US" altLang="zh-CN" dirty="0" smtClean="0"/>
                        <a:t>10</a:t>
                      </a:r>
                      <a:endParaRPr lang="zh-CN" altLang="en-US" dirty="0"/>
                    </a:p>
                  </a:txBody>
                  <a:tcPr anchor="ctr" anchorCtr="1"/>
                </a:tc>
                <a:extLst>
                  <a:ext uri="{0D108BD9-81ED-4DB2-BD59-A6C34878D82A}">
                    <a16:rowId xmlns:a16="http://schemas.microsoft.com/office/drawing/2014/main" val="10000"/>
                  </a:ext>
                </a:extLst>
              </a:tr>
              <a:tr h="609600">
                <a:tc>
                  <a:txBody>
                    <a:bodyPr/>
                    <a:lstStyle/>
                    <a:p>
                      <a:r>
                        <a:rPr lang="en-US" altLang="zh-CN" dirty="0" smtClean="0">
                          <a:solidFill>
                            <a:srgbClr val="FF0000"/>
                          </a:solidFill>
                        </a:rPr>
                        <a:t>RC[j]</a:t>
                      </a:r>
                    </a:p>
                    <a:p>
                      <a:r>
                        <a:rPr lang="en-US" altLang="zh-CN" dirty="0" smtClean="0"/>
                        <a:t>(16</a:t>
                      </a:r>
                      <a:r>
                        <a:rPr lang="zh-CN" altLang="en-US" dirty="0" smtClean="0"/>
                        <a:t>进制</a:t>
                      </a:r>
                      <a:r>
                        <a:rPr lang="en-US" altLang="zh-CN" dirty="0" smtClean="0"/>
                        <a:t>)</a:t>
                      </a:r>
                      <a:endParaRPr lang="zh-CN" altLang="en-US" dirty="0"/>
                    </a:p>
                  </a:txBody>
                  <a:tcPr anchor="ctr" anchorCtr="1"/>
                </a:tc>
                <a:tc>
                  <a:txBody>
                    <a:bodyPr/>
                    <a:lstStyle/>
                    <a:p>
                      <a:r>
                        <a:rPr lang="en-US" altLang="zh-CN" dirty="0" smtClean="0"/>
                        <a:t>01</a:t>
                      </a:r>
                      <a:endParaRPr lang="zh-CN" altLang="en-US" dirty="0"/>
                    </a:p>
                  </a:txBody>
                  <a:tcPr anchor="ctr" anchorCtr="1"/>
                </a:tc>
                <a:tc>
                  <a:txBody>
                    <a:bodyPr/>
                    <a:lstStyle/>
                    <a:p>
                      <a:r>
                        <a:rPr lang="en-US" altLang="zh-CN" smtClean="0"/>
                        <a:t>02</a:t>
                      </a:r>
                      <a:endParaRPr lang="zh-CN" altLang="en-US" dirty="0"/>
                    </a:p>
                  </a:txBody>
                  <a:tcPr anchor="ctr" anchorCtr="1"/>
                </a:tc>
                <a:tc>
                  <a:txBody>
                    <a:bodyPr/>
                    <a:lstStyle/>
                    <a:p>
                      <a:r>
                        <a:rPr lang="en-US" altLang="zh-CN" dirty="0" smtClean="0"/>
                        <a:t>04</a:t>
                      </a:r>
                      <a:endParaRPr lang="zh-CN" altLang="en-US" dirty="0"/>
                    </a:p>
                  </a:txBody>
                  <a:tcPr anchor="ctr" anchorCtr="1"/>
                </a:tc>
                <a:tc>
                  <a:txBody>
                    <a:bodyPr/>
                    <a:lstStyle/>
                    <a:p>
                      <a:r>
                        <a:rPr lang="en-US" altLang="zh-CN" dirty="0" smtClean="0"/>
                        <a:t>08</a:t>
                      </a:r>
                      <a:endParaRPr lang="zh-CN" altLang="en-US" dirty="0"/>
                    </a:p>
                  </a:txBody>
                  <a:tcPr anchor="ctr" anchorCtr="1"/>
                </a:tc>
                <a:tc>
                  <a:txBody>
                    <a:bodyPr/>
                    <a:lstStyle/>
                    <a:p>
                      <a:r>
                        <a:rPr lang="en-US" altLang="zh-CN" dirty="0" smtClean="0"/>
                        <a:t>10</a:t>
                      </a:r>
                      <a:endParaRPr lang="zh-CN" altLang="en-US" dirty="0"/>
                    </a:p>
                  </a:txBody>
                  <a:tcPr anchor="ctr" anchorCtr="1"/>
                </a:tc>
                <a:tc>
                  <a:txBody>
                    <a:bodyPr/>
                    <a:lstStyle/>
                    <a:p>
                      <a:r>
                        <a:rPr lang="en-US" altLang="zh-CN" dirty="0" smtClean="0"/>
                        <a:t>20</a:t>
                      </a:r>
                      <a:endParaRPr lang="zh-CN" altLang="en-US" dirty="0"/>
                    </a:p>
                  </a:txBody>
                  <a:tcPr anchor="ctr" anchorCtr="1"/>
                </a:tc>
                <a:tc>
                  <a:txBody>
                    <a:bodyPr/>
                    <a:lstStyle/>
                    <a:p>
                      <a:r>
                        <a:rPr lang="en-US" altLang="zh-CN" dirty="0" smtClean="0"/>
                        <a:t>40</a:t>
                      </a:r>
                      <a:endParaRPr lang="zh-CN" altLang="en-US" dirty="0"/>
                    </a:p>
                  </a:txBody>
                  <a:tcPr anchor="ctr" anchorCtr="1"/>
                </a:tc>
                <a:tc>
                  <a:txBody>
                    <a:bodyPr/>
                    <a:lstStyle/>
                    <a:p>
                      <a:r>
                        <a:rPr lang="en-US" altLang="zh-CN" dirty="0" smtClean="0"/>
                        <a:t>80</a:t>
                      </a:r>
                      <a:endParaRPr lang="zh-CN" altLang="en-US" dirty="0"/>
                    </a:p>
                  </a:txBody>
                  <a:tcPr anchor="ctr" anchorCtr="1"/>
                </a:tc>
                <a:tc>
                  <a:txBody>
                    <a:bodyPr/>
                    <a:lstStyle/>
                    <a:p>
                      <a:r>
                        <a:rPr lang="en-US" altLang="zh-CN" dirty="0" smtClean="0"/>
                        <a:t>1B</a:t>
                      </a:r>
                      <a:endParaRPr lang="zh-CN" altLang="en-US" dirty="0"/>
                    </a:p>
                  </a:txBody>
                  <a:tcPr anchor="ctr" anchorCtr="1"/>
                </a:tc>
                <a:tc>
                  <a:txBody>
                    <a:bodyPr/>
                    <a:lstStyle/>
                    <a:p>
                      <a:r>
                        <a:rPr lang="en-US" altLang="zh-CN" dirty="0" smtClean="0"/>
                        <a:t>36</a:t>
                      </a:r>
                      <a:endParaRPr lang="zh-CN" altLang="en-US" dirty="0"/>
                    </a:p>
                  </a:txBody>
                  <a:tcPr anchor="ctr" anchorCtr="1"/>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lstStyle/>
          <a:p>
            <a:endParaRPr lang="zh-CN" altLang="en-US"/>
          </a:p>
        </p:txBody>
      </p:sp>
      <p:sp>
        <p:nvSpPr>
          <p:cNvPr id="22" name="内容占位符 21"/>
          <p:cNvSpPr>
            <a:spLocks noGrp="1"/>
          </p:cNvSpPr>
          <p:nvPr>
            <p:ph idx="1"/>
          </p:nvPr>
        </p:nvSpPr>
        <p:spPr/>
        <p:txBody>
          <a:bodyPr/>
          <a:lstStyle/>
          <a:p>
            <a:r>
              <a:rPr lang="en-US" altLang="zh-CN" dirty="0" smtClean="0"/>
              <a:t>RC[j]</a:t>
            </a:r>
            <a:r>
              <a:rPr lang="zh-CN" altLang="en-US" dirty="0" smtClean="0"/>
              <a:t>的构造：</a:t>
            </a:r>
            <a:endParaRPr lang="en-US" altLang="zh-CN" dirty="0" smtClean="0"/>
          </a:p>
          <a:p>
            <a:pPr>
              <a:buNone/>
            </a:pPr>
            <a:r>
              <a:rPr lang="en-US" altLang="zh-CN" dirty="0" smtClean="0"/>
              <a:t>             RC[1]=0x01;</a:t>
            </a:r>
          </a:p>
          <a:p>
            <a:pPr>
              <a:buNone/>
            </a:pPr>
            <a:r>
              <a:rPr lang="en-US" altLang="zh-CN" dirty="0" smtClean="0"/>
              <a:t>             RC[j]=2*RC[j-1];  j=2,3,4,5,6,7,8,9,10</a:t>
            </a:r>
          </a:p>
          <a:p>
            <a:pPr>
              <a:buNone/>
            </a:pPr>
            <a:endParaRPr lang="en-US" altLang="zh-CN" dirty="0" smtClean="0"/>
          </a:p>
          <a:p>
            <a:r>
              <a:rPr lang="zh-CN" altLang="en-US" dirty="0" smtClean="0"/>
              <a:t>密钥的使用：</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69</a:t>
            </a:fld>
            <a:endParaRPr lang="en-US" altLang="zh-CN" dirty="0"/>
          </a:p>
        </p:txBody>
      </p:sp>
      <p:graphicFrame>
        <p:nvGraphicFramePr>
          <p:cNvPr id="7" name="Group 4"/>
          <p:cNvGraphicFramePr>
            <a:graphicFrameLocks noGrp="1"/>
          </p:cNvGraphicFramePr>
          <p:nvPr/>
        </p:nvGraphicFramePr>
        <p:xfrm>
          <a:off x="762000" y="4343400"/>
          <a:ext cx="7318375" cy="694944"/>
        </p:xfrm>
        <a:graphic>
          <a:graphicData uri="http://schemas.openxmlformats.org/drawingml/2006/table">
            <a:tbl>
              <a:tblPr/>
              <a:tblGrid>
                <a:gridCol w="612775">
                  <a:extLst>
                    <a:ext uri="{9D8B030D-6E8A-4147-A177-3AD203B41FA5}">
                      <a16:colId xmlns:a16="http://schemas.microsoft.com/office/drawing/2014/main" val="20000"/>
                    </a:ext>
                  </a:extLst>
                </a:gridCol>
                <a:gridCol w="614363">
                  <a:extLst>
                    <a:ext uri="{9D8B030D-6E8A-4147-A177-3AD203B41FA5}">
                      <a16:colId xmlns:a16="http://schemas.microsoft.com/office/drawing/2014/main" val="20001"/>
                    </a:ext>
                  </a:extLst>
                </a:gridCol>
                <a:gridCol w="608012">
                  <a:extLst>
                    <a:ext uri="{9D8B030D-6E8A-4147-A177-3AD203B41FA5}">
                      <a16:colId xmlns:a16="http://schemas.microsoft.com/office/drawing/2014/main" val="20002"/>
                    </a:ext>
                  </a:extLst>
                </a:gridCol>
                <a:gridCol w="615950">
                  <a:extLst>
                    <a:ext uri="{9D8B030D-6E8A-4147-A177-3AD203B41FA5}">
                      <a16:colId xmlns:a16="http://schemas.microsoft.com/office/drawing/2014/main" val="20003"/>
                    </a:ext>
                  </a:extLst>
                </a:gridCol>
                <a:gridCol w="614363">
                  <a:extLst>
                    <a:ext uri="{9D8B030D-6E8A-4147-A177-3AD203B41FA5}">
                      <a16:colId xmlns:a16="http://schemas.microsoft.com/office/drawing/2014/main" val="20004"/>
                    </a:ext>
                  </a:extLst>
                </a:gridCol>
                <a:gridCol w="612775">
                  <a:extLst>
                    <a:ext uri="{9D8B030D-6E8A-4147-A177-3AD203B41FA5}">
                      <a16:colId xmlns:a16="http://schemas.microsoft.com/office/drawing/2014/main" val="20005"/>
                    </a:ext>
                  </a:extLst>
                </a:gridCol>
                <a:gridCol w="614362">
                  <a:extLst>
                    <a:ext uri="{9D8B030D-6E8A-4147-A177-3AD203B41FA5}">
                      <a16:colId xmlns:a16="http://schemas.microsoft.com/office/drawing/2014/main" val="20006"/>
                    </a:ext>
                  </a:extLst>
                </a:gridCol>
                <a:gridCol w="612775">
                  <a:extLst>
                    <a:ext uri="{9D8B030D-6E8A-4147-A177-3AD203B41FA5}">
                      <a16:colId xmlns:a16="http://schemas.microsoft.com/office/drawing/2014/main" val="20007"/>
                    </a:ext>
                  </a:extLst>
                </a:gridCol>
                <a:gridCol w="612775">
                  <a:extLst>
                    <a:ext uri="{9D8B030D-6E8A-4147-A177-3AD203B41FA5}">
                      <a16:colId xmlns:a16="http://schemas.microsoft.com/office/drawing/2014/main" val="20008"/>
                    </a:ext>
                  </a:extLst>
                </a:gridCol>
                <a:gridCol w="614363">
                  <a:extLst>
                    <a:ext uri="{9D8B030D-6E8A-4147-A177-3AD203B41FA5}">
                      <a16:colId xmlns:a16="http://schemas.microsoft.com/office/drawing/2014/main" val="20009"/>
                    </a:ext>
                  </a:extLst>
                </a:gridCol>
                <a:gridCol w="692150">
                  <a:extLst>
                    <a:ext uri="{9D8B030D-6E8A-4147-A177-3AD203B41FA5}">
                      <a16:colId xmlns:a16="http://schemas.microsoft.com/office/drawing/2014/main" val="20010"/>
                    </a:ext>
                  </a:extLst>
                </a:gridCol>
                <a:gridCol w="493712">
                  <a:extLst>
                    <a:ext uri="{9D8B030D-6E8A-4147-A177-3AD203B41FA5}">
                      <a16:colId xmlns:a16="http://schemas.microsoft.com/office/drawing/2014/main" val="20011"/>
                    </a:ext>
                  </a:extLst>
                </a:gridCol>
              </a:tblGrid>
              <a:tr h="41414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990033"/>
                          </a:solidFill>
                          <a:effectLst/>
                          <a:latin typeface="Tahoma" pitchFamily="34" charset="0"/>
                          <a:ea typeface="黑体" pitchFamily="2" charset="-122"/>
                        </a:rPr>
                        <a:t>w</a:t>
                      </a:r>
                      <a:r>
                        <a:rPr kumimoji="0" lang="en-US" altLang="zh-CN" sz="1800" b="1" i="0" u="none" strike="noStrike" cap="none" normalizeH="0" baseline="-25000" smtClean="0">
                          <a:ln>
                            <a:noFill/>
                          </a:ln>
                          <a:solidFill>
                            <a:srgbClr val="990033"/>
                          </a:solidFill>
                          <a:effectLst/>
                          <a:latin typeface="Tahoma" pitchFamily="34" charset="0"/>
                          <a:ea typeface="黑体" pitchFamily="2" charset="-122"/>
                        </a:rPr>
                        <a:t>0</a:t>
                      </a:r>
                      <a:endParaRPr kumimoji="0" lang="en-US" altLang="zh-CN" sz="1800" b="1" i="0" u="none" strike="noStrike" cap="none" normalizeH="0" baseline="-25000" dirty="0" smtClean="0">
                        <a:ln>
                          <a:noFill/>
                        </a:ln>
                        <a:solidFill>
                          <a:srgbClr val="990033"/>
                        </a:solidFill>
                        <a:effectLst/>
                        <a:latin typeface="Tahoma" pitchFamily="34" charset="0"/>
                        <a:ea typeface="黑体"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rgbClr val="990033"/>
                          </a:solidFill>
                          <a:effectLst/>
                          <a:latin typeface="Tahoma" pitchFamily="34" charset="0"/>
                          <a:ea typeface="黑体" pitchFamily="2" charset="-122"/>
                        </a:rPr>
                        <a:t>w</a:t>
                      </a:r>
                      <a:r>
                        <a:rPr kumimoji="0" lang="en-US" altLang="zh-CN" sz="1800" b="1" i="0" u="none" strike="noStrike" cap="none" normalizeH="0" baseline="-25000" dirty="0" smtClean="0">
                          <a:ln>
                            <a:noFill/>
                          </a:ln>
                          <a:solidFill>
                            <a:srgbClr val="990033"/>
                          </a:solidFill>
                          <a:effectLst/>
                          <a:latin typeface="Tahoma" pitchFamily="34" charset="0"/>
                          <a:ea typeface="黑体" pitchFamily="2" charset="-122"/>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rgbClr val="990033"/>
                          </a:solidFill>
                          <a:effectLst/>
                          <a:latin typeface="Tahoma" pitchFamily="34" charset="0"/>
                          <a:ea typeface="黑体" pitchFamily="2" charset="-122"/>
                        </a:rPr>
                        <a:t>w</a:t>
                      </a:r>
                      <a:r>
                        <a:rPr kumimoji="0" lang="en-US" altLang="zh-CN" sz="1800" b="1" i="0" u="none" strike="noStrike" cap="none" normalizeH="0" baseline="-25000" dirty="0" smtClean="0">
                          <a:ln>
                            <a:noFill/>
                          </a:ln>
                          <a:solidFill>
                            <a:srgbClr val="990033"/>
                          </a:solidFill>
                          <a:effectLst/>
                          <a:latin typeface="Tahoma" pitchFamily="34" charset="0"/>
                          <a:ea typeface="黑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rgbClr val="990033"/>
                          </a:solidFill>
                          <a:effectLst/>
                          <a:latin typeface="Tahoma" pitchFamily="34" charset="0"/>
                          <a:ea typeface="黑体" pitchFamily="2" charset="-122"/>
                        </a:rPr>
                        <a:t>w</a:t>
                      </a:r>
                      <a:r>
                        <a:rPr kumimoji="0" lang="en-US" altLang="zh-CN" sz="1800" b="1" i="0" u="none" strike="noStrike" cap="none" normalizeH="0" baseline="-25000" dirty="0" smtClean="0">
                          <a:ln>
                            <a:noFill/>
                          </a:ln>
                          <a:solidFill>
                            <a:srgbClr val="990033"/>
                          </a:solidFill>
                          <a:effectLst/>
                          <a:latin typeface="Tahoma" pitchFamily="34" charset="0"/>
                          <a:ea typeface="黑体" pitchFamily="2" charset="-122"/>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rgbClr val="990033"/>
                          </a:solidFill>
                          <a:effectLst/>
                          <a:latin typeface="Tahoma" pitchFamily="34" charset="0"/>
                          <a:ea typeface="黑体" pitchFamily="2" charset="-122"/>
                        </a:rPr>
                        <a:t>w</a:t>
                      </a:r>
                      <a:r>
                        <a:rPr kumimoji="0" lang="en-US" altLang="zh-CN" sz="1800" b="1" i="0" u="none" strike="noStrike" cap="none" normalizeH="0" baseline="-25000" dirty="0" smtClean="0">
                          <a:ln>
                            <a:noFill/>
                          </a:ln>
                          <a:solidFill>
                            <a:srgbClr val="990033"/>
                          </a:solidFill>
                          <a:effectLst/>
                          <a:latin typeface="Tahoma" pitchFamily="34" charset="0"/>
                          <a:ea typeface="黑体" pitchFamily="2" charset="-122"/>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990033"/>
                          </a:solidFill>
                          <a:effectLst/>
                          <a:latin typeface="Tahoma" pitchFamily="34" charset="0"/>
                          <a:ea typeface="黑体" pitchFamily="2" charset="-122"/>
                        </a:rPr>
                        <a:t>w</a:t>
                      </a:r>
                      <a:r>
                        <a:rPr kumimoji="0" lang="en-US" altLang="zh-CN" sz="1800" b="1" i="0" u="none" strike="noStrike" cap="none" normalizeH="0" baseline="-25000" smtClean="0">
                          <a:ln>
                            <a:noFill/>
                          </a:ln>
                          <a:solidFill>
                            <a:srgbClr val="990033"/>
                          </a:solidFill>
                          <a:effectLst/>
                          <a:latin typeface="Tahoma" pitchFamily="34" charset="0"/>
                          <a:ea typeface="黑体" pitchFamily="2" charset="-122"/>
                        </a:rPr>
                        <a:t>5</a:t>
                      </a:r>
                      <a:endParaRPr kumimoji="0" lang="en-US" altLang="zh-CN" sz="1800" b="1" i="0" u="none" strike="noStrike" cap="none" normalizeH="0" baseline="-25000" dirty="0" smtClean="0">
                        <a:ln>
                          <a:noFill/>
                        </a:ln>
                        <a:solidFill>
                          <a:srgbClr val="990033"/>
                        </a:solidFill>
                        <a:effectLst/>
                        <a:latin typeface="Tahoma" pitchFamily="34" charset="0"/>
                        <a:ea typeface="黑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rgbClr val="990033"/>
                          </a:solidFill>
                          <a:effectLst/>
                          <a:latin typeface="Tahoma" pitchFamily="34" charset="0"/>
                          <a:ea typeface="黑体" pitchFamily="2" charset="-122"/>
                        </a:rPr>
                        <a:t>w</a:t>
                      </a:r>
                      <a:r>
                        <a:rPr kumimoji="0" lang="en-US" altLang="zh-CN" sz="1800" b="1" i="0" u="none" strike="noStrike" cap="none" normalizeH="0" baseline="-25000" dirty="0" smtClean="0">
                          <a:ln>
                            <a:noFill/>
                          </a:ln>
                          <a:solidFill>
                            <a:srgbClr val="990033"/>
                          </a:solidFill>
                          <a:effectLst/>
                          <a:latin typeface="Tahoma" pitchFamily="34" charset="0"/>
                          <a:ea typeface="黑体" pitchFamily="2" charset="-122"/>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rgbClr val="990033"/>
                          </a:solidFill>
                          <a:effectLst/>
                          <a:latin typeface="Tahoma" pitchFamily="34" charset="0"/>
                          <a:ea typeface="黑体" pitchFamily="2" charset="-122"/>
                        </a:rPr>
                        <a:t>w</a:t>
                      </a:r>
                      <a:r>
                        <a:rPr kumimoji="0" lang="en-US" altLang="zh-CN" sz="1800" b="1" i="0" u="none" strike="noStrike" cap="none" normalizeH="0" baseline="-25000" dirty="0" smtClean="0">
                          <a:ln>
                            <a:noFill/>
                          </a:ln>
                          <a:solidFill>
                            <a:srgbClr val="990033"/>
                          </a:solidFill>
                          <a:effectLst/>
                          <a:latin typeface="Tahoma" pitchFamily="34" charset="0"/>
                          <a:ea typeface="黑体" pitchFamily="2" charset="-122"/>
                        </a:rPr>
                        <a:t>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rgbClr val="990033"/>
                          </a:solidFill>
                          <a:effectLst/>
                          <a:latin typeface="Tahoma" pitchFamily="34" charset="0"/>
                          <a:ea typeface="黑体" pitchFamily="2" charset="-122"/>
                        </a:rPr>
                        <a:t>w</a:t>
                      </a:r>
                      <a:r>
                        <a:rPr kumimoji="0" lang="en-US" altLang="zh-CN" sz="1800" b="1" i="0" u="none" strike="noStrike" cap="none" normalizeH="0" baseline="-25000" dirty="0" smtClean="0">
                          <a:ln>
                            <a:noFill/>
                          </a:ln>
                          <a:solidFill>
                            <a:srgbClr val="990033"/>
                          </a:solidFill>
                          <a:effectLst/>
                          <a:latin typeface="Tahoma" pitchFamily="34" charset="0"/>
                          <a:ea typeface="黑体" pitchFamily="2" charset="-122"/>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rgbClr val="990033"/>
                          </a:solidFill>
                          <a:effectLst/>
                          <a:latin typeface="Tahoma" pitchFamily="34" charset="0"/>
                          <a:ea typeface="黑体" pitchFamily="2" charset="-122"/>
                        </a:rPr>
                        <a:t>w</a:t>
                      </a:r>
                      <a:r>
                        <a:rPr kumimoji="0" lang="en-US" altLang="zh-CN" sz="1800" b="1" i="0" u="none" strike="noStrike" cap="none" normalizeH="0" baseline="-25000" dirty="0" smtClean="0">
                          <a:ln>
                            <a:noFill/>
                          </a:ln>
                          <a:solidFill>
                            <a:srgbClr val="990033"/>
                          </a:solidFill>
                          <a:effectLst/>
                          <a:latin typeface="Tahoma" pitchFamily="34" charset="0"/>
                          <a:ea typeface="黑体" pitchFamily="2" charset="-122"/>
                        </a:rPr>
                        <a:t>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rgbClr val="990033"/>
                          </a:solidFill>
                          <a:effectLst/>
                          <a:latin typeface="Tahoma" pitchFamily="34" charset="0"/>
                          <a:ea typeface="黑体" pitchFamily="2" charset="-122"/>
                        </a:rPr>
                        <a:t>w</a:t>
                      </a:r>
                      <a:r>
                        <a:rPr kumimoji="0" lang="en-US" altLang="zh-CN" sz="1800" b="1" i="0" u="none" strike="noStrike" cap="none" normalizeH="0" baseline="-25000" dirty="0" smtClean="0">
                          <a:ln>
                            <a:noFill/>
                          </a:ln>
                          <a:solidFill>
                            <a:srgbClr val="990033"/>
                          </a:solidFill>
                          <a:effectLst/>
                          <a:latin typeface="Tahoma" pitchFamily="34" charset="0"/>
                          <a:ea typeface="黑体" pitchFamily="2" charset="-122"/>
                        </a:rPr>
                        <a:t>10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800" b="1" i="0" u="none" strike="noStrike" cap="none" normalizeH="0" baseline="0" dirty="0" smtClean="0">
                        <a:ln>
                          <a:noFill/>
                        </a:ln>
                        <a:solidFill>
                          <a:srgbClr val="990033"/>
                        </a:solidFill>
                        <a:effectLst/>
                        <a:latin typeface="Tahoma" pitchFamily="34" charset="0"/>
                        <a:ea typeface="黑体" pitchFamily="2" charset="-122"/>
                      </a:endParaRP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800" b="1" i="0" u="none" strike="noStrike" cap="none" normalizeH="0" baseline="0" dirty="0" smtClean="0">
                        <a:ln>
                          <a:noFill/>
                        </a:ln>
                        <a:solidFill>
                          <a:srgbClr val="990033"/>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Line 32"/>
          <p:cNvSpPr>
            <a:spLocks noChangeShapeType="1"/>
          </p:cNvSpPr>
          <p:nvPr/>
        </p:nvSpPr>
        <p:spPr bwMode="auto">
          <a:xfrm>
            <a:off x="7620000" y="4419600"/>
            <a:ext cx="431800" cy="0"/>
          </a:xfrm>
          <a:prstGeom prst="line">
            <a:avLst/>
          </a:prstGeom>
          <a:noFill/>
          <a:ln w="38100" cap="rnd">
            <a:solidFill>
              <a:schemeClr val="tx1"/>
            </a:solidFill>
            <a:prstDash val="sysDot"/>
            <a:round/>
            <a:headEnd/>
            <a:tailEnd/>
          </a:ln>
          <a:effectLst/>
        </p:spPr>
        <p:txBody>
          <a:bodyPr/>
          <a:lstStyle/>
          <a:p>
            <a:endParaRPr lang="zh-CN" altLang="en-US"/>
          </a:p>
        </p:txBody>
      </p:sp>
      <p:sp>
        <p:nvSpPr>
          <p:cNvPr id="9" name="Line 33"/>
          <p:cNvSpPr>
            <a:spLocks noChangeShapeType="1"/>
          </p:cNvSpPr>
          <p:nvPr/>
        </p:nvSpPr>
        <p:spPr bwMode="auto">
          <a:xfrm>
            <a:off x="942975" y="5114925"/>
            <a:ext cx="0" cy="431800"/>
          </a:xfrm>
          <a:prstGeom prst="line">
            <a:avLst/>
          </a:prstGeom>
          <a:noFill/>
          <a:ln w="38100">
            <a:solidFill>
              <a:schemeClr val="tx1"/>
            </a:solidFill>
            <a:round/>
            <a:headEnd/>
            <a:tailEnd/>
          </a:ln>
          <a:effectLst/>
        </p:spPr>
        <p:txBody>
          <a:bodyPr/>
          <a:lstStyle/>
          <a:p>
            <a:endParaRPr lang="zh-CN" altLang="en-US"/>
          </a:p>
        </p:txBody>
      </p:sp>
      <p:sp>
        <p:nvSpPr>
          <p:cNvPr id="10" name="Line 34"/>
          <p:cNvSpPr>
            <a:spLocks noChangeShapeType="1"/>
          </p:cNvSpPr>
          <p:nvPr/>
        </p:nvSpPr>
        <p:spPr bwMode="auto">
          <a:xfrm>
            <a:off x="2814638" y="5186363"/>
            <a:ext cx="0" cy="360362"/>
          </a:xfrm>
          <a:prstGeom prst="line">
            <a:avLst/>
          </a:prstGeom>
          <a:noFill/>
          <a:ln w="38100">
            <a:solidFill>
              <a:schemeClr val="tx1"/>
            </a:solidFill>
            <a:round/>
            <a:headEnd/>
            <a:tailEnd/>
          </a:ln>
          <a:effectLst/>
        </p:spPr>
        <p:txBody>
          <a:bodyPr/>
          <a:lstStyle/>
          <a:p>
            <a:endParaRPr lang="zh-CN" altLang="en-US"/>
          </a:p>
        </p:txBody>
      </p:sp>
      <p:sp>
        <p:nvSpPr>
          <p:cNvPr id="11" name="Line 35"/>
          <p:cNvSpPr>
            <a:spLocks noChangeShapeType="1"/>
          </p:cNvSpPr>
          <p:nvPr/>
        </p:nvSpPr>
        <p:spPr bwMode="auto">
          <a:xfrm>
            <a:off x="942975" y="5546725"/>
            <a:ext cx="1871663" cy="0"/>
          </a:xfrm>
          <a:prstGeom prst="line">
            <a:avLst/>
          </a:prstGeom>
          <a:noFill/>
          <a:ln w="38100">
            <a:solidFill>
              <a:schemeClr val="tx1"/>
            </a:solidFill>
            <a:round/>
            <a:headEnd/>
            <a:tailEnd/>
          </a:ln>
          <a:effectLst/>
        </p:spPr>
        <p:txBody>
          <a:bodyPr/>
          <a:lstStyle/>
          <a:p>
            <a:endParaRPr lang="zh-CN" altLang="en-US"/>
          </a:p>
        </p:txBody>
      </p:sp>
      <p:sp>
        <p:nvSpPr>
          <p:cNvPr id="12" name="Line 36"/>
          <p:cNvSpPr>
            <a:spLocks noChangeShapeType="1"/>
          </p:cNvSpPr>
          <p:nvPr/>
        </p:nvSpPr>
        <p:spPr bwMode="auto">
          <a:xfrm>
            <a:off x="3462338" y="5186363"/>
            <a:ext cx="0" cy="360362"/>
          </a:xfrm>
          <a:prstGeom prst="line">
            <a:avLst/>
          </a:prstGeom>
          <a:noFill/>
          <a:ln w="38100">
            <a:solidFill>
              <a:schemeClr val="tx1"/>
            </a:solidFill>
            <a:round/>
            <a:headEnd/>
            <a:tailEnd/>
          </a:ln>
          <a:effectLst/>
        </p:spPr>
        <p:txBody>
          <a:bodyPr/>
          <a:lstStyle/>
          <a:p>
            <a:endParaRPr lang="zh-CN" altLang="en-US"/>
          </a:p>
        </p:txBody>
      </p:sp>
      <p:sp>
        <p:nvSpPr>
          <p:cNvPr id="13" name="Line 37"/>
          <p:cNvSpPr>
            <a:spLocks noChangeShapeType="1"/>
          </p:cNvSpPr>
          <p:nvPr/>
        </p:nvSpPr>
        <p:spPr bwMode="auto">
          <a:xfrm>
            <a:off x="5335588" y="5257800"/>
            <a:ext cx="0" cy="288925"/>
          </a:xfrm>
          <a:prstGeom prst="line">
            <a:avLst/>
          </a:prstGeom>
          <a:noFill/>
          <a:ln w="38100">
            <a:solidFill>
              <a:schemeClr val="tx1"/>
            </a:solidFill>
            <a:round/>
            <a:headEnd/>
            <a:tailEnd/>
          </a:ln>
          <a:effectLst/>
        </p:spPr>
        <p:txBody>
          <a:bodyPr/>
          <a:lstStyle/>
          <a:p>
            <a:endParaRPr lang="zh-CN" altLang="en-US"/>
          </a:p>
        </p:txBody>
      </p:sp>
      <p:sp>
        <p:nvSpPr>
          <p:cNvPr id="14" name="Line 38"/>
          <p:cNvSpPr>
            <a:spLocks noChangeShapeType="1"/>
          </p:cNvSpPr>
          <p:nvPr/>
        </p:nvSpPr>
        <p:spPr bwMode="auto">
          <a:xfrm>
            <a:off x="3462338" y="5546725"/>
            <a:ext cx="1873250" cy="0"/>
          </a:xfrm>
          <a:prstGeom prst="line">
            <a:avLst/>
          </a:prstGeom>
          <a:noFill/>
          <a:ln w="38100">
            <a:solidFill>
              <a:schemeClr val="tx1"/>
            </a:solidFill>
            <a:round/>
            <a:headEnd/>
            <a:tailEnd/>
          </a:ln>
          <a:effectLst/>
        </p:spPr>
        <p:txBody>
          <a:bodyPr/>
          <a:lstStyle/>
          <a:p>
            <a:endParaRPr lang="zh-CN" altLang="en-US"/>
          </a:p>
        </p:txBody>
      </p:sp>
      <p:sp>
        <p:nvSpPr>
          <p:cNvPr id="15" name="Line 39"/>
          <p:cNvSpPr>
            <a:spLocks noChangeShapeType="1"/>
          </p:cNvSpPr>
          <p:nvPr/>
        </p:nvSpPr>
        <p:spPr bwMode="auto">
          <a:xfrm>
            <a:off x="5983288" y="5186363"/>
            <a:ext cx="0" cy="360362"/>
          </a:xfrm>
          <a:prstGeom prst="line">
            <a:avLst/>
          </a:prstGeom>
          <a:noFill/>
          <a:ln w="38100">
            <a:solidFill>
              <a:schemeClr val="tx1"/>
            </a:solidFill>
            <a:round/>
            <a:headEnd/>
            <a:tailEnd/>
          </a:ln>
          <a:effectLst/>
        </p:spPr>
        <p:txBody>
          <a:bodyPr/>
          <a:lstStyle/>
          <a:p>
            <a:endParaRPr lang="zh-CN" altLang="en-US"/>
          </a:p>
        </p:txBody>
      </p:sp>
      <p:sp>
        <p:nvSpPr>
          <p:cNvPr id="16" name="Line 40"/>
          <p:cNvSpPr>
            <a:spLocks noChangeShapeType="1"/>
          </p:cNvSpPr>
          <p:nvPr/>
        </p:nvSpPr>
        <p:spPr bwMode="auto">
          <a:xfrm>
            <a:off x="7927975" y="5186363"/>
            <a:ext cx="0" cy="360362"/>
          </a:xfrm>
          <a:prstGeom prst="line">
            <a:avLst/>
          </a:prstGeom>
          <a:noFill/>
          <a:ln w="38100">
            <a:solidFill>
              <a:schemeClr val="tx1"/>
            </a:solidFill>
            <a:round/>
            <a:headEnd/>
            <a:tailEnd/>
          </a:ln>
          <a:effectLst/>
        </p:spPr>
        <p:txBody>
          <a:bodyPr/>
          <a:lstStyle/>
          <a:p>
            <a:endParaRPr lang="zh-CN" altLang="en-US"/>
          </a:p>
        </p:txBody>
      </p:sp>
      <p:sp>
        <p:nvSpPr>
          <p:cNvPr id="17" name="Line 41"/>
          <p:cNvSpPr>
            <a:spLocks noChangeShapeType="1"/>
          </p:cNvSpPr>
          <p:nvPr/>
        </p:nvSpPr>
        <p:spPr bwMode="auto">
          <a:xfrm>
            <a:off x="5983288" y="5546725"/>
            <a:ext cx="1944687" cy="0"/>
          </a:xfrm>
          <a:prstGeom prst="line">
            <a:avLst/>
          </a:prstGeom>
          <a:noFill/>
          <a:ln w="38100">
            <a:solidFill>
              <a:schemeClr val="tx1"/>
            </a:solidFill>
            <a:round/>
            <a:headEnd/>
            <a:tailEnd/>
          </a:ln>
          <a:effectLst/>
        </p:spPr>
        <p:txBody>
          <a:bodyPr/>
          <a:lstStyle/>
          <a:p>
            <a:endParaRPr lang="zh-CN" altLang="en-US"/>
          </a:p>
        </p:txBody>
      </p:sp>
      <p:sp>
        <p:nvSpPr>
          <p:cNvPr id="18" name="Text Box 42"/>
          <p:cNvSpPr txBox="1">
            <a:spLocks noChangeArrowheads="1"/>
          </p:cNvSpPr>
          <p:nvPr/>
        </p:nvSpPr>
        <p:spPr bwMode="auto">
          <a:xfrm>
            <a:off x="993775" y="5836444"/>
            <a:ext cx="1657350" cy="442913"/>
          </a:xfrm>
          <a:prstGeom prst="rect">
            <a:avLst/>
          </a:prstGeom>
          <a:noFill/>
          <a:ln w="9525">
            <a:noFill/>
            <a:miter lim="800000"/>
            <a:headEnd/>
            <a:tailEnd/>
          </a:ln>
          <a:effectLst/>
        </p:spPr>
        <p:txBody>
          <a:bodyPr>
            <a:spAutoFit/>
          </a:bodyPr>
          <a:lstStyle/>
          <a:p>
            <a:pPr eaLnBrk="1" hangingPunct="1">
              <a:spcBef>
                <a:spcPct val="50000"/>
              </a:spcBef>
            </a:pPr>
            <a:r>
              <a:rPr lang="zh-CN" altLang="en-US" sz="2300" b="1">
                <a:solidFill>
                  <a:srgbClr val="6600FF"/>
                </a:solidFill>
                <a:latin typeface="Tahoma" pitchFamily="34" charset="0"/>
                <a:ea typeface="黑体" pitchFamily="2" charset="-122"/>
              </a:rPr>
              <a:t>轮密钥0</a:t>
            </a:r>
          </a:p>
        </p:txBody>
      </p:sp>
      <p:sp>
        <p:nvSpPr>
          <p:cNvPr id="19" name="Text Box 43"/>
          <p:cNvSpPr txBox="1">
            <a:spLocks noChangeArrowheads="1"/>
          </p:cNvSpPr>
          <p:nvPr/>
        </p:nvSpPr>
        <p:spPr bwMode="auto">
          <a:xfrm>
            <a:off x="3813175" y="5836444"/>
            <a:ext cx="1368425" cy="442912"/>
          </a:xfrm>
          <a:prstGeom prst="rect">
            <a:avLst/>
          </a:prstGeom>
          <a:noFill/>
          <a:ln w="9525">
            <a:noFill/>
            <a:miter lim="800000"/>
            <a:headEnd/>
            <a:tailEnd/>
          </a:ln>
          <a:effectLst/>
        </p:spPr>
        <p:txBody>
          <a:bodyPr>
            <a:spAutoFit/>
          </a:bodyPr>
          <a:lstStyle/>
          <a:p>
            <a:pPr eaLnBrk="1" hangingPunct="1">
              <a:spcBef>
                <a:spcPct val="50000"/>
              </a:spcBef>
            </a:pPr>
            <a:r>
              <a:rPr lang="zh-CN" altLang="en-US" sz="2300" b="1" dirty="0">
                <a:solidFill>
                  <a:srgbClr val="6600FF"/>
                </a:solidFill>
                <a:latin typeface="Tahoma" pitchFamily="34" charset="0"/>
                <a:ea typeface="黑体" pitchFamily="2" charset="-122"/>
              </a:rPr>
              <a:t>轮密钥1</a:t>
            </a:r>
          </a:p>
        </p:txBody>
      </p:sp>
      <p:sp>
        <p:nvSpPr>
          <p:cNvPr id="20" name="Text Box 44"/>
          <p:cNvSpPr txBox="1">
            <a:spLocks noChangeArrowheads="1"/>
          </p:cNvSpPr>
          <p:nvPr/>
        </p:nvSpPr>
        <p:spPr bwMode="auto">
          <a:xfrm>
            <a:off x="6326188" y="5836444"/>
            <a:ext cx="1296987" cy="442912"/>
          </a:xfrm>
          <a:prstGeom prst="rect">
            <a:avLst/>
          </a:prstGeom>
          <a:noFill/>
          <a:ln w="9525">
            <a:noFill/>
            <a:miter lim="800000"/>
            <a:headEnd/>
            <a:tailEnd/>
          </a:ln>
          <a:effectLst/>
        </p:spPr>
        <p:txBody>
          <a:bodyPr>
            <a:spAutoFit/>
          </a:bodyPr>
          <a:lstStyle/>
          <a:p>
            <a:pPr eaLnBrk="1" hangingPunct="1">
              <a:spcBef>
                <a:spcPct val="50000"/>
              </a:spcBef>
            </a:pPr>
            <a:r>
              <a:rPr lang="zh-CN" altLang="en-US" sz="2300" b="1">
                <a:solidFill>
                  <a:srgbClr val="6600FF"/>
                </a:solidFill>
                <a:latin typeface="Tahoma" pitchFamily="34" charset="0"/>
                <a:ea typeface="黑体" pitchFamily="2" charset="-122"/>
              </a:rPr>
              <a:t>轮密钥2</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扩散举例</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a:t>
            </a:fld>
            <a:endParaRPr lang="en-US" altLang="zh-CN" dirty="0"/>
          </a:p>
        </p:txBody>
      </p:sp>
      <p:pic>
        <p:nvPicPr>
          <p:cNvPr id="165890" name="Picture 2"/>
          <p:cNvPicPr>
            <a:picLocks noChangeAspect="1" noChangeArrowheads="1"/>
          </p:cNvPicPr>
          <p:nvPr/>
        </p:nvPicPr>
        <p:blipFill>
          <a:blip r:embed="rId2"/>
          <a:srcRect/>
          <a:stretch>
            <a:fillRect/>
          </a:stretch>
        </p:blipFill>
        <p:spPr bwMode="auto">
          <a:xfrm>
            <a:off x="762000" y="1752600"/>
            <a:ext cx="6477000" cy="449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AES</a:t>
            </a:r>
            <a:r>
              <a:rPr lang="zh-CN" altLang="en-US" dirty="0" smtClean="0"/>
              <a:t>的等价解密</a:t>
            </a:r>
            <a:endParaRPr lang="zh-CN" altLang="en-US" dirty="0"/>
          </a:p>
        </p:txBody>
      </p:sp>
      <p:sp>
        <p:nvSpPr>
          <p:cNvPr id="3" name="内容占位符 2"/>
          <p:cNvSpPr>
            <a:spLocks noGrp="1"/>
          </p:cNvSpPr>
          <p:nvPr>
            <p:ph idx="1"/>
          </p:nvPr>
        </p:nvSpPr>
        <p:spPr/>
        <p:txBody>
          <a:bodyPr/>
          <a:lstStyle/>
          <a:p>
            <a:r>
              <a:rPr lang="en-US" altLang="zh-CN" dirty="0" smtClean="0"/>
              <a:t>AES</a:t>
            </a:r>
            <a:r>
              <a:rPr lang="zh-CN" altLang="en-US" dirty="0" smtClean="0"/>
              <a:t>的</a:t>
            </a:r>
            <a:r>
              <a:rPr lang="zh-CN" altLang="en-US" b="1" dirty="0" smtClean="0">
                <a:solidFill>
                  <a:srgbClr val="FF0000"/>
                </a:solidFill>
              </a:rPr>
              <a:t>加解密过程不相同</a:t>
            </a:r>
            <a:r>
              <a:rPr lang="zh-CN" altLang="en-US" dirty="0" smtClean="0"/>
              <a:t>，需要使用相应变换的逆变换，并且各个变换的使用顺序也不一样：</a:t>
            </a:r>
            <a:endParaRPr lang="en-US" altLang="zh-CN" dirty="0" smtClean="0"/>
          </a:p>
          <a:p>
            <a:pPr lvl="1"/>
            <a:r>
              <a:rPr lang="zh-CN" altLang="en-US" dirty="0" smtClean="0">
                <a:solidFill>
                  <a:srgbClr val="FF0000"/>
                </a:solidFill>
              </a:rPr>
              <a:t>逆行移位</a:t>
            </a:r>
            <a:endParaRPr lang="en-US" altLang="zh-CN" dirty="0" smtClean="0">
              <a:solidFill>
                <a:srgbClr val="FF0000"/>
              </a:solidFill>
            </a:endParaRPr>
          </a:p>
          <a:p>
            <a:pPr lvl="1"/>
            <a:r>
              <a:rPr lang="zh-CN" altLang="en-US" dirty="0" smtClean="0">
                <a:solidFill>
                  <a:srgbClr val="FF0000"/>
                </a:solidFill>
              </a:rPr>
              <a:t>逆字节代换</a:t>
            </a:r>
            <a:endParaRPr lang="en-US" altLang="zh-CN" dirty="0" smtClean="0">
              <a:solidFill>
                <a:srgbClr val="FF0000"/>
              </a:solidFill>
            </a:endParaRPr>
          </a:p>
          <a:p>
            <a:pPr lvl="1"/>
            <a:r>
              <a:rPr lang="zh-CN" altLang="en-US" dirty="0" smtClean="0">
                <a:solidFill>
                  <a:srgbClr val="FF0000"/>
                </a:solidFill>
              </a:rPr>
              <a:t>轮密钥加</a:t>
            </a:r>
            <a:endParaRPr lang="en-US" altLang="zh-CN" dirty="0" smtClean="0">
              <a:solidFill>
                <a:srgbClr val="FF0000"/>
              </a:solidFill>
            </a:endParaRPr>
          </a:p>
          <a:p>
            <a:pPr lvl="1"/>
            <a:r>
              <a:rPr lang="zh-CN" altLang="en-US" dirty="0" smtClean="0">
                <a:solidFill>
                  <a:srgbClr val="FF0000"/>
                </a:solidFill>
              </a:rPr>
              <a:t>逆列混合</a:t>
            </a:r>
            <a:endParaRPr lang="en-US" altLang="zh-CN" dirty="0" smtClean="0">
              <a:solidFill>
                <a:srgbClr val="FF0000"/>
              </a:solidFill>
            </a:endParaRPr>
          </a:p>
          <a:p>
            <a:r>
              <a:rPr lang="zh-CN" altLang="en-US" b="1" dirty="0" smtClean="0">
                <a:solidFill>
                  <a:srgbClr val="692AA2"/>
                </a:solidFill>
              </a:rPr>
              <a:t>这使得</a:t>
            </a:r>
            <a:r>
              <a:rPr lang="en-US" altLang="zh-CN" b="1" dirty="0" smtClean="0">
                <a:solidFill>
                  <a:srgbClr val="692AA2"/>
                </a:solidFill>
              </a:rPr>
              <a:t>AES</a:t>
            </a:r>
            <a:r>
              <a:rPr lang="zh-CN" altLang="en-US" b="1" dirty="0" smtClean="0">
                <a:solidFill>
                  <a:srgbClr val="692AA2"/>
                </a:solidFill>
              </a:rPr>
              <a:t>的加解密使用不同的软件和硬件模块</a:t>
            </a:r>
            <a:endParaRPr lang="en-US" altLang="zh-CN" b="1" dirty="0" smtClean="0">
              <a:solidFill>
                <a:srgbClr val="692AA2"/>
              </a:solidFill>
            </a:endParaRPr>
          </a:p>
          <a:p>
            <a:r>
              <a:rPr lang="zh-CN" altLang="en-US" b="1" dirty="0" smtClean="0">
                <a:solidFill>
                  <a:srgbClr val="FF00FF"/>
                </a:solidFill>
              </a:rPr>
              <a:t>能否使得加解密使用相同的顺序哪？</a:t>
            </a:r>
            <a:endParaRPr lang="en-US" altLang="zh-CN" b="1" dirty="0" smtClean="0">
              <a:solidFill>
                <a:srgbClr val="FF00FF"/>
              </a:solidFill>
            </a:endParaRPr>
          </a:p>
          <a:p>
            <a:pPr lvl="1"/>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70</a:t>
            </a:fld>
            <a:endParaRPr lang="en-US" altLang="zh-CN" dirty="0"/>
          </a:p>
        </p:txBody>
      </p:sp>
      <p:sp>
        <p:nvSpPr>
          <p:cNvPr id="7" name="任意多边形 6"/>
          <p:cNvSpPr/>
          <p:nvPr/>
        </p:nvSpPr>
        <p:spPr bwMode="auto">
          <a:xfrm>
            <a:off x="2928538" y="2982898"/>
            <a:ext cx="358066" cy="417250"/>
          </a:xfrm>
          <a:custGeom>
            <a:avLst/>
            <a:gdLst>
              <a:gd name="connsiteX0" fmla="*/ 0 w 358066"/>
              <a:gd name="connsiteY0" fmla="*/ 0 h 417250"/>
              <a:gd name="connsiteX1" fmla="*/ 355107 w 358066"/>
              <a:gd name="connsiteY1" fmla="*/ 204186 h 417250"/>
              <a:gd name="connsiteX2" fmla="*/ 17755 w 358066"/>
              <a:gd name="connsiteY2" fmla="*/ 417250 h 417250"/>
            </a:gdLst>
            <a:ahLst/>
            <a:cxnLst>
              <a:cxn ang="0">
                <a:pos x="connsiteX0" y="connsiteY0"/>
              </a:cxn>
              <a:cxn ang="0">
                <a:pos x="connsiteX1" y="connsiteY1"/>
              </a:cxn>
              <a:cxn ang="0">
                <a:pos x="connsiteX2" y="connsiteY2"/>
              </a:cxn>
            </a:cxnLst>
            <a:rect l="l" t="t" r="r" b="b"/>
            <a:pathLst>
              <a:path w="358066" h="417250">
                <a:moveTo>
                  <a:pt x="0" y="0"/>
                </a:moveTo>
                <a:cubicBezTo>
                  <a:pt x="176074" y="67322"/>
                  <a:pt x="352148" y="134644"/>
                  <a:pt x="355107" y="204186"/>
                </a:cubicBezTo>
                <a:cubicBezTo>
                  <a:pt x="358066" y="273728"/>
                  <a:pt x="187910" y="345489"/>
                  <a:pt x="17755" y="417250"/>
                </a:cubicBezTo>
              </a:path>
            </a:pathLst>
          </a:custGeom>
          <a:ln>
            <a:solidFill>
              <a:srgbClr val="CC3300"/>
            </a:solidFill>
            <a:headEnd type="arrow"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8" name="任意多边形 7"/>
          <p:cNvSpPr/>
          <p:nvPr/>
        </p:nvSpPr>
        <p:spPr bwMode="auto">
          <a:xfrm>
            <a:off x="2825834" y="3906272"/>
            <a:ext cx="358066" cy="417250"/>
          </a:xfrm>
          <a:custGeom>
            <a:avLst/>
            <a:gdLst>
              <a:gd name="connsiteX0" fmla="*/ 0 w 358066"/>
              <a:gd name="connsiteY0" fmla="*/ 0 h 417250"/>
              <a:gd name="connsiteX1" fmla="*/ 355107 w 358066"/>
              <a:gd name="connsiteY1" fmla="*/ 204186 h 417250"/>
              <a:gd name="connsiteX2" fmla="*/ 17755 w 358066"/>
              <a:gd name="connsiteY2" fmla="*/ 417250 h 417250"/>
            </a:gdLst>
            <a:ahLst/>
            <a:cxnLst>
              <a:cxn ang="0">
                <a:pos x="connsiteX0" y="connsiteY0"/>
              </a:cxn>
              <a:cxn ang="0">
                <a:pos x="connsiteX1" y="connsiteY1"/>
              </a:cxn>
              <a:cxn ang="0">
                <a:pos x="connsiteX2" y="connsiteY2"/>
              </a:cxn>
            </a:cxnLst>
            <a:rect l="l" t="t" r="r" b="b"/>
            <a:pathLst>
              <a:path w="358066" h="417250">
                <a:moveTo>
                  <a:pt x="0" y="0"/>
                </a:moveTo>
                <a:cubicBezTo>
                  <a:pt x="176074" y="67322"/>
                  <a:pt x="352148" y="134644"/>
                  <a:pt x="355107" y="204186"/>
                </a:cubicBezTo>
                <a:cubicBezTo>
                  <a:pt x="358066" y="273728"/>
                  <a:pt x="187910" y="345489"/>
                  <a:pt x="17755" y="417250"/>
                </a:cubicBezTo>
              </a:path>
            </a:pathLst>
          </a:custGeom>
          <a:ln>
            <a:solidFill>
              <a:srgbClr val="CC3300"/>
            </a:solidFill>
            <a:headEnd type="triangl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linds(horizontal)">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blinds(horizontal)">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等价的解密过程</a:t>
            </a:r>
            <a:endParaRPr lang="zh-CN" altLang="en-US" dirty="0"/>
          </a:p>
        </p:txBody>
      </p:sp>
      <p:sp>
        <p:nvSpPr>
          <p:cNvPr id="3" name="内容占位符 2"/>
          <p:cNvSpPr>
            <a:spLocks noGrp="1"/>
          </p:cNvSpPr>
          <p:nvPr>
            <p:ph idx="1"/>
          </p:nvPr>
        </p:nvSpPr>
        <p:spPr/>
        <p:txBody>
          <a:bodyPr/>
          <a:lstStyle/>
          <a:p>
            <a:r>
              <a:rPr lang="zh-CN" altLang="en-US" b="1" dirty="0" smtClean="0">
                <a:solidFill>
                  <a:srgbClr val="FF00FF"/>
                </a:solidFill>
              </a:rPr>
              <a:t>交换逆行移位和逆字节代换</a:t>
            </a:r>
            <a:endParaRPr lang="en-US" altLang="zh-CN" b="1" dirty="0" smtClean="0">
              <a:solidFill>
                <a:srgbClr val="FF00FF"/>
              </a:solidFill>
            </a:endParaRPr>
          </a:p>
          <a:p>
            <a:pPr lvl="1"/>
            <a:r>
              <a:rPr lang="zh-CN" altLang="en-US" dirty="0" smtClean="0"/>
              <a:t>逆行移位影响字节的顺序，但不改变自己的内容，同时也不以自己的内容决定它的变换</a:t>
            </a:r>
            <a:endParaRPr lang="en-US" altLang="zh-CN" dirty="0" smtClean="0"/>
          </a:p>
          <a:p>
            <a:pPr lvl="1"/>
            <a:r>
              <a:rPr lang="zh-CN" altLang="en-US" dirty="0" smtClean="0"/>
              <a:t>逆字节代换影响自己的内容，但不改变字节的顺序，同时也不依赖字节的顺序来进行它的变换</a:t>
            </a:r>
            <a:endParaRPr lang="en-US" altLang="zh-CN" dirty="0" smtClean="0"/>
          </a:p>
          <a:p>
            <a:pPr lvl="1"/>
            <a:r>
              <a:rPr lang="zh-CN" altLang="en-US" dirty="0" smtClean="0"/>
              <a:t>因此，两个操作可以交换</a:t>
            </a:r>
            <a:endParaRPr lang="en-US" altLang="zh-CN" dirty="0" smtClean="0"/>
          </a:p>
          <a:p>
            <a:r>
              <a:rPr lang="zh-CN" altLang="en-US" b="1" dirty="0" smtClean="0">
                <a:solidFill>
                  <a:srgbClr val="FF00FF"/>
                </a:solidFill>
              </a:rPr>
              <a:t>交换轮密钥加和逆列混合</a:t>
            </a:r>
            <a:endParaRPr lang="en-US" altLang="zh-CN" b="1" dirty="0" smtClean="0">
              <a:solidFill>
                <a:srgbClr val="FF00FF"/>
              </a:solidFill>
            </a:endParaRPr>
          </a:p>
          <a:p>
            <a:pPr lvl="1"/>
            <a:r>
              <a:rPr lang="zh-CN" altLang="en-US" dirty="0" smtClean="0"/>
              <a:t>轮密钥加和逆列混合都不改变矩阵中字节的顺序：</a:t>
            </a:r>
            <a:endParaRPr lang="en-US" altLang="zh-CN" dirty="0" smtClean="0"/>
          </a:p>
          <a:p>
            <a:pPr lvl="1"/>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71</a:t>
            </a:fld>
            <a:endParaRPr lang="en-US" altLang="zh-CN" dirty="0"/>
          </a:p>
        </p:txBody>
      </p:sp>
      <p:graphicFrame>
        <p:nvGraphicFramePr>
          <p:cNvPr id="8" name="对象 7"/>
          <p:cNvGraphicFramePr>
            <a:graphicFrameLocks noChangeAspect="1"/>
          </p:cNvGraphicFramePr>
          <p:nvPr>
            <p:extLst>
              <p:ext uri="{D42A27DB-BD31-4B8C-83A1-F6EECF244321}">
                <p14:modId xmlns:p14="http://schemas.microsoft.com/office/powerpoint/2010/main" val="2284436135"/>
              </p:ext>
            </p:extLst>
          </p:nvPr>
        </p:nvGraphicFramePr>
        <p:xfrm>
          <a:off x="1066800" y="5638800"/>
          <a:ext cx="7162800" cy="457200"/>
        </p:xfrm>
        <a:graphic>
          <a:graphicData uri="http://schemas.openxmlformats.org/presentationml/2006/ole">
            <mc:AlternateContent xmlns:mc="http://schemas.openxmlformats.org/markup-compatibility/2006">
              <mc:Choice xmlns:v="urn:schemas-microsoft-com:vml" Requires="v">
                <p:oleObj spid="_x0000_s240761" name="Equation" r:id="rId3" imgW="3581280" imgH="228600" progId="Equation.DSMT4">
                  <p:embed/>
                </p:oleObj>
              </mc:Choice>
              <mc:Fallback>
                <p:oleObj name="Equation" r:id="rId3" imgW="3581280" imgH="22860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5638800"/>
                        <a:ext cx="7162800" cy="457200"/>
                      </a:xfrm>
                      <a:prstGeom prst="rect">
                        <a:avLst/>
                      </a:prstGeom>
                      <a:noFill/>
                      <a:extLst/>
                    </p:spPr>
                  </p:pic>
                </p:oleObj>
              </mc:Fallback>
            </mc:AlternateContent>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例子</a:t>
            </a:r>
            <a:endParaRPr lang="zh-CN" altLang="en-US" dirty="0"/>
          </a:p>
        </p:txBody>
      </p:sp>
      <p:sp>
        <p:nvSpPr>
          <p:cNvPr id="3" name="内容占位符 2"/>
          <p:cNvSpPr>
            <a:spLocks noGrp="1"/>
          </p:cNvSpPr>
          <p:nvPr>
            <p:ph idx="1"/>
          </p:nvPr>
        </p:nvSpPr>
        <p:spPr>
          <a:xfrm>
            <a:off x="533400" y="5257800"/>
            <a:ext cx="8229600" cy="1066800"/>
          </a:xfrm>
        </p:spPr>
        <p:txBody>
          <a:bodyPr/>
          <a:lstStyle/>
          <a:p>
            <a:r>
              <a:rPr lang="zh-CN" altLang="en-US" dirty="0" smtClean="0"/>
              <a:t>所以我们得到如下的等价变形：</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72</a:t>
            </a:fld>
            <a:endParaRPr lang="en-US" altLang="zh-CN" dirty="0"/>
          </a:p>
        </p:txBody>
      </p:sp>
      <p:graphicFrame>
        <p:nvGraphicFramePr>
          <p:cNvPr id="7" name="对象 6"/>
          <p:cNvGraphicFramePr>
            <a:graphicFrameLocks noChangeAspect="1"/>
          </p:cNvGraphicFramePr>
          <p:nvPr/>
        </p:nvGraphicFramePr>
        <p:xfrm>
          <a:off x="1304925" y="1447800"/>
          <a:ext cx="5848350" cy="3140075"/>
        </p:xfrm>
        <a:graphic>
          <a:graphicData uri="http://schemas.openxmlformats.org/presentationml/2006/ole">
            <mc:AlternateContent xmlns:mc="http://schemas.openxmlformats.org/markup-compatibility/2006">
              <mc:Choice xmlns:v="urn:schemas-microsoft-com:vml" Requires="v">
                <p:oleObj spid="_x0000_s241785" name="Equation" r:id="rId3" imgW="3784320" imgH="2031840" progId="Equation.DSMT4">
                  <p:embed/>
                </p:oleObj>
              </mc:Choice>
              <mc:Fallback>
                <p:oleObj name="Equation" r:id="rId3" imgW="3784320" imgH="203184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4925" y="1447800"/>
                        <a:ext cx="5848350" cy="314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4419600" y="4572000"/>
            <a:ext cx="2590800" cy="523220"/>
          </a:xfrm>
          <a:prstGeom prst="rect">
            <a:avLst/>
          </a:prstGeom>
          <a:noFill/>
        </p:spPr>
        <p:txBody>
          <a:bodyPr wrap="square" rtlCol="0">
            <a:spAutoFit/>
          </a:bodyPr>
          <a:lstStyle/>
          <a:p>
            <a:r>
              <a:rPr lang="zh-CN" altLang="en-US" sz="2800" b="1" dirty="0">
                <a:solidFill>
                  <a:srgbClr val="FF0000"/>
                </a:solidFill>
              </a:rPr>
              <a:t>轮</a:t>
            </a:r>
            <a:r>
              <a:rPr lang="zh-CN" altLang="en-US" sz="2800" b="1" dirty="0" smtClean="0">
                <a:solidFill>
                  <a:srgbClr val="FF0000"/>
                </a:solidFill>
              </a:rPr>
              <a:t>密钥求逆</a:t>
            </a:r>
            <a:endParaRPr lang="zh-CN" altLang="en-US" sz="28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等价操作</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73</a:t>
            </a:fld>
            <a:endParaRPr lang="en-US" altLang="zh-CN" dirty="0"/>
          </a:p>
        </p:txBody>
      </p:sp>
      <p:sp>
        <p:nvSpPr>
          <p:cNvPr id="9" name="Rectangle 6">
            <a:hlinkClick r:id="rId2" action="ppaction://hlinksldjump"/>
          </p:cNvPr>
          <p:cNvSpPr>
            <a:spLocks noChangeArrowheads="1"/>
          </p:cNvSpPr>
          <p:nvPr/>
        </p:nvSpPr>
        <p:spPr bwMode="auto">
          <a:xfrm>
            <a:off x="381000" y="4038600"/>
            <a:ext cx="2879725" cy="64928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eaLnBrk="1" hangingPunct="1"/>
            <a:r>
              <a:rPr lang="zh-CN" altLang="en-US" sz="2000" b="1" dirty="0" smtClean="0">
                <a:solidFill>
                  <a:srgbClr val="6600FF"/>
                </a:solidFill>
                <a:latin typeface="Arial" charset="0"/>
                <a:ea typeface="宋体" charset="-122"/>
              </a:rPr>
              <a:t>逆列混合</a:t>
            </a:r>
            <a:endParaRPr lang="zh-CN" altLang="en-US" sz="2000" b="1" dirty="0">
              <a:solidFill>
                <a:srgbClr val="6600FF"/>
              </a:solidFill>
              <a:latin typeface="Arial" charset="0"/>
              <a:ea typeface="宋体" charset="-122"/>
            </a:endParaRPr>
          </a:p>
        </p:txBody>
      </p:sp>
      <p:sp>
        <p:nvSpPr>
          <p:cNvPr id="12" name="Line 9"/>
          <p:cNvSpPr>
            <a:spLocks noChangeShapeType="1"/>
          </p:cNvSpPr>
          <p:nvPr/>
        </p:nvSpPr>
        <p:spPr bwMode="auto">
          <a:xfrm>
            <a:off x="1749425" y="3606800"/>
            <a:ext cx="0" cy="360362"/>
          </a:xfrm>
          <a:prstGeom prst="line">
            <a:avLst/>
          </a:prstGeom>
          <a:noFill/>
          <a:ln w="38100">
            <a:solidFill>
              <a:schemeClr val="tx1"/>
            </a:solidFill>
            <a:round/>
            <a:headEnd/>
            <a:tailEnd type="triangle" w="med" len="med"/>
          </a:ln>
          <a:effectLst/>
        </p:spPr>
        <p:txBody>
          <a:bodyPr/>
          <a:lstStyle/>
          <a:p>
            <a:endParaRPr lang="zh-CN" altLang="en-US"/>
          </a:p>
        </p:txBody>
      </p:sp>
      <p:sp>
        <p:nvSpPr>
          <p:cNvPr id="13" name="Line 10"/>
          <p:cNvSpPr>
            <a:spLocks noChangeShapeType="1"/>
          </p:cNvSpPr>
          <p:nvPr/>
        </p:nvSpPr>
        <p:spPr bwMode="auto">
          <a:xfrm>
            <a:off x="1752600" y="4702175"/>
            <a:ext cx="0" cy="360362"/>
          </a:xfrm>
          <a:prstGeom prst="line">
            <a:avLst/>
          </a:prstGeom>
          <a:noFill/>
          <a:ln w="38100">
            <a:solidFill>
              <a:schemeClr val="tx1"/>
            </a:solidFill>
            <a:round/>
            <a:headEnd/>
            <a:tailEnd type="triangle" w="med" len="med"/>
          </a:ln>
          <a:effectLst/>
        </p:spPr>
        <p:txBody>
          <a:bodyPr/>
          <a:lstStyle/>
          <a:p>
            <a:endParaRPr lang="zh-CN" altLang="en-US"/>
          </a:p>
        </p:txBody>
      </p:sp>
      <p:sp>
        <p:nvSpPr>
          <p:cNvPr id="14" name="Oval 11"/>
          <p:cNvSpPr>
            <a:spLocks noChangeArrowheads="1"/>
          </p:cNvSpPr>
          <p:nvPr/>
        </p:nvSpPr>
        <p:spPr bwMode="auto">
          <a:xfrm>
            <a:off x="1524000" y="3254375"/>
            <a:ext cx="360363" cy="360363"/>
          </a:xfrm>
          <a:prstGeom prst="ellipse">
            <a:avLst/>
          </a:prstGeom>
          <a:solidFill>
            <a:srgbClr val="FFFF00"/>
          </a:solidFill>
          <a:ln w="38100">
            <a:solidFill>
              <a:schemeClr val="tx1"/>
            </a:solidFill>
            <a:round/>
            <a:headEnd/>
            <a:tailEnd/>
          </a:ln>
          <a:effectLst/>
        </p:spPr>
        <p:txBody>
          <a:bodyPr wrap="none" anchor="ctr"/>
          <a:lstStyle/>
          <a:p>
            <a:pPr eaLnBrk="1" hangingPunct="1"/>
            <a:r>
              <a:rPr lang="zh-CN" altLang="en-US" b="1">
                <a:latin typeface="Arial" charset="0"/>
                <a:ea typeface="宋体" charset="-122"/>
              </a:rPr>
              <a:t>+</a:t>
            </a:r>
          </a:p>
        </p:txBody>
      </p:sp>
      <p:sp>
        <p:nvSpPr>
          <p:cNvPr id="18" name="Rectangle 5">
            <a:hlinkClick r:id="rId3" action="ppaction://hlinksldjump"/>
          </p:cNvPr>
          <p:cNvSpPr>
            <a:spLocks noChangeArrowheads="1"/>
          </p:cNvSpPr>
          <p:nvPr/>
        </p:nvSpPr>
        <p:spPr bwMode="auto">
          <a:xfrm>
            <a:off x="0" y="2362200"/>
            <a:ext cx="2209801" cy="380999"/>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b="1" dirty="0" err="1" smtClean="0">
                <a:ea typeface="宋体" charset="-122"/>
              </a:rPr>
              <a:t>AddRoundKey</a:t>
            </a:r>
            <a:r>
              <a:rPr lang="zh-CN" altLang="en-US" b="1" dirty="0" smtClean="0">
                <a:ea typeface="宋体" charset="-122"/>
              </a:rPr>
              <a:t>轮密钥加</a:t>
            </a:r>
            <a:endParaRPr lang="zh-CN" altLang="en-US" b="1" dirty="0">
              <a:ea typeface="宋体" charset="-122"/>
            </a:endParaRPr>
          </a:p>
        </p:txBody>
      </p:sp>
      <p:sp>
        <p:nvSpPr>
          <p:cNvPr id="19" name="Rectangle 5">
            <a:hlinkClick r:id="rId3" action="ppaction://hlinksldjump"/>
          </p:cNvPr>
          <p:cNvSpPr>
            <a:spLocks noChangeArrowheads="1"/>
          </p:cNvSpPr>
          <p:nvPr/>
        </p:nvSpPr>
        <p:spPr bwMode="auto">
          <a:xfrm>
            <a:off x="2438400" y="2362200"/>
            <a:ext cx="1371600" cy="4572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dirty="0" smtClean="0">
                <a:ea typeface="宋体" charset="-122"/>
              </a:rPr>
              <a:t>状态矩阵</a:t>
            </a:r>
            <a:endParaRPr lang="zh-CN" altLang="en-US" b="1" dirty="0">
              <a:ea typeface="宋体" charset="-122"/>
            </a:endParaRPr>
          </a:p>
        </p:txBody>
      </p:sp>
      <p:sp>
        <p:nvSpPr>
          <p:cNvPr id="20" name="Line 12"/>
          <p:cNvSpPr>
            <a:spLocks noChangeShapeType="1"/>
          </p:cNvSpPr>
          <p:nvPr/>
        </p:nvSpPr>
        <p:spPr bwMode="auto">
          <a:xfrm flipV="1">
            <a:off x="1828800" y="2819400"/>
            <a:ext cx="1341119" cy="533400"/>
          </a:xfrm>
          <a:prstGeom prst="line">
            <a:avLst/>
          </a:prstGeom>
          <a:noFill/>
          <a:ln w="38100">
            <a:solidFill>
              <a:schemeClr val="tx1"/>
            </a:solidFill>
            <a:round/>
            <a:headEnd type="triangle" w="med" len="med"/>
            <a:tailEnd type="none" w="med" len="med"/>
          </a:ln>
          <a:effectLst/>
        </p:spPr>
        <p:txBody>
          <a:bodyPr/>
          <a:lstStyle/>
          <a:p>
            <a:endParaRPr lang="zh-CN" altLang="en-US"/>
          </a:p>
        </p:txBody>
      </p:sp>
      <p:sp>
        <p:nvSpPr>
          <p:cNvPr id="21" name="Rectangle 6">
            <a:hlinkClick r:id="rId2" action="ppaction://hlinksldjump"/>
          </p:cNvPr>
          <p:cNvSpPr>
            <a:spLocks noChangeArrowheads="1"/>
          </p:cNvSpPr>
          <p:nvPr/>
        </p:nvSpPr>
        <p:spPr bwMode="auto">
          <a:xfrm>
            <a:off x="6934200" y="2819400"/>
            <a:ext cx="2057400" cy="64928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eaLnBrk="1" hangingPunct="1"/>
            <a:r>
              <a:rPr lang="zh-CN" altLang="en-US" sz="2000" b="1" dirty="0" smtClean="0">
                <a:solidFill>
                  <a:srgbClr val="6600FF"/>
                </a:solidFill>
                <a:latin typeface="Arial" charset="0"/>
                <a:ea typeface="宋体" charset="-122"/>
              </a:rPr>
              <a:t>逆列混合</a:t>
            </a:r>
            <a:endParaRPr lang="zh-CN" altLang="en-US" sz="2000" b="1" dirty="0">
              <a:solidFill>
                <a:srgbClr val="6600FF"/>
              </a:solidFill>
              <a:latin typeface="Arial" charset="0"/>
              <a:ea typeface="宋体" charset="-122"/>
            </a:endParaRPr>
          </a:p>
        </p:txBody>
      </p:sp>
      <p:sp>
        <p:nvSpPr>
          <p:cNvPr id="22" name="Line 9"/>
          <p:cNvSpPr>
            <a:spLocks noChangeShapeType="1"/>
          </p:cNvSpPr>
          <p:nvPr/>
        </p:nvSpPr>
        <p:spPr bwMode="auto">
          <a:xfrm>
            <a:off x="7620000" y="2438400"/>
            <a:ext cx="0" cy="360362"/>
          </a:xfrm>
          <a:prstGeom prst="line">
            <a:avLst/>
          </a:prstGeom>
          <a:noFill/>
          <a:ln w="38100">
            <a:solidFill>
              <a:schemeClr val="tx1"/>
            </a:solidFill>
            <a:round/>
            <a:headEnd/>
            <a:tailEnd type="triangle" w="med" len="med"/>
          </a:ln>
          <a:effectLst/>
        </p:spPr>
        <p:txBody>
          <a:bodyPr/>
          <a:lstStyle/>
          <a:p>
            <a:endParaRPr lang="zh-CN" altLang="en-US"/>
          </a:p>
        </p:txBody>
      </p:sp>
      <p:sp>
        <p:nvSpPr>
          <p:cNvPr id="24" name="Oval 11"/>
          <p:cNvSpPr>
            <a:spLocks noChangeArrowheads="1"/>
          </p:cNvSpPr>
          <p:nvPr/>
        </p:nvSpPr>
        <p:spPr bwMode="auto">
          <a:xfrm>
            <a:off x="6629400" y="4343400"/>
            <a:ext cx="360363" cy="360363"/>
          </a:xfrm>
          <a:prstGeom prst="ellipse">
            <a:avLst/>
          </a:prstGeom>
          <a:solidFill>
            <a:srgbClr val="FFFF00"/>
          </a:solidFill>
          <a:ln w="38100">
            <a:solidFill>
              <a:schemeClr val="tx1"/>
            </a:solidFill>
            <a:round/>
            <a:headEnd/>
            <a:tailEnd/>
          </a:ln>
          <a:effectLst/>
        </p:spPr>
        <p:txBody>
          <a:bodyPr wrap="none" anchor="ctr"/>
          <a:lstStyle/>
          <a:p>
            <a:pPr eaLnBrk="1" hangingPunct="1"/>
            <a:r>
              <a:rPr lang="zh-CN" altLang="en-US" b="1">
                <a:latin typeface="Arial" charset="0"/>
                <a:ea typeface="宋体" charset="-122"/>
              </a:rPr>
              <a:t>+</a:t>
            </a:r>
          </a:p>
        </p:txBody>
      </p:sp>
      <p:sp>
        <p:nvSpPr>
          <p:cNvPr id="25" name="Line 12"/>
          <p:cNvSpPr>
            <a:spLocks noChangeShapeType="1"/>
          </p:cNvSpPr>
          <p:nvPr/>
        </p:nvSpPr>
        <p:spPr bwMode="auto">
          <a:xfrm flipH="1" flipV="1">
            <a:off x="5410200" y="3581400"/>
            <a:ext cx="1219200" cy="838200"/>
          </a:xfrm>
          <a:prstGeom prst="line">
            <a:avLst/>
          </a:prstGeom>
          <a:noFill/>
          <a:ln w="38100">
            <a:solidFill>
              <a:schemeClr val="tx1"/>
            </a:solidFill>
            <a:round/>
            <a:headEnd type="triangle" w="med" len="med"/>
            <a:tailEnd type="none" w="med" len="med"/>
          </a:ln>
          <a:effectLst/>
        </p:spPr>
        <p:txBody>
          <a:bodyPr/>
          <a:lstStyle/>
          <a:p>
            <a:endParaRPr lang="zh-CN" altLang="en-US"/>
          </a:p>
        </p:txBody>
      </p:sp>
      <p:sp>
        <p:nvSpPr>
          <p:cNvPr id="26" name="Rectangle 5">
            <a:hlinkClick r:id="rId3" action="ppaction://hlinksldjump"/>
          </p:cNvPr>
          <p:cNvSpPr>
            <a:spLocks noChangeArrowheads="1"/>
          </p:cNvSpPr>
          <p:nvPr/>
        </p:nvSpPr>
        <p:spPr bwMode="auto">
          <a:xfrm>
            <a:off x="4343400" y="4419600"/>
            <a:ext cx="2209801" cy="380999"/>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b="1" dirty="0" err="1" smtClean="0">
                <a:ea typeface="宋体" charset="-122"/>
              </a:rPr>
              <a:t>AddRoundKey</a:t>
            </a:r>
            <a:r>
              <a:rPr lang="zh-CN" altLang="en-US" b="1" dirty="0" smtClean="0">
                <a:ea typeface="宋体" charset="-122"/>
              </a:rPr>
              <a:t>轮密钥加</a:t>
            </a:r>
            <a:endParaRPr lang="zh-CN" altLang="en-US" b="1" dirty="0">
              <a:ea typeface="宋体" charset="-122"/>
            </a:endParaRPr>
          </a:p>
        </p:txBody>
      </p:sp>
      <p:sp>
        <p:nvSpPr>
          <p:cNvPr id="27" name="Rectangle 5">
            <a:hlinkClick r:id="rId3" action="ppaction://hlinksldjump"/>
          </p:cNvPr>
          <p:cNvSpPr>
            <a:spLocks noChangeArrowheads="1"/>
          </p:cNvSpPr>
          <p:nvPr/>
        </p:nvSpPr>
        <p:spPr bwMode="auto">
          <a:xfrm>
            <a:off x="6553200" y="2057400"/>
            <a:ext cx="2209801" cy="380999"/>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dirty="0" smtClean="0">
                <a:ea typeface="宋体" charset="-122"/>
              </a:rPr>
              <a:t>状态矩阵</a:t>
            </a:r>
            <a:endParaRPr lang="zh-CN" altLang="en-US" b="1" dirty="0">
              <a:ea typeface="宋体" charset="-122"/>
            </a:endParaRPr>
          </a:p>
        </p:txBody>
      </p:sp>
      <p:sp>
        <p:nvSpPr>
          <p:cNvPr id="28" name="Line 12"/>
          <p:cNvSpPr>
            <a:spLocks noChangeShapeType="1"/>
          </p:cNvSpPr>
          <p:nvPr/>
        </p:nvSpPr>
        <p:spPr bwMode="auto">
          <a:xfrm flipV="1">
            <a:off x="6934200" y="3505200"/>
            <a:ext cx="655319" cy="914400"/>
          </a:xfrm>
          <a:prstGeom prst="line">
            <a:avLst/>
          </a:prstGeom>
          <a:noFill/>
          <a:ln w="38100">
            <a:solidFill>
              <a:schemeClr val="tx1"/>
            </a:solidFill>
            <a:round/>
            <a:headEnd type="triangle" w="med" len="med"/>
            <a:tailEnd type="none" w="med" len="med"/>
          </a:ln>
          <a:effectLst/>
        </p:spPr>
        <p:txBody>
          <a:bodyPr/>
          <a:lstStyle/>
          <a:p>
            <a:endParaRPr lang="zh-CN" altLang="en-US"/>
          </a:p>
        </p:txBody>
      </p:sp>
      <p:sp>
        <p:nvSpPr>
          <p:cNvPr id="29" name="Line 10"/>
          <p:cNvSpPr>
            <a:spLocks noChangeShapeType="1"/>
          </p:cNvSpPr>
          <p:nvPr/>
        </p:nvSpPr>
        <p:spPr bwMode="auto">
          <a:xfrm>
            <a:off x="914400" y="2743200"/>
            <a:ext cx="609600" cy="685800"/>
          </a:xfrm>
          <a:prstGeom prst="line">
            <a:avLst/>
          </a:prstGeom>
          <a:noFill/>
          <a:ln w="38100">
            <a:solidFill>
              <a:schemeClr val="tx1"/>
            </a:solidFill>
            <a:round/>
            <a:headEnd/>
            <a:tailEnd type="triangle" w="med" len="med"/>
          </a:ln>
          <a:effectLst/>
        </p:spPr>
        <p:txBody>
          <a:bodyPr/>
          <a:lstStyle/>
          <a:p>
            <a:endParaRPr lang="zh-CN" altLang="en-US"/>
          </a:p>
        </p:txBody>
      </p:sp>
      <p:sp>
        <p:nvSpPr>
          <p:cNvPr id="30" name="Rectangle 5">
            <a:hlinkClick r:id="rId3" action="ppaction://hlinksldjump"/>
          </p:cNvPr>
          <p:cNvSpPr>
            <a:spLocks noChangeArrowheads="1"/>
          </p:cNvSpPr>
          <p:nvPr/>
        </p:nvSpPr>
        <p:spPr bwMode="auto">
          <a:xfrm>
            <a:off x="4572000" y="2133600"/>
            <a:ext cx="1752600" cy="4572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dirty="0" smtClean="0">
                <a:ea typeface="宋体" charset="-122"/>
              </a:rPr>
              <a:t>轮密钥</a:t>
            </a:r>
            <a:endParaRPr lang="zh-CN" altLang="en-US" b="1" dirty="0">
              <a:ea typeface="宋体" charset="-122"/>
            </a:endParaRPr>
          </a:p>
        </p:txBody>
      </p:sp>
      <p:sp>
        <p:nvSpPr>
          <p:cNvPr id="31" name="Rectangle 6">
            <a:hlinkClick r:id="rId2" action="ppaction://hlinksldjump"/>
          </p:cNvPr>
          <p:cNvSpPr>
            <a:spLocks noChangeArrowheads="1"/>
          </p:cNvSpPr>
          <p:nvPr/>
        </p:nvSpPr>
        <p:spPr bwMode="auto">
          <a:xfrm>
            <a:off x="4572000" y="2895600"/>
            <a:ext cx="2057400" cy="64928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eaLnBrk="1" hangingPunct="1"/>
            <a:r>
              <a:rPr lang="zh-CN" altLang="en-US" sz="2000" b="1" dirty="0" smtClean="0">
                <a:solidFill>
                  <a:srgbClr val="6600FF"/>
                </a:solidFill>
                <a:latin typeface="Arial" charset="0"/>
                <a:ea typeface="宋体" charset="-122"/>
              </a:rPr>
              <a:t>逆列混合</a:t>
            </a:r>
            <a:endParaRPr lang="zh-CN" altLang="en-US" sz="2000" b="1" dirty="0">
              <a:solidFill>
                <a:srgbClr val="6600FF"/>
              </a:solidFill>
              <a:latin typeface="Arial" charset="0"/>
              <a:ea typeface="宋体" charset="-122"/>
            </a:endParaRPr>
          </a:p>
        </p:txBody>
      </p:sp>
      <p:sp>
        <p:nvSpPr>
          <p:cNvPr id="23" name="Line 10"/>
          <p:cNvSpPr>
            <a:spLocks noChangeShapeType="1"/>
          </p:cNvSpPr>
          <p:nvPr/>
        </p:nvSpPr>
        <p:spPr bwMode="auto">
          <a:xfrm>
            <a:off x="5410200" y="2590800"/>
            <a:ext cx="0" cy="360362"/>
          </a:xfrm>
          <a:prstGeom prst="line">
            <a:avLst/>
          </a:prstGeom>
          <a:noFill/>
          <a:ln w="38100">
            <a:solidFill>
              <a:schemeClr val="tx1"/>
            </a:solidFill>
            <a:round/>
            <a:headEnd/>
            <a:tailEnd type="triangle" w="med" len="med"/>
          </a:ln>
          <a:effectLst/>
        </p:spPr>
        <p:txBody>
          <a:bodyPr/>
          <a:lstStyle/>
          <a:p>
            <a:endParaRPr lang="zh-CN" altLang="en-US"/>
          </a:p>
        </p:txBody>
      </p:sp>
      <p:sp>
        <p:nvSpPr>
          <p:cNvPr id="32" name="Line 10"/>
          <p:cNvSpPr>
            <a:spLocks noChangeShapeType="1"/>
          </p:cNvSpPr>
          <p:nvPr/>
        </p:nvSpPr>
        <p:spPr bwMode="auto">
          <a:xfrm>
            <a:off x="6781800" y="4724400"/>
            <a:ext cx="0" cy="360362"/>
          </a:xfrm>
          <a:prstGeom prst="line">
            <a:avLst/>
          </a:prstGeom>
          <a:noFill/>
          <a:ln w="38100">
            <a:solidFill>
              <a:schemeClr val="tx1"/>
            </a:solidFill>
            <a:round/>
            <a:headEnd/>
            <a:tailEnd type="triangle" w="med" len="med"/>
          </a:ln>
          <a:effectLst/>
        </p:spPr>
        <p:txBody>
          <a:bodyPr/>
          <a:lstStyle/>
          <a:p>
            <a:endParaRPr lang="zh-CN" altLang="en-US"/>
          </a:p>
        </p:txBody>
      </p:sp>
      <p:sp>
        <p:nvSpPr>
          <p:cNvPr id="33" name="左右箭头 32"/>
          <p:cNvSpPr/>
          <p:nvPr/>
        </p:nvSpPr>
        <p:spPr bwMode="auto">
          <a:xfrm>
            <a:off x="3505200" y="3657600"/>
            <a:ext cx="1066800" cy="304800"/>
          </a:xfrm>
          <a:prstGeom prst="leftRightArrow">
            <a:avLst/>
          </a:prstGeom>
          <a:solidFill>
            <a:srgbClr val="CC66FF"/>
          </a:solidFill>
          <a:ln w="28575" cap="flat" cmpd="sng" algn="ctr">
            <a:solidFill>
              <a:srgbClr val="CC33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箭头连接符 18"/>
          <p:cNvCxnSpPr>
            <a:stCxn id="7" idx="2"/>
          </p:cNvCxnSpPr>
          <p:nvPr/>
        </p:nvCxnSpPr>
        <p:spPr bwMode="auto">
          <a:xfrm rot="5400000">
            <a:off x="-361950" y="4019550"/>
            <a:ext cx="4724400" cy="38100"/>
          </a:xfrm>
          <a:prstGeom prst="straightConnector1">
            <a:avLst/>
          </a:prstGeom>
          <a:ln>
            <a:solidFill>
              <a:srgbClr val="FF0000"/>
            </a:solidFill>
            <a:prstDash val="dash"/>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 name="标题 1"/>
          <p:cNvSpPr>
            <a:spLocks noGrp="1"/>
          </p:cNvSpPr>
          <p:nvPr>
            <p:ph type="title"/>
          </p:nvPr>
        </p:nvSpPr>
        <p:spPr>
          <a:xfrm>
            <a:off x="685800" y="685800"/>
            <a:ext cx="7391400" cy="563563"/>
          </a:xfrm>
        </p:spPr>
        <p:txBody>
          <a:bodyPr/>
          <a:lstStyle/>
          <a:p>
            <a:r>
              <a:rPr lang="zh-CN" altLang="en-US" dirty="0" smtClean="0"/>
              <a:t>等价的解密操作</a:t>
            </a:r>
            <a:endParaRPr lang="zh-CN" altLang="en-US" dirty="0"/>
          </a:p>
        </p:txBody>
      </p:sp>
      <p:sp>
        <p:nvSpPr>
          <p:cNvPr id="4" name="日期占位符 3"/>
          <p:cNvSpPr>
            <a:spLocks noGrp="1"/>
          </p:cNvSpPr>
          <p:nvPr>
            <p:ph type="dt" sz="half" idx="10"/>
          </p:nvPr>
        </p:nvSpPr>
        <p:spPr>
          <a:xfrm>
            <a:off x="457200" y="6400800"/>
            <a:ext cx="2133600" cy="320675"/>
          </a:xfrm>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74</a:t>
            </a:fld>
            <a:endParaRPr lang="en-US" altLang="zh-CN" dirty="0"/>
          </a:p>
        </p:txBody>
      </p:sp>
      <p:sp>
        <p:nvSpPr>
          <p:cNvPr id="7" name="矩形 6"/>
          <p:cNvSpPr/>
          <p:nvPr/>
        </p:nvSpPr>
        <p:spPr bwMode="auto">
          <a:xfrm>
            <a:off x="1371600" y="1371600"/>
            <a:ext cx="1295400" cy="304800"/>
          </a:xfrm>
          <a:prstGeom prst="rect">
            <a:avLst/>
          </a:prstGeom>
          <a:solidFill>
            <a:srgbClr val="CC3300"/>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00"/>
                </a:solidFill>
                <a:effectLst/>
                <a:latin typeface="黑体" pitchFamily="2" charset="-122"/>
                <a:ea typeface="黑体" pitchFamily="2" charset="-122"/>
              </a:rPr>
              <a:t>轮密钥加</a:t>
            </a:r>
          </a:p>
        </p:txBody>
      </p:sp>
      <p:sp>
        <p:nvSpPr>
          <p:cNvPr id="8" name="矩形 7"/>
          <p:cNvSpPr/>
          <p:nvPr/>
        </p:nvSpPr>
        <p:spPr bwMode="auto">
          <a:xfrm>
            <a:off x="1371600" y="1752600"/>
            <a:ext cx="1295400" cy="304800"/>
          </a:xfrm>
          <a:prstGeom prst="rect">
            <a:avLst/>
          </a:prstGeom>
          <a:solidFill>
            <a:srgbClr val="CC66FF"/>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FFFF00"/>
                </a:solidFill>
                <a:effectLst/>
                <a:latin typeface="黑体" pitchFamily="2" charset="-122"/>
                <a:ea typeface="黑体" pitchFamily="2" charset="-122"/>
              </a:rPr>
              <a:t>逆字节代换</a:t>
            </a:r>
          </a:p>
        </p:txBody>
      </p:sp>
      <p:sp>
        <p:nvSpPr>
          <p:cNvPr id="9" name="矩形 8"/>
          <p:cNvSpPr/>
          <p:nvPr/>
        </p:nvSpPr>
        <p:spPr bwMode="auto">
          <a:xfrm>
            <a:off x="1371600" y="2895600"/>
            <a:ext cx="1295400" cy="304800"/>
          </a:xfrm>
          <a:prstGeom prst="rect">
            <a:avLst/>
          </a:prstGeom>
          <a:solidFill>
            <a:srgbClr val="CC66FF"/>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00"/>
                </a:solidFill>
                <a:effectLst/>
                <a:latin typeface="黑体" pitchFamily="2" charset="-122"/>
                <a:ea typeface="黑体" pitchFamily="2" charset="-122"/>
              </a:rPr>
              <a:t>轮密钥加</a:t>
            </a:r>
          </a:p>
        </p:txBody>
      </p:sp>
      <p:sp>
        <p:nvSpPr>
          <p:cNvPr id="10" name="矩形 9"/>
          <p:cNvSpPr/>
          <p:nvPr/>
        </p:nvSpPr>
        <p:spPr bwMode="auto">
          <a:xfrm>
            <a:off x="1371600" y="2133600"/>
            <a:ext cx="1295400" cy="304800"/>
          </a:xfrm>
          <a:prstGeom prst="rect">
            <a:avLst/>
          </a:prstGeom>
          <a:solidFill>
            <a:srgbClr val="CC66FF"/>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00"/>
                </a:solidFill>
                <a:effectLst/>
                <a:latin typeface="黑体" pitchFamily="2" charset="-122"/>
                <a:ea typeface="黑体" pitchFamily="2" charset="-122"/>
              </a:rPr>
              <a:t>逆行移位</a:t>
            </a:r>
          </a:p>
        </p:txBody>
      </p:sp>
      <p:sp>
        <p:nvSpPr>
          <p:cNvPr id="11" name="矩形 10"/>
          <p:cNvSpPr/>
          <p:nvPr/>
        </p:nvSpPr>
        <p:spPr bwMode="auto">
          <a:xfrm>
            <a:off x="1371600" y="2514600"/>
            <a:ext cx="1295400" cy="304800"/>
          </a:xfrm>
          <a:prstGeom prst="rect">
            <a:avLst/>
          </a:prstGeom>
          <a:solidFill>
            <a:srgbClr val="CC66FF"/>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00"/>
                </a:solidFill>
                <a:effectLst/>
                <a:latin typeface="黑体" pitchFamily="2" charset="-122"/>
                <a:ea typeface="黑体" pitchFamily="2" charset="-122"/>
              </a:rPr>
              <a:t>逆列混合</a:t>
            </a:r>
          </a:p>
        </p:txBody>
      </p:sp>
      <p:sp>
        <p:nvSpPr>
          <p:cNvPr id="13" name="TextBox 12"/>
          <p:cNvSpPr txBox="1"/>
          <p:nvPr/>
        </p:nvSpPr>
        <p:spPr>
          <a:xfrm>
            <a:off x="800100" y="1905000"/>
            <a:ext cx="381000" cy="1015663"/>
          </a:xfrm>
          <a:prstGeom prst="rect">
            <a:avLst/>
          </a:prstGeom>
          <a:noFill/>
        </p:spPr>
        <p:txBody>
          <a:bodyPr wrap="square" rtlCol="0">
            <a:spAutoFit/>
          </a:bodyPr>
          <a:lstStyle/>
          <a:p>
            <a:r>
              <a:rPr lang="zh-CN" altLang="en-US" sz="2000" b="1" dirty="0" smtClean="0"/>
              <a:t>第</a:t>
            </a:r>
            <a:endParaRPr lang="en-US" altLang="zh-CN" sz="2000" b="1" dirty="0" smtClean="0"/>
          </a:p>
          <a:p>
            <a:r>
              <a:rPr lang="en-US" altLang="zh-CN" sz="2000" b="1" dirty="0" smtClean="0"/>
              <a:t>1</a:t>
            </a:r>
          </a:p>
          <a:p>
            <a:r>
              <a:rPr lang="zh-CN" altLang="en-US" sz="2000" b="1" dirty="0" smtClean="0"/>
              <a:t>轮</a:t>
            </a:r>
            <a:endParaRPr lang="zh-CN" altLang="en-US" sz="2000" b="1" dirty="0"/>
          </a:p>
        </p:txBody>
      </p:sp>
      <p:sp>
        <p:nvSpPr>
          <p:cNvPr id="14" name="TextBox 13"/>
          <p:cNvSpPr txBox="1"/>
          <p:nvPr/>
        </p:nvSpPr>
        <p:spPr>
          <a:xfrm>
            <a:off x="1676400" y="533400"/>
            <a:ext cx="1295400" cy="461665"/>
          </a:xfrm>
          <a:prstGeom prst="rect">
            <a:avLst/>
          </a:prstGeom>
          <a:noFill/>
          <a:ln>
            <a:noFill/>
          </a:ln>
        </p:spPr>
        <p:txBody>
          <a:bodyPr wrap="square" rtlCol="0">
            <a:spAutoFit/>
          </a:bodyPr>
          <a:lstStyle/>
          <a:p>
            <a:r>
              <a:rPr lang="zh-CN" altLang="en-US" sz="2400" b="1" dirty="0" smtClean="0">
                <a:solidFill>
                  <a:srgbClr val="FF0000"/>
                </a:solidFill>
              </a:rPr>
              <a:t>密文</a:t>
            </a:r>
            <a:endParaRPr lang="zh-CN" altLang="en-US" sz="2400" b="1" dirty="0">
              <a:solidFill>
                <a:srgbClr val="FF0000"/>
              </a:solidFill>
            </a:endParaRPr>
          </a:p>
        </p:txBody>
      </p:sp>
      <p:cxnSp>
        <p:nvCxnSpPr>
          <p:cNvPr id="16" name="直接箭头连接符 15"/>
          <p:cNvCxnSpPr>
            <a:endCxn id="7" idx="0"/>
          </p:cNvCxnSpPr>
          <p:nvPr/>
        </p:nvCxnSpPr>
        <p:spPr bwMode="auto">
          <a:xfrm rot="5400000">
            <a:off x="1809750" y="1123950"/>
            <a:ext cx="457200" cy="381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1" name="矩形 20"/>
          <p:cNvSpPr/>
          <p:nvPr/>
        </p:nvSpPr>
        <p:spPr bwMode="auto">
          <a:xfrm>
            <a:off x="1371600" y="3505200"/>
            <a:ext cx="1295400" cy="304800"/>
          </a:xfrm>
          <a:prstGeom prst="rect">
            <a:avLst/>
          </a:prstGeom>
          <a:solidFill>
            <a:srgbClr val="7030A0"/>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FFFF00"/>
                </a:solidFill>
                <a:effectLst/>
                <a:latin typeface="黑体" pitchFamily="2" charset="-122"/>
                <a:ea typeface="黑体" pitchFamily="2" charset="-122"/>
              </a:rPr>
              <a:t>逆字节代换</a:t>
            </a:r>
          </a:p>
        </p:txBody>
      </p:sp>
      <p:sp>
        <p:nvSpPr>
          <p:cNvPr id="22" name="矩形 21"/>
          <p:cNvSpPr/>
          <p:nvPr/>
        </p:nvSpPr>
        <p:spPr bwMode="auto">
          <a:xfrm>
            <a:off x="1371600" y="4648200"/>
            <a:ext cx="1295400" cy="304800"/>
          </a:xfrm>
          <a:prstGeom prst="rect">
            <a:avLst/>
          </a:prstGeom>
          <a:solidFill>
            <a:srgbClr val="7030A0"/>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00"/>
                </a:solidFill>
                <a:effectLst/>
                <a:latin typeface="黑体" pitchFamily="2" charset="-122"/>
                <a:ea typeface="黑体" pitchFamily="2" charset="-122"/>
              </a:rPr>
              <a:t>轮密钥加</a:t>
            </a:r>
          </a:p>
        </p:txBody>
      </p:sp>
      <p:sp>
        <p:nvSpPr>
          <p:cNvPr id="23" name="矩形 22"/>
          <p:cNvSpPr/>
          <p:nvPr/>
        </p:nvSpPr>
        <p:spPr bwMode="auto">
          <a:xfrm>
            <a:off x="1371600" y="3886200"/>
            <a:ext cx="1295400" cy="304800"/>
          </a:xfrm>
          <a:prstGeom prst="rect">
            <a:avLst/>
          </a:prstGeom>
          <a:solidFill>
            <a:srgbClr val="7030A0"/>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00"/>
                </a:solidFill>
                <a:effectLst/>
                <a:latin typeface="黑体" pitchFamily="2" charset="-122"/>
                <a:ea typeface="黑体" pitchFamily="2" charset="-122"/>
              </a:rPr>
              <a:t>逆行移位</a:t>
            </a:r>
          </a:p>
        </p:txBody>
      </p:sp>
      <p:sp>
        <p:nvSpPr>
          <p:cNvPr id="24" name="矩形 23"/>
          <p:cNvSpPr/>
          <p:nvPr/>
        </p:nvSpPr>
        <p:spPr bwMode="auto">
          <a:xfrm>
            <a:off x="1371600" y="4267200"/>
            <a:ext cx="1295400" cy="304800"/>
          </a:xfrm>
          <a:prstGeom prst="rect">
            <a:avLst/>
          </a:prstGeom>
          <a:solidFill>
            <a:srgbClr val="7030A0"/>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00"/>
                </a:solidFill>
                <a:effectLst/>
                <a:latin typeface="黑体" pitchFamily="2" charset="-122"/>
                <a:ea typeface="黑体" pitchFamily="2" charset="-122"/>
              </a:rPr>
              <a:t>逆列混合</a:t>
            </a:r>
          </a:p>
        </p:txBody>
      </p:sp>
      <p:sp>
        <p:nvSpPr>
          <p:cNvPr id="25" name="矩形 24"/>
          <p:cNvSpPr/>
          <p:nvPr/>
        </p:nvSpPr>
        <p:spPr bwMode="auto">
          <a:xfrm>
            <a:off x="1371600" y="5105400"/>
            <a:ext cx="1295400" cy="304800"/>
          </a:xfrm>
          <a:prstGeom prst="rect">
            <a:avLst/>
          </a:prstGeom>
          <a:solidFill>
            <a:srgbClr val="7030A0"/>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FFFF00"/>
                </a:solidFill>
                <a:effectLst/>
                <a:latin typeface="黑体" pitchFamily="2" charset="-122"/>
                <a:ea typeface="黑体" pitchFamily="2" charset="-122"/>
              </a:rPr>
              <a:t>逆字节代换</a:t>
            </a:r>
          </a:p>
        </p:txBody>
      </p:sp>
      <p:sp>
        <p:nvSpPr>
          <p:cNvPr id="26" name="矩形 25"/>
          <p:cNvSpPr/>
          <p:nvPr/>
        </p:nvSpPr>
        <p:spPr bwMode="auto">
          <a:xfrm>
            <a:off x="1371600" y="5867400"/>
            <a:ext cx="1295400" cy="304800"/>
          </a:xfrm>
          <a:prstGeom prst="rect">
            <a:avLst/>
          </a:prstGeom>
          <a:solidFill>
            <a:srgbClr val="7030A0"/>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00"/>
                </a:solidFill>
                <a:effectLst/>
                <a:latin typeface="黑体" pitchFamily="2" charset="-122"/>
                <a:ea typeface="黑体" pitchFamily="2" charset="-122"/>
              </a:rPr>
              <a:t>轮密钥加</a:t>
            </a:r>
          </a:p>
        </p:txBody>
      </p:sp>
      <p:sp>
        <p:nvSpPr>
          <p:cNvPr id="27" name="矩形 26"/>
          <p:cNvSpPr/>
          <p:nvPr/>
        </p:nvSpPr>
        <p:spPr bwMode="auto">
          <a:xfrm>
            <a:off x="1371600" y="5486400"/>
            <a:ext cx="1295400" cy="304800"/>
          </a:xfrm>
          <a:prstGeom prst="rect">
            <a:avLst/>
          </a:prstGeom>
          <a:solidFill>
            <a:srgbClr val="7030A0"/>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00"/>
                </a:solidFill>
                <a:effectLst/>
                <a:latin typeface="黑体" pitchFamily="2" charset="-122"/>
                <a:ea typeface="黑体" pitchFamily="2" charset="-122"/>
              </a:rPr>
              <a:t>逆行移位</a:t>
            </a:r>
          </a:p>
        </p:txBody>
      </p:sp>
      <p:sp>
        <p:nvSpPr>
          <p:cNvPr id="30" name="TextBox 29"/>
          <p:cNvSpPr txBox="1"/>
          <p:nvPr/>
        </p:nvSpPr>
        <p:spPr>
          <a:xfrm>
            <a:off x="1600200" y="6396335"/>
            <a:ext cx="1295400" cy="461665"/>
          </a:xfrm>
          <a:prstGeom prst="rect">
            <a:avLst/>
          </a:prstGeom>
          <a:noFill/>
          <a:ln>
            <a:noFill/>
          </a:ln>
        </p:spPr>
        <p:txBody>
          <a:bodyPr wrap="square" rtlCol="0">
            <a:spAutoFit/>
          </a:bodyPr>
          <a:lstStyle/>
          <a:p>
            <a:r>
              <a:rPr lang="zh-CN" altLang="en-US" sz="2400" b="1" dirty="0" smtClean="0">
                <a:solidFill>
                  <a:srgbClr val="FF0000"/>
                </a:solidFill>
              </a:rPr>
              <a:t>明文</a:t>
            </a:r>
            <a:endParaRPr lang="zh-CN" altLang="en-US" sz="2400" b="1" dirty="0">
              <a:solidFill>
                <a:srgbClr val="FF0000"/>
              </a:solidFill>
            </a:endParaRPr>
          </a:p>
        </p:txBody>
      </p:sp>
      <p:sp>
        <p:nvSpPr>
          <p:cNvPr id="31" name="TextBox 30"/>
          <p:cNvSpPr txBox="1"/>
          <p:nvPr/>
        </p:nvSpPr>
        <p:spPr>
          <a:xfrm>
            <a:off x="800100" y="3657600"/>
            <a:ext cx="381000" cy="1015663"/>
          </a:xfrm>
          <a:prstGeom prst="rect">
            <a:avLst/>
          </a:prstGeom>
          <a:noFill/>
        </p:spPr>
        <p:txBody>
          <a:bodyPr wrap="square" rtlCol="0">
            <a:spAutoFit/>
          </a:bodyPr>
          <a:lstStyle/>
          <a:p>
            <a:r>
              <a:rPr lang="zh-CN" altLang="en-US" sz="2000" b="1" dirty="0" smtClean="0"/>
              <a:t>第</a:t>
            </a:r>
            <a:endParaRPr lang="en-US" altLang="zh-CN" sz="2000" b="1" dirty="0" smtClean="0"/>
          </a:p>
          <a:p>
            <a:r>
              <a:rPr lang="en-US" altLang="zh-CN" sz="2000" b="1" dirty="0" smtClean="0"/>
              <a:t>9</a:t>
            </a:r>
          </a:p>
          <a:p>
            <a:r>
              <a:rPr lang="zh-CN" altLang="en-US" sz="2000" b="1" dirty="0" smtClean="0"/>
              <a:t>轮</a:t>
            </a:r>
            <a:endParaRPr lang="zh-CN" altLang="en-US" sz="2000" b="1" dirty="0"/>
          </a:p>
        </p:txBody>
      </p:sp>
      <p:sp>
        <p:nvSpPr>
          <p:cNvPr id="32" name="TextBox 31"/>
          <p:cNvSpPr txBox="1"/>
          <p:nvPr/>
        </p:nvSpPr>
        <p:spPr>
          <a:xfrm>
            <a:off x="723900" y="5105400"/>
            <a:ext cx="533400" cy="1015663"/>
          </a:xfrm>
          <a:prstGeom prst="rect">
            <a:avLst/>
          </a:prstGeom>
          <a:noFill/>
        </p:spPr>
        <p:txBody>
          <a:bodyPr wrap="square" rtlCol="0">
            <a:spAutoFit/>
          </a:bodyPr>
          <a:lstStyle/>
          <a:p>
            <a:r>
              <a:rPr lang="zh-CN" altLang="en-US" sz="2000" b="1" dirty="0" smtClean="0"/>
              <a:t>第</a:t>
            </a:r>
            <a:endParaRPr lang="en-US" altLang="zh-CN" sz="2000" b="1" dirty="0" smtClean="0"/>
          </a:p>
          <a:p>
            <a:r>
              <a:rPr lang="en-US" altLang="zh-CN" sz="2000" b="1" dirty="0" smtClean="0"/>
              <a:t>10</a:t>
            </a:r>
          </a:p>
          <a:p>
            <a:r>
              <a:rPr lang="zh-CN" altLang="en-US" sz="2000" b="1" dirty="0" smtClean="0"/>
              <a:t>轮</a:t>
            </a:r>
            <a:endParaRPr lang="zh-CN" altLang="en-US" sz="2000" b="1" dirty="0"/>
          </a:p>
        </p:txBody>
      </p:sp>
      <p:sp>
        <p:nvSpPr>
          <p:cNvPr id="33" name="TextBox 32"/>
          <p:cNvSpPr txBox="1"/>
          <p:nvPr/>
        </p:nvSpPr>
        <p:spPr>
          <a:xfrm>
            <a:off x="1828800" y="3124200"/>
            <a:ext cx="381000" cy="307777"/>
          </a:xfrm>
          <a:prstGeom prst="rect">
            <a:avLst/>
          </a:prstGeom>
          <a:noFill/>
        </p:spPr>
        <p:txBody>
          <a:bodyPr wrap="square" rtlCol="0">
            <a:spAutoFit/>
          </a:bodyPr>
          <a:lstStyle/>
          <a:p>
            <a:r>
              <a:rPr lang="en-US" altLang="zh-CN" dirty="0" smtClean="0"/>
              <a:t>…</a:t>
            </a:r>
            <a:endParaRPr lang="zh-CN" altLang="en-US" dirty="0"/>
          </a:p>
        </p:txBody>
      </p:sp>
      <p:sp>
        <p:nvSpPr>
          <p:cNvPr id="34" name="TextBox 33"/>
          <p:cNvSpPr txBox="1"/>
          <p:nvPr/>
        </p:nvSpPr>
        <p:spPr>
          <a:xfrm>
            <a:off x="7696200" y="838200"/>
            <a:ext cx="1295400" cy="461665"/>
          </a:xfrm>
          <a:prstGeom prst="rect">
            <a:avLst/>
          </a:prstGeom>
          <a:noFill/>
          <a:ln>
            <a:noFill/>
          </a:ln>
        </p:spPr>
        <p:txBody>
          <a:bodyPr wrap="square" rtlCol="0">
            <a:spAutoFit/>
          </a:bodyPr>
          <a:lstStyle/>
          <a:p>
            <a:r>
              <a:rPr lang="zh-CN" altLang="en-US" sz="2400" b="1" dirty="0" smtClean="0">
                <a:solidFill>
                  <a:srgbClr val="FF0000"/>
                </a:solidFill>
              </a:rPr>
              <a:t>密钥</a:t>
            </a:r>
            <a:endParaRPr lang="zh-CN" altLang="en-US" sz="2400" b="1" dirty="0">
              <a:solidFill>
                <a:srgbClr val="FF0000"/>
              </a:solidFill>
            </a:endParaRPr>
          </a:p>
        </p:txBody>
      </p:sp>
      <p:sp>
        <p:nvSpPr>
          <p:cNvPr id="35" name="矩形 34"/>
          <p:cNvSpPr/>
          <p:nvPr/>
        </p:nvSpPr>
        <p:spPr bwMode="auto">
          <a:xfrm>
            <a:off x="6096000" y="914400"/>
            <a:ext cx="1295400" cy="304800"/>
          </a:xfrm>
          <a:prstGeom prst="rect">
            <a:avLst/>
          </a:prstGeom>
          <a:solidFill>
            <a:srgbClr val="00B0F0"/>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FFFF00"/>
                </a:solidFill>
                <a:effectLst/>
                <a:latin typeface="黑体" pitchFamily="2" charset="-122"/>
                <a:ea typeface="黑体" pitchFamily="2" charset="-122"/>
              </a:rPr>
              <a:t>扩展密钥</a:t>
            </a:r>
          </a:p>
        </p:txBody>
      </p:sp>
      <p:cxnSp>
        <p:nvCxnSpPr>
          <p:cNvPr id="37" name="直接箭头连接符 36"/>
          <p:cNvCxnSpPr>
            <a:stCxn id="34" idx="1"/>
            <a:endCxn id="35" idx="3"/>
          </p:cNvCxnSpPr>
          <p:nvPr/>
        </p:nvCxnSpPr>
        <p:spPr bwMode="auto">
          <a:xfrm rot="10800000">
            <a:off x="7391400" y="1066801"/>
            <a:ext cx="304800" cy="2233"/>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40" name="矩形 39"/>
          <p:cNvSpPr/>
          <p:nvPr/>
        </p:nvSpPr>
        <p:spPr bwMode="auto">
          <a:xfrm>
            <a:off x="3962400" y="4648200"/>
            <a:ext cx="1295400" cy="304800"/>
          </a:xfrm>
          <a:prstGeom prst="rect">
            <a:avLst/>
          </a:prstGeom>
          <a:solidFill>
            <a:srgbClr val="7030A0"/>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00"/>
                </a:solidFill>
                <a:effectLst/>
                <a:latin typeface="黑体" pitchFamily="2" charset="-122"/>
                <a:ea typeface="黑体" pitchFamily="2" charset="-122"/>
              </a:rPr>
              <a:t>逆列混合</a:t>
            </a:r>
          </a:p>
        </p:txBody>
      </p:sp>
      <p:cxnSp>
        <p:nvCxnSpPr>
          <p:cNvPr id="42" name="直接箭头连接符 41"/>
          <p:cNvCxnSpPr>
            <a:stCxn id="40" idx="1"/>
            <a:endCxn id="22" idx="3"/>
          </p:cNvCxnSpPr>
          <p:nvPr/>
        </p:nvCxnSpPr>
        <p:spPr bwMode="auto">
          <a:xfrm rot="10800000">
            <a:off x="2667000" y="4800600"/>
            <a:ext cx="12954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43" name="矩形 42"/>
          <p:cNvSpPr/>
          <p:nvPr/>
        </p:nvSpPr>
        <p:spPr bwMode="auto">
          <a:xfrm>
            <a:off x="3962400" y="2895600"/>
            <a:ext cx="1295400" cy="304800"/>
          </a:xfrm>
          <a:prstGeom prst="rect">
            <a:avLst/>
          </a:prstGeom>
          <a:solidFill>
            <a:srgbClr val="CC66FF"/>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00"/>
                </a:solidFill>
                <a:effectLst/>
                <a:latin typeface="黑体" pitchFamily="2" charset="-122"/>
                <a:ea typeface="黑体" pitchFamily="2" charset="-122"/>
              </a:rPr>
              <a:t>逆列混合</a:t>
            </a:r>
          </a:p>
        </p:txBody>
      </p:sp>
      <p:cxnSp>
        <p:nvCxnSpPr>
          <p:cNvPr id="45" name="直接箭头连接符 44"/>
          <p:cNvCxnSpPr>
            <a:stCxn id="43" idx="1"/>
            <a:endCxn id="9" idx="3"/>
          </p:cNvCxnSpPr>
          <p:nvPr/>
        </p:nvCxnSpPr>
        <p:spPr bwMode="auto">
          <a:xfrm rot="10800000">
            <a:off x="2667000" y="3048000"/>
            <a:ext cx="12954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48" name="TextBox 47"/>
          <p:cNvSpPr txBox="1"/>
          <p:nvPr/>
        </p:nvSpPr>
        <p:spPr>
          <a:xfrm>
            <a:off x="6858000" y="1371600"/>
            <a:ext cx="838200" cy="304800"/>
          </a:xfrm>
          <a:prstGeom prst="rect">
            <a:avLst/>
          </a:prstGeom>
          <a:noFill/>
        </p:spPr>
        <p:txBody>
          <a:bodyPr wrap="square" rtlCol="0">
            <a:spAutoFit/>
          </a:bodyPr>
          <a:lstStyle/>
          <a:p>
            <a:r>
              <a:rPr lang="en-US" altLang="zh-CN" dirty="0" smtClean="0"/>
              <a:t>w[40,43]</a:t>
            </a:r>
            <a:endParaRPr lang="zh-CN" altLang="en-US" dirty="0"/>
          </a:p>
        </p:txBody>
      </p:sp>
      <p:cxnSp>
        <p:nvCxnSpPr>
          <p:cNvPr id="50" name="直接箭头连接符 49"/>
          <p:cNvCxnSpPr>
            <a:stCxn id="48" idx="1"/>
            <a:endCxn id="7" idx="3"/>
          </p:cNvCxnSpPr>
          <p:nvPr/>
        </p:nvCxnSpPr>
        <p:spPr bwMode="auto">
          <a:xfrm rot="10800000">
            <a:off x="2667000" y="1524000"/>
            <a:ext cx="41910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52" name="TextBox 51"/>
          <p:cNvSpPr txBox="1"/>
          <p:nvPr/>
        </p:nvSpPr>
        <p:spPr>
          <a:xfrm>
            <a:off x="6858000" y="2895600"/>
            <a:ext cx="838200" cy="304800"/>
          </a:xfrm>
          <a:prstGeom prst="rect">
            <a:avLst/>
          </a:prstGeom>
          <a:noFill/>
        </p:spPr>
        <p:txBody>
          <a:bodyPr wrap="square" rtlCol="0">
            <a:spAutoFit/>
          </a:bodyPr>
          <a:lstStyle/>
          <a:p>
            <a:r>
              <a:rPr lang="en-US" altLang="zh-CN" dirty="0" smtClean="0"/>
              <a:t>w[36,39]</a:t>
            </a:r>
            <a:endParaRPr lang="zh-CN" altLang="en-US" dirty="0"/>
          </a:p>
        </p:txBody>
      </p:sp>
      <p:cxnSp>
        <p:nvCxnSpPr>
          <p:cNvPr id="56" name="直接箭头连接符 55"/>
          <p:cNvCxnSpPr>
            <a:stCxn id="52" idx="1"/>
            <a:endCxn id="43" idx="3"/>
          </p:cNvCxnSpPr>
          <p:nvPr/>
        </p:nvCxnSpPr>
        <p:spPr bwMode="auto">
          <a:xfrm rot="10800000">
            <a:off x="5257800" y="3048000"/>
            <a:ext cx="16002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58" name="TextBox 57"/>
          <p:cNvSpPr txBox="1"/>
          <p:nvPr/>
        </p:nvSpPr>
        <p:spPr>
          <a:xfrm>
            <a:off x="6858000" y="4648200"/>
            <a:ext cx="838200" cy="304800"/>
          </a:xfrm>
          <a:prstGeom prst="rect">
            <a:avLst/>
          </a:prstGeom>
          <a:noFill/>
        </p:spPr>
        <p:txBody>
          <a:bodyPr wrap="square" rtlCol="0">
            <a:spAutoFit/>
          </a:bodyPr>
          <a:lstStyle/>
          <a:p>
            <a:r>
              <a:rPr lang="en-US" altLang="zh-CN" dirty="0" smtClean="0"/>
              <a:t>w[4,7]</a:t>
            </a:r>
            <a:endParaRPr lang="zh-CN" altLang="en-US" dirty="0"/>
          </a:p>
        </p:txBody>
      </p:sp>
      <p:cxnSp>
        <p:nvCxnSpPr>
          <p:cNvPr id="59" name="直接箭头连接符 58"/>
          <p:cNvCxnSpPr>
            <a:stCxn id="58" idx="1"/>
          </p:cNvCxnSpPr>
          <p:nvPr/>
        </p:nvCxnSpPr>
        <p:spPr bwMode="auto">
          <a:xfrm rot="10800000">
            <a:off x="5181600" y="4800600"/>
            <a:ext cx="16764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60" name="TextBox 59"/>
          <p:cNvSpPr txBox="1"/>
          <p:nvPr/>
        </p:nvSpPr>
        <p:spPr>
          <a:xfrm>
            <a:off x="6858000" y="5867400"/>
            <a:ext cx="838200" cy="304800"/>
          </a:xfrm>
          <a:prstGeom prst="rect">
            <a:avLst/>
          </a:prstGeom>
          <a:noFill/>
        </p:spPr>
        <p:txBody>
          <a:bodyPr wrap="square" rtlCol="0">
            <a:spAutoFit/>
          </a:bodyPr>
          <a:lstStyle/>
          <a:p>
            <a:r>
              <a:rPr lang="en-US" altLang="zh-CN" dirty="0" smtClean="0"/>
              <a:t>w[0,3]</a:t>
            </a:r>
            <a:endParaRPr lang="zh-CN" altLang="en-US" dirty="0"/>
          </a:p>
        </p:txBody>
      </p:sp>
      <p:cxnSp>
        <p:nvCxnSpPr>
          <p:cNvPr id="62" name="直接箭头连接符 61"/>
          <p:cNvCxnSpPr>
            <a:stCxn id="60" idx="1"/>
            <a:endCxn id="26" idx="3"/>
          </p:cNvCxnSpPr>
          <p:nvPr/>
        </p:nvCxnSpPr>
        <p:spPr bwMode="auto">
          <a:xfrm rot="10800000">
            <a:off x="2667000" y="6019800"/>
            <a:ext cx="41910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65" name="直接箭头连接符 64"/>
          <p:cNvCxnSpPr/>
          <p:nvPr/>
        </p:nvCxnSpPr>
        <p:spPr bwMode="auto">
          <a:xfrm rot="5400000" flipH="1" flipV="1">
            <a:off x="3848100" y="3619500"/>
            <a:ext cx="4800600" cy="1588"/>
          </a:xfrm>
          <a:prstGeom prst="straightConnector1">
            <a:avLst/>
          </a:prstGeom>
          <a:ln>
            <a:solidFill>
              <a:srgbClr val="692AA2"/>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67" name="直接箭头连接符 66"/>
          <p:cNvCxnSpPr/>
          <p:nvPr/>
        </p:nvCxnSpPr>
        <p:spPr bwMode="auto">
          <a:xfrm rot="5400000">
            <a:off x="4457700" y="3619500"/>
            <a:ext cx="48006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3" name="矩形 2"/>
          <p:cNvSpPr/>
          <p:nvPr/>
        </p:nvSpPr>
        <p:spPr bwMode="auto">
          <a:xfrm>
            <a:off x="3657600" y="2514600"/>
            <a:ext cx="1981200" cy="2743200"/>
          </a:xfrm>
          <a:prstGeom prst="rect">
            <a:avLst/>
          </a:prstGeom>
          <a:noFill/>
          <a:ln w="57150">
            <a:solidFill>
              <a:srgbClr val="00B050"/>
            </a:solidFill>
            <a:round/>
            <a:headEnd/>
            <a:tailEnd type="triangle" w="med" len="med"/>
          </a:ln>
          <a:effectLst/>
        </p:spPr>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AES</a:t>
            </a:r>
            <a:r>
              <a:rPr lang="zh-CN" altLang="en-US" dirty="0" smtClean="0"/>
              <a:t>的应用</a:t>
            </a:r>
            <a:endParaRPr lang="zh-CN" altLang="en-US" dirty="0"/>
          </a:p>
        </p:txBody>
      </p:sp>
      <p:sp>
        <p:nvSpPr>
          <p:cNvPr id="3" name="内容占位符 2"/>
          <p:cNvSpPr>
            <a:spLocks noGrp="1"/>
          </p:cNvSpPr>
          <p:nvPr>
            <p:ph idx="1"/>
          </p:nvPr>
        </p:nvSpPr>
        <p:spPr/>
        <p:txBody>
          <a:bodyPr/>
          <a:lstStyle/>
          <a:p>
            <a:r>
              <a:rPr lang="en-US" altLang="zh-CN" dirty="0" smtClean="0"/>
              <a:t>802.11i——WPA2 </a:t>
            </a:r>
          </a:p>
          <a:p>
            <a:endParaRPr lang="en-US" altLang="zh-CN" dirty="0"/>
          </a:p>
          <a:p>
            <a:r>
              <a:rPr lang="en-US" altLang="zh-CN" dirty="0" err="1" smtClean="0"/>
              <a:t>IPSec</a:t>
            </a:r>
            <a:endParaRPr lang="en-US" altLang="zh-CN" dirty="0" smtClean="0"/>
          </a:p>
          <a:p>
            <a:endParaRPr lang="en-US" altLang="zh-CN" dirty="0"/>
          </a:p>
          <a:p>
            <a:r>
              <a:rPr lang="en-US" altLang="zh-CN" dirty="0" err="1" smtClean="0"/>
              <a:t>OpenSSL</a:t>
            </a:r>
            <a:endParaRPr lang="en-US" altLang="zh-CN" dirty="0" smtClean="0"/>
          </a:p>
          <a:p>
            <a:endParaRPr lang="en-US" altLang="zh-CN" dirty="0"/>
          </a:p>
          <a:p>
            <a:r>
              <a:rPr lang="en-US" altLang="zh-CN" dirty="0" smtClean="0"/>
              <a:t>4G</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75</a:t>
            </a:fld>
            <a:endParaRPr lang="en-US" altLang="zh-CN" dirty="0"/>
          </a:p>
        </p:txBody>
      </p:sp>
      <p:pic>
        <p:nvPicPr>
          <p:cNvPr id="246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905000"/>
            <a:ext cx="4386197"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804141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国际数据加密标准</a:t>
            </a:r>
            <a:r>
              <a:rPr lang="en-US" altLang="zh-CN" dirty="0" smtClean="0"/>
              <a:t>IDEA</a:t>
            </a:r>
            <a:endParaRPr lang="zh-CN" altLang="en-US" dirty="0"/>
          </a:p>
        </p:txBody>
      </p:sp>
      <p:sp>
        <p:nvSpPr>
          <p:cNvPr id="3" name="内容占位符 2"/>
          <p:cNvSpPr>
            <a:spLocks noGrp="1"/>
          </p:cNvSpPr>
          <p:nvPr>
            <p:ph idx="1"/>
          </p:nvPr>
        </p:nvSpPr>
        <p:spPr>
          <a:xfrm>
            <a:off x="457200" y="1676400"/>
            <a:ext cx="8229600" cy="4648200"/>
          </a:xfrm>
        </p:spPr>
        <p:txBody>
          <a:bodyPr/>
          <a:lstStyle/>
          <a:p>
            <a:pPr>
              <a:lnSpc>
                <a:spcPct val="90000"/>
              </a:lnSpc>
            </a:pPr>
            <a:r>
              <a:rPr lang="zh-CN" altLang="en-US" b="1" dirty="0" smtClean="0">
                <a:solidFill>
                  <a:srgbClr val="FF0000"/>
                </a:solidFill>
              </a:rPr>
              <a:t>国际数据加密算法</a:t>
            </a:r>
            <a:r>
              <a:rPr lang="en-US" altLang="zh-CN" b="1" dirty="0" smtClean="0">
                <a:solidFill>
                  <a:srgbClr val="FF0000"/>
                </a:solidFill>
              </a:rPr>
              <a:t>IDEA</a:t>
            </a:r>
            <a:r>
              <a:rPr lang="en-US" altLang="zh-CN" dirty="0" smtClean="0"/>
              <a:t>(International Data Encryption Algorithm):1990</a:t>
            </a:r>
            <a:r>
              <a:rPr lang="zh-CN" altLang="en-US" dirty="0" smtClean="0"/>
              <a:t>年由瑞士苏黎世联邦工业大学的</a:t>
            </a:r>
            <a:r>
              <a:rPr lang="zh-CN" altLang="en-US" dirty="0" smtClean="0">
                <a:solidFill>
                  <a:srgbClr val="FF0000"/>
                </a:solidFill>
              </a:rPr>
              <a:t>来学嘉</a:t>
            </a:r>
            <a:r>
              <a:rPr lang="zh-CN" altLang="en-US" dirty="0" smtClean="0"/>
              <a:t>和</a:t>
            </a:r>
            <a:r>
              <a:rPr lang="en-US" altLang="zh-CN" dirty="0" smtClean="0">
                <a:solidFill>
                  <a:srgbClr val="FF0000"/>
                </a:solidFill>
              </a:rPr>
              <a:t>James </a:t>
            </a:r>
            <a:r>
              <a:rPr lang="en-US" altLang="zh-CN" dirty="0" err="1" smtClean="0">
                <a:solidFill>
                  <a:srgbClr val="FF0000"/>
                </a:solidFill>
              </a:rPr>
              <a:t>Messey</a:t>
            </a:r>
            <a:r>
              <a:rPr lang="zh-CN" altLang="en-US" dirty="0" smtClean="0"/>
              <a:t>提出，</a:t>
            </a:r>
            <a:r>
              <a:rPr lang="en-US" altLang="zh-CN" dirty="0" smtClean="0"/>
              <a:t>1992</a:t>
            </a:r>
            <a:r>
              <a:rPr lang="zh-CN" altLang="en-US" dirty="0" smtClean="0"/>
              <a:t>年最终完成</a:t>
            </a:r>
            <a:endParaRPr lang="en-US" altLang="zh-CN" dirty="0" smtClean="0"/>
          </a:p>
          <a:p>
            <a:pPr lvl="1">
              <a:lnSpc>
                <a:spcPct val="90000"/>
              </a:lnSpc>
            </a:pPr>
            <a:r>
              <a:rPr lang="en-US" altLang="zh-CN" dirty="0" smtClean="0">
                <a:solidFill>
                  <a:srgbClr val="FF0000"/>
                </a:solidFill>
              </a:rPr>
              <a:t>128</a:t>
            </a:r>
            <a:r>
              <a:rPr lang="zh-CN" altLang="en-US" dirty="0" smtClean="0">
                <a:solidFill>
                  <a:srgbClr val="FF0000"/>
                </a:solidFill>
              </a:rPr>
              <a:t>位密钥</a:t>
            </a:r>
            <a:r>
              <a:rPr lang="zh-CN" altLang="en-US" dirty="0" smtClean="0"/>
              <a:t>加密</a:t>
            </a:r>
            <a:r>
              <a:rPr lang="en-US" altLang="zh-CN" dirty="0" smtClean="0">
                <a:solidFill>
                  <a:srgbClr val="FF0000"/>
                </a:solidFill>
              </a:rPr>
              <a:t>64</a:t>
            </a:r>
            <a:r>
              <a:rPr lang="zh-CN" altLang="en-US" dirty="0" smtClean="0">
                <a:solidFill>
                  <a:srgbClr val="FF0000"/>
                </a:solidFill>
              </a:rPr>
              <a:t>位明文分组</a:t>
            </a:r>
            <a:r>
              <a:rPr lang="zh-CN" altLang="en-US" dirty="0" smtClean="0"/>
              <a:t>，穷举分析需要</a:t>
            </a:r>
            <a:r>
              <a:rPr lang="en-US" altLang="zh-CN" dirty="0" smtClean="0"/>
              <a:t>10</a:t>
            </a:r>
            <a:r>
              <a:rPr lang="en-US" altLang="zh-CN" baseline="30000" dirty="0" smtClean="0"/>
              <a:t>38</a:t>
            </a:r>
            <a:r>
              <a:rPr lang="zh-CN" altLang="en-US" dirty="0" smtClean="0"/>
              <a:t>次试探，目前尚无有效破译方法</a:t>
            </a:r>
          </a:p>
          <a:p>
            <a:pPr lvl="1">
              <a:lnSpc>
                <a:spcPct val="90000"/>
              </a:lnSpc>
            </a:pPr>
            <a:endParaRPr lang="en-US" altLang="zh-CN" dirty="0" smtClean="0"/>
          </a:p>
          <a:p>
            <a:pPr lvl="1">
              <a:lnSpc>
                <a:spcPct val="90000"/>
              </a:lnSpc>
            </a:pPr>
            <a:r>
              <a:rPr lang="zh-CN" altLang="en-US" dirty="0" smtClean="0"/>
              <a:t>密码强度：</a:t>
            </a:r>
          </a:p>
          <a:p>
            <a:pPr lvl="2">
              <a:lnSpc>
                <a:spcPct val="90000"/>
              </a:lnSpc>
            </a:pPr>
            <a:r>
              <a:rPr lang="zh-CN" altLang="en-US" sz="2600" dirty="0" smtClean="0">
                <a:solidFill>
                  <a:srgbClr val="FF0000"/>
                </a:solidFill>
              </a:rPr>
              <a:t>扰乱</a:t>
            </a:r>
            <a:r>
              <a:rPr lang="zh-CN" altLang="en-US" sz="2600" dirty="0" smtClean="0"/>
              <a:t>：密文以</a:t>
            </a:r>
            <a:r>
              <a:rPr lang="zh-CN" altLang="en-US" sz="2600" dirty="0" smtClean="0">
                <a:solidFill>
                  <a:srgbClr val="FF0000"/>
                </a:solidFill>
              </a:rPr>
              <a:t>复杂交错</a:t>
            </a:r>
            <a:r>
              <a:rPr lang="zh-CN" altLang="en-US" sz="2600" dirty="0" smtClean="0"/>
              <a:t>的方式依赖明文和密钥</a:t>
            </a:r>
          </a:p>
          <a:p>
            <a:pPr lvl="2">
              <a:lnSpc>
                <a:spcPct val="90000"/>
              </a:lnSpc>
            </a:pPr>
            <a:r>
              <a:rPr lang="zh-CN" altLang="en-US" sz="2600" dirty="0" smtClean="0">
                <a:solidFill>
                  <a:srgbClr val="FF0000"/>
                </a:solidFill>
              </a:rPr>
              <a:t>扩散</a:t>
            </a:r>
            <a:r>
              <a:rPr lang="zh-CN" altLang="en-US" sz="2600" dirty="0" smtClean="0"/>
              <a:t>：每个明文比特都应该影响每个密文比特</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76</a:t>
            </a:fld>
            <a:endParaRPr lang="en-US" altLang="zh-CN"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kumimoji="1" lang="en-US" altLang="zh-CN" dirty="0" smtClean="0">
                <a:solidFill>
                  <a:srgbClr val="000000"/>
                </a:solidFill>
              </a:rPr>
              <a:t>IDEA</a:t>
            </a:r>
            <a:r>
              <a:rPr kumimoji="1" lang="zh-CN" altLang="en-US" dirty="0"/>
              <a:t>设计</a:t>
            </a:r>
            <a:r>
              <a:rPr kumimoji="1" lang="zh-CN" altLang="en-US" dirty="0" smtClean="0"/>
              <a:t>思想：</a:t>
            </a:r>
            <a:r>
              <a:rPr kumimoji="1" lang="zh-CN" altLang="en-US" dirty="0" smtClean="0">
                <a:solidFill>
                  <a:srgbClr val="000000"/>
                </a:solidFill>
              </a:rPr>
              <a:t>基于</a:t>
            </a:r>
            <a:r>
              <a:rPr kumimoji="1" lang="zh-CN" altLang="en-US" dirty="0" smtClean="0">
                <a:solidFill>
                  <a:srgbClr val="FF0000"/>
                </a:solidFill>
                <a:latin typeface="Arial Black"/>
              </a:rPr>
              <a:t>“</a:t>
            </a:r>
            <a:r>
              <a:rPr kumimoji="1" lang="zh-CN" altLang="en-US" b="1" dirty="0" smtClean="0">
                <a:solidFill>
                  <a:srgbClr val="FF0000"/>
                </a:solidFill>
              </a:rPr>
              <a:t>相异代数群上的混合运算</a:t>
            </a:r>
            <a:r>
              <a:rPr kumimoji="1" lang="zh-CN" altLang="en-US" b="1" dirty="0" smtClean="0">
                <a:solidFill>
                  <a:srgbClr val="FF0000"/>
                </a:solidFill>
                <a:latin typeface="Arial Black"/>
              </a:rPr>
              <a:t>”</a:t>
            </a:r>
            <a:r>
              <a:rPr kumimoji="1" lang="zh-CN" altLang="en-US" dirty="0" smtClean="0"/>
              <a:t> </a:t>
            </a:r>
            <a:endParaRPr kumimoji="1" lang="en-US" altLang="zh-CN" dirty="0" smtClean="0"/>
          </a:p>
          <a:p>
            <a:pPr lvl="1"/>
            <a:r>
              <a:rPr lang="zh-CN" altLang="en-US" dirty="0" smtClean="0">
                <a:latin typeface="Times New Roman" pitchFamily="18" charset="0"/>
              </a:rPr>
              <a:t>通过连续使用三个“</a:t>
            </a:r>
            <a:r>
              <a:rPr lang="zh-CN" altLang="en-US" dirty="0" smtClean="0">
                <a:solidFill>
                  <a:srgbClr val="FF0000"/>
                </a:solidFill>
                <a:latin typeface="Times New Roman" pitchFamily="18" charset="0"/>
              </a:rPr>
              <a:t>不相容</a:t>
            </a:r>
            <a:r>
              <a:rPr lang="zh-CN" altLang="en-US" dirty="0" smtClean="0">
                <a:latin typeface="Times New Roman" pitchFamily="18" charset="0"/>
              </a:rPr>
              <a:t>”的群运算作用于两个</a:t>
            </a:r>
            <a:r>
              <a:rPr lang="en-US" altLang="zh-CN" dirty="0" smtClean="0">
                <a:latin typeface="Times New Roman" pitchFamily="18" charset="0"/>
              </a:rPr>
              <a:t>16</a:t>
            </a:r>
            <a:r>
              <a:rPr lang="zh-CN" altLang="en-US" dirty="0" smtClean="0">
                <a:latin typeface="Times New Roman" pitchFamily="18" charset="0"/>
              </a:rPr>
              <a:t>比特子块来获得</a:t>
            </a:r>
            <a:endParaRPr lang="en-US" altLang="zh-CN" dirty="0" smtClean="0">
              <a:latin typeface="Times New Roman" pitchFamily="18" charset="0"/>
            </a:endParaRPr>
          </a:p>
          <a:p>
            <a:pPr lvl="1"/>
            <a:endParaRPr kumimoji="1" lang="en-US" altLang="zh-CN" dirty="0" smtClean="0">
              <a:solidFill>
                <a:srgbClr val="000000"/>
              </a:solidFill>
            </a:endParaRPr>
          </a:p>
          <a:p>
            <a:r>
              <a:rPr kumimoji="1" lang="zh-CN" altLang="en-US" dirty="0" smtClean="0">
                <a:solidFill>
                  <a:srgbClr val="000000"/>
                </a:solidFill>
              </a:rPr>
              <a:t>算法用硬件和软件实现都很容易，比</a:t>
            </a:r>
            <a:r>
              <a:rPr kumimoji="1" lang="en-US" altLang="zh-CN" dirty="0" smtClean="0">
                <a:solidFill>
                  <a:srgbClr val="000000"/>
                </a:solidFill>
              </a:rPr>
              <a:t>DES</a:t>
            </a:r>
            <a:r>
              <a:rPr kumimoji="1" lang="zh-CN" altLang="en-US" dirty="0" smtClean="0">
                <a:solidFill>
                  <a:srgbClr val="000000"/>
                </a:solidFill>
              </a:rPr>
              <a:t>在实现上快得多</a:t>
            </a:r>
            <a:r>
              <a:rPr kumimoji="1" lang="zh-CN" altLang="en-US" dirty="0" smtClean="0"/>
              <a:t> </a:t>
            </a:r>
            <a:endParaRPr kumimoji="1" lang="en-US" altLang="zh-CN" dirty="0" smtClean="0"/>
          </a:p>
          <a:p>
            <a:endParaRPr kumimoji="1" lang="en-US" altLang="zh-CN" dirty="0" smtClean="0"/>
          </a:p>
          <a:p>
            <a:r>
              <a:rPr kumimoji="1" lang="zh-CN" altLang="en-US" dirty="0" smtClean="0"/>
              <a:t>近年来提出的分组密码算法中的一个很成功的方案，已在</a:t>
            </a:r>
            <a:r>
              <a:rPr kumimoji="1" lang="en-US" altLang="zh-CN" dirty="0" smtClean="0">
                <a:solidFill>
                  <a:srgbClr val="FF0000"/>
                </a:solidFill>
              </a:rPr>
              <a:t>PGP</a:t>
            </a:r>
            <a:r>
              <a:rPr kumimoji="1" lang="zh-CN" altLang="en-US" dirty="0" smtClean="0"/>
              <a:t>中采用</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77</a:t>
            </a:fld>
            <a:endParaRPr lang="en-US" altLang="zh-CN"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来学嘉</a:t>
            </a:r>
            <a:endParaRPr lang="zh-CN" altLang="en-US" dirty="0"/>
          </a:p>
        </p:txBody>
      </p:sp>
      <p:sp>
        <p:nvSpPr>
          <p:cNvPr id="3" name="内容占位符 2"/>
          <p:cNvSpPr>
            <a:spLocks noGrp="1"/>
          </p:cNvSpPr>
          <p:nvPr>
            <p:ph idx="1"/>
          </p:nvPr>
        </p:nvSpPr>
        <p:spPr>
          <a:xfrm>
            <a:off x="457200" y="1371600"/>
            <a:ext cx="8229600" cy="4953000"/>
          </a:xfrm>
        </p:spPr>
        <p:txBody>
          <a:bodyPr/>
          <a:lstStyle/>
          <a:p>
            <a:pPr latinLnBrk="1"/>
            <a:r>
              <a:rPr lang="zh-CN" altLang="en-US" sz="2400" b="1" dirty="0" smtClean="0">
                <a:solidFill>
                  <a:srgbClr val="CC66FF"/>
                </a:solidFill>
              </a:rPr>
              <a:t>来学嘉（</a:t>
            </a:r>
            <a:r>
              <a:rPr lang="en-US" altLang="zh-CN" sz="2400" b="1" dirty="0" smtClean="0">
                <a:solidFill>
                  <a:srgbClr val="CC66FF"/>
                </a:solidFill>
              </a:rPr>
              <a:t>1954-</a:t>
            </a:r>
            <a:r>
              <a:rPr lang="zh-CN" altLang="en-US" sz="2400" b="1" dirty="0" smtClean="0">
                <a:solidFill>
                  <a:srgbClr val="CC66FF"/>
                </a:solidFill>
              </a:rPr>
              <a:t>）</a:t>
            </a:r>
            <a:r>
              <a:rPr lang="en-US" altLang="zh-CN" sz="2400" dirty="0" smtClean="0"/>
              <a:t>—</a:t>
            </a:r>
            <a:r>
              <a:rPr lang="zh-CN" altLang="en-US" sz="2400" dirty="0" smtClean="0"/>
              <a:t>国际著名密码学家。瑞士籍华人</a:t>
            </a:r>
          </a:p>
          <a:p>
            <a:pPr lvl="1"/>
            <a:r>
              <a:rPr lang="en-US" altLang="zh-CN" sz="2200" dirty="0" smtClean="0"/>
              <a:t>1978-1982</a:t>
            </a:r>
            <a:r>
              <a:rPr lang="zh-CN" altLang="en-US" sz="2200" dirty="0" smtClean="0"/>
              <a:t>，西安电子科技大学本科；</a:t>
            </a:r>
          </a:p>
          <a:p>
            <a:pPr lvl="1"/>
            <a:r>
              <a:rPr lang="en-US" altLang="zh-CN" sz="2200" dirty="0" smtClean="0"/>
              <a:t>1982-1984</a:t>
            </a:r>
            <a:r>
              <a:rPr lang="zh-CN" altLang="en-US" sz="2200" dirty="0" smtClean="0"/>
              <a:t>，西安电子科技大学信息安全研究所硕士研究生；</a:t>
            </a:r>
          </a:p>
          <a:p>
            <a:pPr lvl="1"/>
            <a:r>
              <a:rPr lang="en-US" altLang="zh-CN" sz="2200" dirty="0" smtClean="0"/>
              <a:t>1985</a:t>
            </a:r>
            <a:r>
              <a:rPr lang="zh-CN" altLang="en-US" sz="2200" dirty="0" smtClean="0"/>
              <a:t>到瑞士</a:t>
            </a:r>
            <a:r>
              <a:rPr lang="en-US" altLang="zh-CN" sz="2200" dirty="0" smtClean="0"/>
              <a:t>ETH Zurich, Signal and Information Processing Laboratory</a:t>
            </a:r>
            <a:r>
              <a:rPr lang="zh-CN" altLang="en-US" sz="2200" dirty="0" smtClean="0"/>
              <a:t>；</a:t>
            </a:r>
            <a:r>
              <a:rPr lang="en-US" altLang="zh-CN" sz="2200" dirty="0" smtClean="0"/>
              <a:t>1988-1992</a:t>
            </a:r>
            <a:r>
              <a:rPr lang="zh-CN" altLang="en-US" sz="2200" dirty="0" smtClean="0"/>
              <a:t>在该实验室攻读博士并取得博士学位</a:t>
            </a:r>
          </a:p>
          <a:p>
            <a:pPr lvl="1"/>
            <a:r>
              <a:rPr lang="zh-CN" altLang="en-US" sz="2200" dirty="0" smtClean="0"/>
              <a:t>主要工作：密码学，</a:t>
            </a:r>
            <a:r>
              <a:rPr lang="en-US" altLang="zh-CN" sz="2200" dirty="0" smtClean="0"/>
              <a:t>IDEA</a:t>
            </a:r>
            <a:r>
              <a:rPr lang="zh-CN" altLang="en-US" sz="2200" dirty="0" smtClean="0"/>
              <a:t>密码的共同发明者</a:t>
            </a:r>
            <a:r>
              <a:rPr lang="en-US" altLang="zh-CN" sz="2200" dirty="0" smtClean="0"/>
              <a:t>(</a:t>
            </a:r>
            <a:r>
              <a:rPr lang="zh-CN" altLang="en-US" sz="2200" dirty="0" smtClean="0"/>
              <a:t>连同</a:t>
            </a:r>
            <a:r>
              <a:rPr lang="en-US" altLang="zh-CN" sz="2200" dirty="0" smtClean="0"/>
              <a:t>J.L. Massey </a:t>
            </a:r>
            <a:r>
              <a:rPr lang="zh-CN" altLang="en-US" sz="2200" dirty="0" smtClean="0"/>
              <a:t>教授</a:t>
            </a:r>
            <a:r>
              <a:rPr lang="en-US" altLang="zh-CN" sz="2200" dirty="0" smtClean="0"/>
              <a:t>)</a:t>
            </a:r>
            <a:r>
              <a:rPr lang="zh-CN" altLang="en-US" sz="2200" dirty="0" smtClean="0"/>
              <a:t>。他的两位导师是著名密码学家</a:t>
            </a:r>
            <a:r>
              <a:rPr lang="zh-CN" altLang="en-US" sz="2200" dirty="0" smtClean="0">
                <a:solidFill>
                  <a:srgbClr val="FF0000"/>
                </a:solidFill>
              </a:rPr>
              <a:t>肖国镇</a:t>
            </a:r>
            <a:r>
              <a:rPr lang="zh-CN" altLang="en-US" sz="2200" dirty="0" smtClean="0"/>
              <a:t>教授和瑞士</a:t>
            </a:r>
            <a:r>
              <a:rPr lang="en-US" altLang="zh-CN" sz="2200" dirty="0" smtClean="0"/>
              <a:t>ETH</a:t>
            </a:r>
            <a:r>
              <a:rPr lang="zh-CN" altLang="en-US" sz="2200" dirty="0" smtClean="0"/>
              <a:t>的</a:t>
            </a:r>
            <a:r>
              <a:rPr lang="en-US" altLang="zh-CN" sz="2200" dirty="0" smtClean="0">
                <a:solidFill>
                  <a:srgbClr val="FF0000"/>
                </a:solidFill>
              </a:rPr>
              <a:t>Massey</a:t>
            </a:r>
            <a:r>
              <a:rPr lang="zh-CN" altLang="en-US" sz="2200" dirty="0" smtClean="0"/>
              <a:t>教授</a:t>
            </a:r>
          </a:p>
          <a:p>
            <a:pPr lvl="1"/>
            <a:r>
              <a:rPr lang="en-US" altLang="zh-CN" sz="2200" dirty="0" smtClean="0"/>
              <a:t>1992</a:t>
            </a:r>
            <a:r>
              <a:rPr lang="zh-CN" altLang="en-US" sz="2200" dirty="0" smtClean="0"/>
              <a:t>年，博士论文“</a:t>
            </a:r>
            <a:r>
              <a:rPr lang="en-US" altLang="zh-CN" sz="2200" dirty="0" smtClean="0"/>
              <a:t>On the Design and Security of Block Ciphers”</a:t>
            </a:r>
            <a:r>
              <a:rPr lang="zh-CN" altLang="en-US" sz="2200" dirty="0" smtClean="0"/>
              <a:t>给出了 </a:t>
            </a:r>
            <a:r>
              <a:rPr lang="en-US" altLang="zh-CN" sz="2200" dirty="0" smtClean="0"/>
              <a:t>IDEA </a:t>
            </a:r>
            <a:r>
              <a:rPr lang="zh-CN" altLang="en-US" sz="2200" dirty="0" smtClean="0"/>
              <a:t>密码算法</a:t>
            </a:r>
            <a:endParaRPr lang="en-US" altLang="zh-CN" sz="2200" dirty="0" smtClean="0"/>
          </a:p>
          <a:p>
            <a:pPr lvl="1"/>
            <a:r>
              <a:rPr lang="zh-CN" altLang="en-US" sz="2200" dirty="0" smtClean="0"/>
              <a:t>现任上海交通大学计算机科学与工程系教授</a:t>
            </a:r>
            <a:endParaRPr lang="zh-CN" altLang="en-US" sz="22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dirty="0"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78</a:t>
            </a:fld>
            <a:endParaRPr lang="en-US" altLang="zh-CN" dirty="0"/>
          </a:p>
        </p:txBody>
      </p:sp>
      <p:pic>
        <p:nvPicPr>
          <p:cNvPr id="7" name="图片 6" descr="来学嘉.jpg"/>
          <p:cNvPicPr>
            <a:picLocks noChangeAspect="1"/>
          </p:cNvPicPr>
          <p:nvPr/>
        </p:nvPicPr>
        <p:blipFill>
          <a:blip r:embed="rId2"/>
          <a:stretch>
            <a:fillRect/>
          </a:stretch>
        </p:blipFill>
        <p:spPr>
          <a:xfrm>
            <a:off x="5638800" y="1219200"/>
            <a:ext cx="3276600" cy="49039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IDEA</a:t>
            </a:r>
            <a:r>
              <a:rPr lang="zh-CN" altLang="en-US" dirty="0" smtClean="0"/>
              <a:t>的三种基本操作</a:t>
            </a:r>
            <a:endParaRPr lang="zh-CN" altLang="en-US" dirty="0"/>
          </a:p>
        </p:txBody>
      </p:sp>
      <p:sp>
        <p:nvSpPr>
          <p:cNvPr id="3" name="内容占位符 2"/>
          <p:cNvSpPr>
            <a:spLocks noGrp="1"/>
          </p:cNvSpPr>
          <p:nvPr>
            <p:ph idx="1"/>
          </p:nvPr>
        </p:nvSpPr>
        <p:spPr/>
        <p:txBody>
          <a:bodyPr/>
          <a:lstStyle/>
          <a:p>
            <a:pPr>
              <a:lnSpc>
                <a:spcPct val="85000"/>
              </a:lnSpc>
            </a:pPr>
            <a:r>
              <a:rPr lang="en-US" altLang="zh-CN" sz="2700" dirty="0" smtClean="0"/>
              <a:t>IDEA</a:t>
            </a:r>
            <a:r>
              <a:rPr lang="zh-CN" altLang="en-US" sz="2700" dirty="0" smtClean="0"/>
              <a:t>的基本操作是将两个</a:t>
            </a:r>
            <a:r>
              <a:rPr lang="en-US" altLang="zh-CN" sz="2700" dirty="0" smtClean="0"/>
              <a:t>16</a:t>
            </a:r>
            <a:r>
              <a:rPr lang="zh-CN" altLang="en-US" sz="2700" dirty="0" smtClean="0"/>
              <a:t>位的值映射成一个</a:t>
            </a:r>
            <a:r>
              <a:rPr lang="en-US" altLang="zh-CN" sz="2700" dirty="0" smtClean="0"/>
              <a:t>16</a:t>
            </a:r>
            <a:r>
              <a:rPr lang="zh-CN" altLang="en-US" sz="2700" dirty="0" smtClean="0"/>
              <a:t>位的值</a:t>
            </a:r>
          </a:p>
          <a:p>
            <a:pPr lvl="1">
              <a:lnSpc>
                <a:spcPct val="85000"/>
              </a:lnSpc>
            </a:pPr>
            <a:r>
              <a:rPr lang="zh-CN" altLang="en-US" sz="2300" dirty="0" smtClean="0">
                <a:latin typeface="黑体" pitchFamily="2" charset="-122"/>
              </a:rPr>
              <a:t>异或，</a:t>
            </a:r>
            <a:r>
              <a:rPr lang="zh-CN" altLang="en-US" sz="4000" dirty="0" smtClean="0">
                <a:latin typeface="黑体" pitchFamily="2" charset="-122"/>
              </a:rPr>
              <a:t>⊕</a:t>
            </a:r>
          </a:p>
          <a:p>
            <a:pPr lvl="1">
              <a:lnSpc>
                <a:spcPct val="85000"/>
              </a:lnSpc>
            </a:pPr>
            <a:endParaRPr lang="zh-CN" altLang="en-US" sz="2300" dirty="0" smtClean="0">
              <a:latin typeface="黑体" pitchFamily="2" charset="-122"/>
            </a:endParaRPr>
          </a:p>
          <a:p>
            <a:pPr lvl="1">
              <a:lnSpc>
                <a:spcPct val="85000"/>
              </a:lnSpc>
            </a:pPr>
            <a:r>
              <a:rPr lang="zh-CN" altLang="en-US" sz="2300" dirty="0" smtClean="0">
                <a:latin typeface="黑体" pitchFamily="2" charset="-122"/>
              </a:rPr>
              <a:t>整数模</a:t>
            </a:r>
            <a:r>
              <a:rPr lang="en-US" altLang="zh-CN" sz="2300" dirty="0" smtClean="0"/>
              <a:t>2</a:t>
            </a:r>
            <a:r>
              <a:rPr lang="en-US" altLang="zh-CN" sz="2300" baseline="30000" dirty="0" smtClean="0"/>
              <a:t>16</a:t>
            </a:r>
            <a:r>
              <a:rPr lang="en-US" altLang="zh-CN" sz="2300" dirty="0" smtClean="0"/>
              <a:t>(65536)</a:t>
            </a:r>
            <a:r>
              <a:rPr lang="zh-CN" altLang="en-US" sz="2300" dirty="0" smtClean="0">
                <a:latin typeface="黑体" pitchFamily="2" charset="-122"/>
              </a:rPr>
              <a:t>加 </a:t>
            </a:r>
            <a:r>
              <a:rPr lang="zh-CN" altLang="en-US" sz="2300" dirty="0" smtClean="0">
                <a:latin typeface="Arial Unicode MS" pitchFamily="34" charset="-122"/>
                <a:ea typeface="Arial Unicode MS" pitchFamily="34" charset="-122"/>
                <a:cs typeface="Arial Unicode MS" pitchFamily="34" charset="-122"/>
              </a:rPr>
              <a:t>⊞</a:t>
            </a:r>
          </a:p>
          <a:p>
            <a:pPr lvl="1">
              <a:lnSpc>
                <a:spcPct val="85000"/>
              </a:lnSpc>
            </a:pPr>
            <a:endParaRPr lang="zh-CN" altLang="en-US" sz="2300" dirty="0" smtClean="0">
              <a:latin typeface="黑体" pitchFamily="2" charset="-122"/>
            </a:endParaRPr>
          </a:p>
          <a:p>
            <a:pPr lvl="1">
              <a:lnSpc>
                <a:spcPct val="85000"/>
              </a:lnSpc>
            </a:pPr>
            <a:r>
              <a:rPr lang="zh-CN" altLang="en-US" sz="2300" dirty="0" smtClean="0">
                <a:latin typeface="黑体" pitchFamily="2" charset="-122"/>
              </a:rPr>
              <a:t>整数模</a:t>
            </a:r>
            <a:r>
              <a:rPr lang="en-US" altLang="zh-CN" sz="2300" dirty="0" smtClean="0"/>
              <a:t>2</a:t>
            </a:r>
            <a:r>
              <a:rPr lang="en-US" altLang="zh-CN" sz="2300" baseline="30000" dirty="0" smtClean="0"/>
              <a:t>16</a:t>
            </a:r>
            <a:r>
              <a:rPr lang="en-US" altLang="zh-CN" sz="2300" dirty="0" smtClean="0"/>
              <a:t>+1(65537)</a:t>
            </a:r>
            <a:r>
              <a:rPr lang="zh-CN" altLang="en-US" sz="2300" dirty="0" smtClean="0"/>
              <a:t>乘</a:t>
            </a:r>
            <a:r>
              <a:rPr lang="zh-CN" altLang="en-US" sz="2300" dirty="0" smtClean="0">
                <a:latin typeface="Arial Unicode MS" pitchFamily="34" charset="-122"/>
                <a:ea typeface="Arial Unicode MS" pitchFamily="34" charset="-122"/>
                <a:cs typeface="Arial Unicode MS" pitchFamily="34" charset="-122"/>
              </a:rPr>
              <a:t>⊙</a:t>
            </a:r>
          </a:p>
          <a:p>
            <a:pPr lvl="1">
              <a:lnSpc>
                <a:spcPct val="85000"/>
              </a:lnSpc>
              <a:buNone/>
            </a:pPr>
            <a:r>
              <a:rPr lang="zh-CN" altLang="en-US" sz="2300" dirty="0" smtClean="0">
                <a:ea typeface="Arial Unicode MS" pitchFamily="34" charset="-122"/>
                <a:cs typeface="Arial Unicode MS" pitchFamily="34" charset="-122"/>
              </a:rPr>
              <a:t>例如：</a:t>
            </a:r>
            <a:r>
              <a:rPr lang="en-US" altLang="zh-CN" sz="2300" dirty="0" smtClean="0">
                <a:ea typeface="Arial Unicode MS" pitchFamily="34" charset="-122"/>
                <a:cs typeface="Arial Unicode MS" pitchFamily="34" charset="-122"/>
              </a:rPr>
              <a:t>0000000000000000⊙1000000000000000</a:t>
            </a:r>
          </a:p>
          <a:p>
            <a:pPr lvl="1">
              <a:lnSpc>
                <a:spcPct val="85000"/>
              </a:lnSpc>
              <a:buNone/>
            </a:pPr>
            <a:r>
              <a:rPr lang="en-US" altLang="zh-CN" sz="2300" dirty="0" smtClean="0">
                <a:ea typeface="Arial Unicode MS" pitchFamily="34" charset="-122"/>
                <a:cs typeface="Arial Unicode MS" pitchFamily="34" charset="-122"/>
              </a:rPr>
              <a:t>		= 1000000000000001</a:t>
            </a:r>
          </a:p>
          <a:p>
            <a:pPr lvl="1">
              <a:lnSpc>
                <a:spcPct val="85000"/>
              </a:lnSpc>
              <a:buNone/>
            </a:pPr>
            <a:r>
              <a:rPr lang="zh-CN" altLang="en-US" sz="2300" dirty="0" smtClean="0">
                <a:ea typeface="Arial Unicode MS" pitchFamily="34" charset="-122"/>
                <a:cs typeface="Arial Unicode MS" pitchFamily="34" charset="-122"/>
              </a:rPr>
              <a:t>因为：</a:t>
            </a:r>
            <a:r>
              <a:rPr lang="en-US" altLang="zh-CN" sz="2300" dirty="0" smtClean="0">
                <a:ea typeface="Arial Unicode MS" pitchFamily="34" charset="-122"/>
                <a:cs typeface="Arial Unicode MS" pitchFamily="34" charset="-122"/>
              </a:rPr>
              <a:t>2</a:t>
            </a:r>
            <a:r>
              <a:rPr lang="en-US" altLang="zh-CN" sz="2300" baseline="30000" dirty="0" smtClean="0">
                <a:ea typeface="Arial Unicode MS" pitchFamily="34" charset="-122"/>
                <a:cs typeface="Arial Unicode MS" pitchFamily="34" charset="-122"/>
              </a:rPr>
              <a:t>16</a:t>
            </a:r>
            <a:r>
              <a:rPr lang="en-US" altLang="zh-CN" sz="2300" dirty="0" smtClean="0">
                <a:ea typeface="Arial Unicode MS" pitchFamily="34" charset="-122"/>
                <a:cs typeface="Arial Unicode MS" pitchFamily="34" charset="-122"/>
              </a:rPr>
              <a:t> x 2</a:t>
            </a:r>
            <a:r>
              <a:rPr lang="en-US" altLang="zh-CN" sz="2300" baseline="30000" dirty="0" smtClean="0">
                <a:ea typeface="Arial Unicode MS" pitchFamily="34" charset="-122"/>
                <a:cs typeface="Arial Unicode MS" pitchFamily="34" charset="-122"/>
              </a:rPr>
              <a:t>15</a:t>
            </a:r>
            <a:r>
              <a:rPr lang="en-US" altLang="zh-CN" sz="2300" dirty="0" smtClean="0">
                <a:ea typeface="Arial Unicode MS" pitchFamily="34" charset="-122"/>
                <a:cs typeface="Arial Unicode MS" pitchFamily="34" charset="-122"/>
              </a:rPr>
              <a:t> mod (2</a:t>
            </a:r>
            <a:r>
              <a:rPr lang="en-US" altLang="zh-CN" sz="2300" baseline="30000" dirty="0" smtClean="0">
                <a:ea typeface="Arial Unicode MS" pitchFamily="34" charset="-122"/>
                <a:cs typeface="Arial Unicode MS" pitchFamily="34" charset="-122"/>
              </a:rPr>
              <a:t>16</a:t>
            </a:r>
            <a:r>
              <a:rPr lang="en-US" altLang="zh-CN" sz="2300" dirty="0" smtClean="0">
                <a:ea typeface="Arial Unicode MS" pitchFamily="34" charset="-122"/>
                <a:cs typeface="Arial Unicode MS" pitchFamily="34" charset="-122"/>
              </a:rPr>
              <a:t>+1) = 2</a:t>
            </a:r>
            <a:r>
              <a:rPr lang="en-US" altLang="zh-CN" sz="2300" baseline="30000" dirty="0" smtClean="0">
                <a:ea typeface="Arial Unicode MS" pitchFamily="34" charset="-122"/>
                <a:cs typeface="Arial Unicode MS" pitchFamily="34" charset="-122"/>
              </a:rPr>
              <a:t>15</a:t>
            </a:r>
            <a:r>
              <a:rPr lang="en-US" altLang="zh-CN" sz="2300" dirty="0" smtClean="0">
                <a:ea typeface="Arial Unicode MS" pitchFamily="34" charset="-122"/>
                <a:cs typeface="Arial Unicode MS" pitchFamily="34" charset="-122"/>
              </a:rPr>
              <a:t> + 1</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79</a:t>
            </a:fld>
            <a:endParaRPr lang="en-US" altLang="zh-C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混乱举例</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a:t>
            </a:fld>
            <a:endParaRPr lang="en-US" altLang="zh-CN"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24000"/>
            <a:ext cx="7848600" cy="4916756"/>
          </a:xfrm>
          <a:prstGeom prst="rect">
            <a:avLst/>
          </a:prstGeom>
        </p:spPr>
      </p:pic>
      <p:sp>
        <p:nvSpPr>
          <p:cNvPr id="8" name="TextBox 7"/>
          <p:cNvSpPr txBox="1"/>
          <p:nvPr/>
        </p:nvSpPr>
        <p:spPr>
          <a:xfrm>
            <a:off x="5410200" y="4114800"/>
            <a:ext cx="3124200"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2400" b="1" dirty="0" smtClean="0">
                <a:solidFill>
                  <a:srgbClr val="FF00FF"/>
                </a:solidFill>
              </a:rPr>
              <a:t>混乱必须是可逆的！</a:t>
            </a:r>
            <a:endParaRPr lang="zh-CN" altLang="en-US" sz="2400" b="1" dirty="0">
              <a:solidFill>
                <a:srgbClr val="FF00FF"/>
              </a:solidFill>
            </a:endParaRPr>
          </a:p>
        </p:txBody>
      </p:sp>
    </p:spTree>
    <p:extLst>
      <p:ext uri="{BB962C8B-B14F-4D97-AF65-F5344CB8AC3E}">
        <p14:creationId xmlns:p14="http://schemas.microsoft.com/office/powerpoint/2010/main" val="28772322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IDEA</a:t>
            </a:r>
            <a:r>
              <a:rPr lang="zh-CN" altLang="en-US" sz="4000" dirty="0" smtClean="0"/>
              <a:t>加密</a:t>
            </a:r>
            <a:endParaRPr lang="zh-CN" altLang="en-US" dirty="0"/>
          </a:p>
        </p:txBody>
      </p:sp>
      <p:pic>
        <p:nvPicPr>
          <p:cNvPr id="8" name="内容占位符 7" descr="未命名.JPG"/>
          <p:cNvPicPr>
            <a:picLocks noGrp="1" noChangeAspect="1"/>
          </p:cNvPicPr>
          <p:nvPr>
            <p:ph idx="1"/>
          </p:nvPr>
        </p:nvPicPr>
        <p:blipFill>
          <a:blip r:embed="rId2"/>
          <a:stretch>
            <a:fillRect/>
          </a:stretch>
        </p:blipFill>
        <p:spPr>
          <a:xfrm>
            <a:off x="3886200" y="152400"/>
            <a:ext cx="4800600" cy="6357867"/>
          </a:xfrm>
        </p:spPr>
      </p:pic>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80</a:t>
            </a:fld>
            <a:endParaRPr lang="en-US" altLang="zh-CN" dirty="0"/>
          </a:p>
        </p:txBody>
      </p:sp>
      <mc:AlternateContent xmlns:mc="http://schemas.openxmlformats.org/markup-compatibility/2006" xmlns:a14="http://schemas.microsoft.com/office/drawing/2010/main">
        <mc:Choice Requires="a14">
          <p:sp>
            <p:nvSpPr>
              <p:cNvPr id="9" name="TextBox 8"/>
              <p:cNvSpPr txBox="1"/>
              <p:nvPr/>
            </p:nvSpPr>
            <p:spPr>
              <a:xfrm>
                <a:off x="457200" y="1981200"/>
                <a:ext cx="2971800" cy="2308324"/>
              </a:xfrm>
              <a:prstGeom prst="rect">
                <a:avLst/>
              </a:prstGeom>
              <a:noFill/>
            </p:spPr>
            <p:txBody>
              <a:bodyPr wrap="square" rtlCol="0">
                <a:spAutoFit/>
              </a:bodyPr>
              <a:lstStyle/>
              <a:p>
                <a:pPr>
                  <a:buFont typeface="Arial" pitchFamily="34" charset="0"/>
                  <a:buChar char="•"/>
                </a:pPr>
                <a:r>
                  <a:rPr lang="zh-CN" altLang="en-US" sz="2400" dirty="0" smtClean="0"/>
                  <a:t>由</a:t>
                </a:r>
                <a:r>
                  <a:rPr lang="en-US" altLang="zh-CN" sz="2400" dirty="0" smtClean="0">
                    <a:solidFill>
                      <a:srgbClr val="FF0000"/>
                    </a:solidFill>
                  </a:rPr>
                  <a:t>8</a:t>
                </a:r>
                <a:r>
                  <a:rPr lang="zh-CN" altLang="en-US" sz="2400" dirty="0" smtClean="0">
                    <a:solidFill>
                      <a:srgbClr val="FF0000"/>
                    </a:solidFill>
                  </a:rPr>
                  <a:t>轮</a:t>
                </a:r>
                <a:r>
                  <a:rPr lang="zh-CN" altLang="en-US" sz="2400" dirty="0" smtClean="0"/>
                  <a:t>和随后的一个</a:t>
                </a:r>
                <a:r>
                  <a:rPr lang="zh-CN" altLang="en-US" sz="2400" dirty="0" smtClean="0">
                    <a:solidFill>
                      <a:srgbClr val="FF0000"/>
                    </a:solidFill>
                  </a:rPr>
                  <a:t>输出变换</a:t>
                </a:r>
                <a:r>
                  <a:rPr lang="zh-CN" altLang="en-US" sz="2400" dirty="0" smtClean="0"/>
                  <a:t>组成</a:t>
                </a:r>
              </a:p>
              <a:p>
                <a:pPr>
                  <a:buFont typeface="Arial" pitchFamily="34" charset="0"/>
                  <a:buChar char="•"/>
                </a:pPr>
                <a:endParaRPr lang="zh-CN" altLang="en-US" sz="2400" dirty="0" smtClean="0"/>
              </a:p>
              <a:p>
                <a:pPr>
                  <a:buFont typeface="Arial" pitchFamily="34" charset="0"/>
                  <a:buChar char="•"/>
                </a:pPr>
                <a:r>
                  <a:rPr lang="zh-CN" altLang="en-US" sz="2400" dirty="0" smtClean="0"/>
                  <a:t>将</a:t>
                </a:r>
                <a:r>
                  <a:rPr lang="en-US" altLang="zh-CN" sz="2400" dirty="0" smtClean="0"/>
                  <a:t>64</a:t>
                </a:r>
                <a:r>
                  <a:rPr lang="zh-CN" altLang="en-US" sz="2400" dirty="0" smtClean="0"/>
                  <a:t>比持明文块分成</a:t>
                </a:r>
                <a:r>
                  <a:rPr lang="en-US" altLang="zh-CN" sz="2400" dirty="0" smtClean="0"/>
                  <a:t>4</a:t>
                </a:r>
                <a:r>
                  <a:rPr lang="zh-CN" altLang="en-US" sz="2400" dirty="0" smtClean="0"/>
                  <a:t>个</a:t>
                </a:r>
                <a:r>
                  <a:rPr lang="en-US" altLang="zh-CN" sz="2400" dirty="0" smtClean="0"/>
                  <a:t>16</a:t>
                </a:r>
                <a:r>
                  <a:rPr lang="zh-CN" altLang="en-US" sz="2400" dirty="0" smtClean="0"/>
                  <a:t>比持子块</a:t>
                </a:r>
                <a14:m>
                  <m:oMath xmlns:m="http://schemas.openxmlformats.org/officeDocument/2006/math">
                    <m:r>
                      <a:rPr lang="en-US" altLang="zh-CN" sz="2400" i="1" dirty="0" smtClean="0">
                        <a:latin typeface="Cambria Math"/>
                      </a:rPr>
                      <m:t>𝑋</m:t>
                    </m:r>
                    <m:r>
                      <a:rPr lang="en-US" altLang="zh-CN" sz="2400" i="1" baseline="-25000" dirty="0" smtClean="0">
                        <a:latin typeface="Cambria Math"/>
                      </a:rPr>
                      <m:t>1</m:t>
                    </m:r>
                    <m:r>
                      <a:rPr lang="zh-CN" altLang="en-US" sz="2400" i="1" dirty="0" smtClean="0">
                        <a:latin typeface="Cambria Math"/>
                      </a:rPr>
                      <m:t>，</m:t>
                    </m:r>
                    <m:r>
                      <a:rPr lang="en-US" altLang="zh-CN" sz="2400" i="1" dirty="0" smtClean="0">
                        <a:latin typeface="Cambria Math"/>
                      </a:rPr>
                      <m:t>𝑋</m:t>
                    </m:r>
                    <m:r>
                      <a:rPr lang="en-US" altLang="zh-CN" sz="2400" i="1" baseline="-25000" dirty="0" smtClean="0">
                        <a:latin typeface="Cambria Math"/>
                      </a:rPr>
                      <m:t>2</m:t>
                    </m:r>
                    <m:r>
                      <a:rPr lang="zh-CN" altLang="en-US" sz="2400" i="1" dirty="0" smtClean="0">
                        <a:latin typeface="Cambria Math"/>
                      </a:rPr>
                      <m:t>，</m:t>
                    </m:r>
                    <m:r>
                      <a:rPr lang="en-US" altLang="zh-CN" sz="2400" i="1" dirty="0" smtClean="0">
                        <a:latin typeface="Cambria Math"/>
                      </a:rPr>
                      <m:t>𝑋</m:t>
                    </m:r>
                    <m:r>
                      <a:rPr lang="en-US" altLang="zh-CN" sz="2400" i="1" baseline="-25000" dirty="0" smtClean="0">
                        <a:latin typeface="Cambria Math"/>
                      </a:rPr>
                      <m:t>3</m:t>
                    </m:r>
                    <m:r>
                      <a:rPr lang="zh-CN" altLang="en-US" sz="2400" i="1" dirty="0" smtClean="0">
                        <a:latin typeface="Cambria Math"/>
                      </a:rPr>
                      <m:t>，</m:t>
                    </m:r>
                    <m:r>
                      <a:rPr lang="en-US" altLang="zh-CN" sz="2400" i="1" dirty="0" smtClean="0">
                        <a:latin typeface="Cambria Math"/>
                      </a:rPr>
                      <m:t>𝑋</m:t>
                    </m:r>
                    <m:r>
                      <a:rPr lang="en-US" altLang="zh-CN" sz="2400" i="1" baseline="-25000" dirty="0" smtClean="0">
                        <a:latin typeface="Cambria Math"/>
                      </a:rPr>
                      <m:t>4</m:t>
                    </m:r>
                  </m:oMath>
                </a14:m>
                <a:endParaRPr lang="zh-CN" alt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457200" y="1981200"/>
                <a:ext cx="2971800" cy="2308324"/>
              </a:xfrm>
              <a:prstGeom prst="rect">
                <a:avLst/>
              </a:prstGeom>
              <a:blipFill rotWithShape="1">
                <a:blip r:embed="rId3"/>
                <a:stretch>
                  <a:fillRect l="-3074" t="-2902" r="-410" b="-26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IDEA</a:t>
            </a:r>
            <a:r>
              <a:rPr lang="zh-CN" altLang="en-US" dirty="0" smtClean="0"/>
              <a:t>单个循环</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81</a:t>
            </a:fld>
            <a:endParaRPr lang="en-US" altLang="zh-CN" dirty="0"/>
          </a:p>
        </p:txBody>
      </p:sp>
      <p:grpSp>
        <p:nvGrpSpPr>
          <p:cNvPr id="7" name="Group 8"/>
          <p:cNvGrpSpPr>
            <a:grpSpLocks/>
          </p:cNvGrpSpPr>
          <p:nvPr/>
        </p:nvGrpSpPr>
        <p:grpSpPr bwMode="auto">
          <a:xfrm>
            <a:off x="2743200" y="1752600"/>
            <a:ext cx="6172200" cy="4495800"/>
            <a:chOff x="0" y="0"/>
            <a:chExt cx="5852" cy="5460"/>
          </a:xfrm>
        </p:grpSpPr>
        <p:sp>
          <p:nvSpPr>
            <p:cNvPr id="15" name="Line 16"/>
            <p:cNvSpPr>
              <a:spLocks noChangeShapeType="1"/>
            </p:cNvSpPr>
            <p:nvPr/>
          </p:nvSpPr>
          <p:spPr bwMode="auto">
            <a:xfrm>
              <a:off x="4358" y="208"/>
              <a:ext cx="1" cy="312"/>
            </a:xfrm>
            <a:prstGeom prst="line">
              <a:avLst/>
            </a:prstGeom>
            <a:noFill/>
            <a:ln w="19050">
              <a:solidFill>
                <a:srgbClr val="C6062F"/>
              </a:solidFill>
              <a:round/>
              <a:headEnd/>
              <a:tailEnd type="stealth" w="sm" len="med"/>
            </a:ln>
          </p:spPr>
          <p:txBody>
            <a:bodyPr/>
            <a:lstStyle/>
            <a:p>
              <a:endParaRPr lang="zh-CN" altLang="en-US"/>
            </a:p>
          </p:txBody>
        </p:sp>
        <p:sp>
          <p:nvSpPr>
            <p:cNvPr id="16" name="Line 17"/>
            <p:cNvSpPr>
              <a:spLocks noChangeShapeType="1"/>
            </p:cNvSpPr>
            <p:nvPr/>
          </p:nvSpPr>
          <p:spPr bwMode="auto">
            <a:xfrm flipH="1">
              <a:off x="4850" y="208"/>
              <a:ext cx="10" cy="393"/>
            </a:xfrm>
            <a:prstGeom prst="line">
              <a:avLst/>
            </a:prstGeom>
            <a:noFill/>
            <a:ln w="19050">
              <a:solidFill>
                <a:srgbClr val="C6062F"/>
              </a:solidFill>
              <a:round/>
              <a:headEnd/>
              <a:tailEnd type="stealth" w="sm" len="med"/>
            </a:ln>
          </p:spPr>
          <p:txBody>
            <a:bodyPr/>
            <a:lstStyle/>
            <a:p>
              <a:endParaRPr lang="zh-CN" altLang="en-US"/>
            </a:p>
          </p:txBody>
        </p:sp>
        <p:sp>
          <p:nvSpPr>
            <p:cNvPr id="8" name="AutoShape 9"/>
            <p:cNvSpPr>
              <a:spLocks noChangeAspect="1" noChangeArrowheads="1"/>
            </p:cNvSpPr>
            <p:nvPr/>
          </p:nvSpPr>
          <p:spPr bwMode="auto">
            <a:xfrm>
              <a:off x="0" y="0"/>
              <a:ext cx="5852" cy="5460"/>
            </a:xfrm>
            <a:prstGeom prst="rect">
              <a:avLst/>
            </a:prstGeom>
            <a:noFill/>
            <a:ln w="19050">
              <a:solidFill>
                <a:srgbClr val="C6062F"/>
              </a:solidFill>
              <a:miter lim="800000"/>
              <a:headEnd/>
              <a:tailEnd/>
            </a:ln>
          </p:spPr>
          <p:txBody>
            <a:bodyPr/>
            <a:lstStyle/>
            <a:p>
              <a:endParaRPr lang="zh-CN" altLang="en-US"/>
            </a:p>
          </p:txBody>
        </p:sp>
        <p:sp>
          <p:nvSpPr>
            <p:cNvPr id="9" name="Text Box 10"/>
            <p:cNvSpPr txBox="1">
              <a:spLocks noChangeArrowheads="1"/>
            </p:cNvSpPr>
            <p:nvPr/>
          </p:nvSpPr>
          <p:spPr bwMode="auto">
            <a:xfrm>
              <a:off x="594" y="52"/>
              <a:ext cx="360" cy="467"/>
            </a:xfrm>
            <a:prstGeom prst="rect">
              <a:avLst/>
            </a:prstGeom>
            <a:solidFill>
              <a:srgbClr val="FFFFFF"/>
            </a:solidFill>
            <a:ln w="19050">
              <a:solidFill>
                <a:srgbClr val="C6062F"/>
              </a:solidFill>
              <a:miter lim="800000"/>
              <a:headEnd/>
              <a:tailEnd/>
            </a:ln>
          </p:spPr>
          <p:txBody>
            <a:bodyPr lIns="18000" rIns="18000"/>
            <a:lstStyle/>
            <a:p>
              <a:pPr algn="just"/>
              <a:r>
                <a:rPr lang="en-US" altLang="zh-CN" sz="1600">
                  <a:latin typeface="Times New Roman" pitchFamily="18" charset="0"/>
                </a:rPr>
                <a:t>X</a:t>
              </a:r>
              <a:r>
                <a:rPr lang="en-US" altLang="zh-CN" sz="1600" baseline="-25000">
                  <a:latin typeface="Times New Roman" pitchFamily="18" charset="0"/>
                </a:rPr>
                <a:t>1</a:t>
              </a:r>
              <a:endParaRPr lang="en-US" altLang="zh-CN" sz="1600"/>
            </a:p>
          </p:txBody>
        </p:sp>
        <p:sp>
          <p:nvSpPr>
            <p:cNvPr id="10" name="Text Box 11"/>
            <p:cNvSpPr txBox="1">
              <a:spLocks noChangeArrowheads="1"/>
            </p:cNvSpPr>
            <p:nvPr/>
          </p:nvSpPr>
          <p:spPr bwMode="auto">
            <a:xfrm>
              <a:off x="1711" y="65"/>
              <a:ext cx="269" cy="312"/>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a:latin typeface="Times New Roman" pitchFamily="18" charset="0"/>
                </a:rPr>
                <a:t>X</a:t>
              </a:r>
              <a:r>
                <a:rPr lang="en-US" altLang="zh-CN" sz="1600" baseline="-25000">
                  <a:latin typeface="Times New Roman" pitchFamily="18" charset="0"/>
                </a:rPr>
                <a:t>2</a:t>
              </a:r>
              <a:endParaRPr lang="en-US" altLang="zh-CN" sz="1600"/>
            </a:p>
          </p:txBody>
        </p:sp>
        <p:sp>
          <p:nvSpPr>
            <p:cNvPr id="11" name="Text Box 12"/>
            <p:cNvSpPr txBox="1">
              <a:spLocks noChangeArrowheads="1"/>
            </p:cNvSpPr>
            <p:nvPr/>
          </p:nvSpPr>
          <p:spPr bwMode="auto">
            <a:xfrm>
              <a:off x="4140" y="0"/>
              <a:ext cx="360" cy="311"/>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a:latin typeface="Times New Roman" pitchFamily="18" charset="0"/>
                </a:rPr>
                <a:t>X</a:t>
              </a:r>
              <a:r>
                <a:rPr lang="en-US" altLang="zh-CN" sz="1600" baseline="-25000">
                  <a:latin typeface="Times New Roman" pitchFamily="18" charset="0"/>
                </a:rPr>
                <a:t>3</a:t>
              </a:r>
              <a:endParaRPr lang="en-US" altLang="zh-CN" sz="1600"/>
            </a:p>
          </p:txBody>
        </p:sp>
        <p:sp>
          <p:nvSpPr>
            <p:cNvPr id="12" name="Text Box 13"/>
            <p:cNvSpPr txBox="1">
              <a:spLocks noChangeArrowheads="1"/>
            </p:cNvSpPr>
            <p:nvPr/>
          </p:nvSpPr>
          <p:spPr bwMode="auto">
            <a:xfrm>
              <a:off x="4641" y="13"/>
              <a:ext cx="360" cy="312"/>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a:latin typeface="Times New Roman" pitchFamily="18" charset="0"/>
                </a:rPr>
                <a:t>X</a:t>
              </a:r>
              <a:r>
                <a:rPr lang="en-US" altLang="zh-CN" sz="1600" baseline="-25000">
                  <a:latin typeface="Times New Roman" pitchFamily="18" charset="0"/>
                </a:rPr>
                <a:t>4</a:t>
              </a:r>
              <a:endParaRPr lang="en-US" altLang="zh-CN" sz="1600"/>
            </a:p>
          </p:txBody>
        </p:sp>
        <p:sp>
          <p:nvSpPr>
            <p:cNvPr id="13" name="Line 14"/>
            <p:cNvSpPr>
              <a:spLocks noChangeShapeType="1"/>
            </p:cNvSpPr>
            <p:nvPr/>
          </p:nvSpPr>
          <p:spPr bwMode="auto">
            <a:xfrm>
              <a:off x="721" y="494"/>
              <a:ext cx="1" cy="312"/>
            </a:xfrm>
            <a:prstGeom prst="line">
              <a:avLst/>
            </a:prstGeom>
            <a:noFill/>
            <a:ln w="19050">
              <a:solidFill>
                <a:srgbClr val="C6062F"/>
              </a:solidFill>
              <a:round/>
              <a:headEnd/>
              <a:tailEnd type="stealth" w="sm" len="med"/>
            </a:ln>
          </p:spPr>
          <p:txBody>
            <a:bodyPr/>
            <a:lstStyle/>
            <a:p>
              <a:endParaRPr lang="zh-CN" altLang="en-US"/>
            </a:p>
          </p:txBody>
        </p:sp>
        <p:sp>
          <p:nvSpPr>
            <p:cNvPr id="14" name="Line 15"/>
            <p:cNvSpPr>
              <a:spLocks noChangeShapeType="1"/>
            </p:cNvSpPr>
            <p:nvPr/>
          </p:nvSpPr>
          <p:spPr bwMode="auto">
            <a:xfrm>
              <a:off x="1814" y="377"/>
              <a:ext cx="1" cy="312"/>
            </a:xfrm>
            <a:prstGeom prst="line">
              <a:avLst/>
            </a:prstGeom>
            <a:noFill/>
            <a:ln w="19050">
              <a:solidFill>
                <a:srgbClr val="C6062F"/>
              </a:solidFill>
              <a:round/>
              <a:headEnd/>
              <a:tailEnd type="stealth" w="sm" len="med"/>
            </a:ln>
          </p:spPr>
          <p:txBody>
            <a:bodyPr/>
            <a:lstStyle/>
            <a:p>
              <a:endParaRPr lang="zh-CN" altLang="en-US"/>
            </a:p>
          </p:txBody>
        </p:sp>
        <p:sp>
          <p:nvSpPr>
            <p:cNvPr id="17" name="Line 18"/>
            <p:cNvSpPr>
              <a:spLocks noChangeShapeType="1"/>
            </p:cNvSpPr>
            <p:nvPr/>
          </p:nvSpPr>
          <p:spPr bwMode="auto">
            <a:xfrm>
              <a:off x="79" y="894"/>
              <a:ext cx="538" cy="1"/>
            </a:xfrm>
            <a:prstGeom prst="line">
              <a:avLst/>
            </a:prstGeom>
            <a:noFill/>
            <a:ln w="19050">
              <a:solidFill>
                <a:srgbClr val="C6062F"/>
              </a:solidFill>
              <a:round/>
              <a:headEnd/>
              <a:tailEnd type="stealth" w="sm" len="med"/>
            </a:ln>
          </p:spPr>
          <p:txBody>
            <a:bodyPr/>
            <a:lstStyle/>
            <a:p>
              <a:endParaRPr lang="zh-CN" altLang="en-US"/>
            </a:p>
          </p:txBody>
        </p:sp>
        <p:sp>
          <p:nvSpPr>
            <p:cNvPr id="18" name="Text Box 19"/>
            <p:cNvSpPr txBox="1">
              <a:spLocks noChangeArrowheads="1"/>
            </p:cNvSpPr>
            <p:nvPr/>
          </p:nvSpPr>
          <p:spPr bwMode="auto">
            <a:xfrm>
              <a:off x="180" y="442"/>
              <a:ext cx="299" cy="312"/>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dirty="0" smtClean="0">
                  <a:latin typeface="Times New Roman" pitchFamily="18" charset="0"/>
                </a:rPr>
                <a:t>Z</a:t>
              </a:r>
              <a:r>
                <a:rPr lang="en-US" altLang="zh-CN" sz="1600" baseline="-25000" dirty="0" smtClean="0">
                  <a:latin typeface="Times New Roman" pitchFamily="18" charset="0"/>
                </a:rPr>
                <a:t>1</a:t>
              </a:r>
              <a:r>
                <a:rPr lang="en-US" altLang="zh-CN" sz="1600" baseline="30000" dirty="0" smtClean="0">
                  <a:latin typeface="Times New Roman" pitchFamily="18" charset="0"/>
                </a:rPr>
                <a:t>(i)</a:t>
              </a:r>
              <a:endParaRPr lang="en-US" altLang="zh-CN" sz="1600" dirty="0"/>
            </a:p>
          </p:txBody>
        </p:sp>
        <p:sp>
          <p:nvSpPr>
            <p:cNvPr id="19" name="Text Box 20"/>
            <p:cNvSpPr txBox="1">
              <a:spLocks noChangeArrowheads="1"/>
            </p:cNvSpPr>
            <p:nvPr/>
          </p:nvSpPr>
          <p:spPr bwMode="auto">
            <a:xfrm>
              <a:off x="1711" y="689"/>
              <a:ext cx="180" cy="312"/>
            </a:xfrm>
            <a:prstGeom prst="rect">
              <a:avLst/>
            </a:prstGeom>
            <a:solidFill>
              <a:srgbClr val="FFFFFF"/>
            </a:solidFill>
            <a:ln w="19050">
              <a:solidFill>
                <a:srgbClr val="C6062F"/>
              </a:solidFill>
              <a:miter lim="800000"/>
              <a:headEnd/>
              <a:tailEnd/>
            </a:ln>
          </p:spPr>
          <p:txBody>
            <a:bodyPr lIns="0" tIns="0" rIns="0" bIns="0"/>
            <a:lstStyle/>
            <a:p>
              <a:pPr algn="ctr"/>
              <a:r>
                <a:rPr lang="en-US" altLang="zh-CN" sz="1600">
                  <a:latin typeface="Times New Roman" pitchFamily="18" charset="0"/>
                </a:rPr>
                <a:t>+</a:t>
              </a:r>
              <a:endParaRPr lang="en-US" altLang="zh-CN" sz="1600"/>
            </a:p>
          </p:txBody>
        </p:sp>
        <p:sp>
          <p:nvSpPr>
            <p:cNvPr id="20" name="Line 21"/>
            <p:cNvSpPr>
              <a:spLocks noChangeShapeType="1"/>
            </p:cNvSpPr>
            <p:nvPr/>
          </p:nvSpPr>
          <p:spPr bwMode="auto">
            <a:xfrm>
              <a:off x="1800" y="987"/>
              <a:ext cx="1" cy="2965"/>
            </a:xfrm>
            <a:prstGeom prst="line">
              <a:avLst/>
            </a:prstGeom>
            <a:noFill/>
            <a:ln w="19050">
              <a:solidFill>
                <a:srgbClr val="C6062F"/>
              </a:solidFill>
              <a:round/>
              <a:headEnd/>
              <a:tailEnd type="stealth" w="sm" len="med"/>
            </a:ln>
          </p:spPr>
          <p:txBody>
            <a:bodyPr/>
            <a:lstStyle/>
            <a:p>
              <a:endParaRPr lang="zh-CN" altLang="en-US"/>
            </a:p>
          </p:txBody>
        </p:sp>
        <p:sp>
          <p:nvSpPr>
            <p:cNvPr id="21" name="Line 22"/>
            <p:cNvSpPr>
              <a:spLocks noChangeShapeType="1"/>
            </p:cNvSpPr>
            <p:nvPr/>
          </p:nvSpPr>
          <p:spPr bwMode="auto">
            <a:xfrm>
              <a:off x="720" y="988"/>
              <a:ext cx="2" cy="2496"/>
            </a:xfrm>
            <a:prstGeom prst="line">
              <a:avLst/>
            </a:prstGeom>
            <a:noFill/>
            <a:ln w="19050">
              <a:solidFill>
                <a:srgbClr val="C6062F"/>
              </a:solidFill>
              <a:round/>
              <a:headEnd/>
              <a:tailEnd type="stealth" w="sm" len="med"/>
            </a:ln>
          </p:spPr>
          <p:txBody>
            <a:bodyPr/>
            <a:lstStyle/>
            <a:p>
              <a:endParaRPr lang="zh-CN" altLang="en-US"/>
            </a:p>
          </p:txBody>
        </p:sp>
        <p:sp>
          <p:nvSpPr>
            <p:cNvPr id="22" name="Line 23"/>
            <p:cNvSpPr>
              <a:spLocks noChangeShapeType="1"/>
            </p:cNvSpPr>
            <p:nvPr/>
          </p:nvSpPr>
          <p:spPr bwMode="auto">
            <a:xfrm>
              <a:off x="4357" y="857"/>
              <a:ext cx="2" cy="2627"/>
            </a:xfrm>
            <a:prstGeom prst="line">
              <a:avLst/>
            </a:prstGeom>
            <a:noFill/>
            <a:ln w="19050">
              <a:solidFill>
                <a:srgbClr val="C6062F"/>
              </a:solidFill>
              <a:round/>
              <a:headEnd/>
              <a:tailEnd type="stealth" w="sm" len="med"/>
            </a:ln>
          </p:spPr>
          <p:txBody>
            <a:bodyPr/>
            <a:lstStyle/>
            <a:p>
              <a:endParaRPr lang="zh-CN" altLang="en-US"/>
            </a:p>
          </p:txBody>
        </p:sp>
        <p:sp>
          <p:nvSpPr>
            <p:cNvPr id="23" name="Line 24"/>
            <p:cNvSpPr>
              <a:spLocks noChangeShapeType="1"/>
            </p:cNvSpPr>
            <p:nvPr/>
          </p:nvSpPr>
          <p:spPr bwMode="auto">
            <a:xfrm>
              <a:off x="4860" y="767"/>
              <a:ext cx="1" cy="3185"/>
            </a:xfrm>
            <a:prstGeom prst="line">
              <a:avLst/>
            </a:prstGeom>
            <a:noFill/>
            <a:ln w="19050">
              <a:solidFill>
                <a:srgbClr val="C6062F"/>
              </a:solidFill>
              <a:round/>
              <a:headEnd/>
              <a:tailEnd type="stealth" w="sm" len="med"/>
            </a:ln>
          </p:spPr>
          <p:txBody>
            <a:bodyPr/>
            <a:lstStyle/>
            <a:p>
              <a:endParaRPr lang="zh-CN" altLang="en-US"/>
            </a:p>
          </p:txBody>
        </p:sp>
        <p:sp>
          <p:nvSpPr>
            <p:cNvPr id="24" name="AutoShape 25"/>
            <p:cNvSpPr>
              <a:spLocks noChangeArrowheads="1"/>
            </p:cNvSpPr>
            <p:nvPr/>
          </p:nvSpPr>
          <p:spPr bwMode="auto">
            <a:xfrm>
              <a:off x="2520" y="1143"/>
              <a:ext cx="180" cy="313"/>
            </a:xfrm>
            <a:prstGeom prst="flowChartOr">
              <a:avLst/>
            </a:prstGeom>
            <a:solidFill>
              <a:srgbClr val="FFFFFF"/>
            </a:solidFill>
            <a:ln w="19050">
              <a:solidFill>
                <a:srgbClr val="C6062F"/>
              </a:solidFill>
              <a:round/>
              <a:headEnd/>
              <a:tailEnd/>
            </a:ln>
          </p:spPr>
          <p:txBody>
            <a:bodyPr/>
            <a:lstStyle/>
            <a:p>
              <a:endParaRPr lang="zh-CN" altLang="en-US"/>
            </a:p>
          </p:txBody>
        </p:sp>
        <p:sp>
          <p:nvSpPr>
            <p:cNvPr id="25" name="Line 26"/>
            <p:cNvSpPr>
              <a:spLocks noChangeShapeType="1"/>
            </p:cNvSpPr>
            <p:nvPr/>
          </p:nvSpPr>
          <p:spPr bwMode="auto">
            <a:xfrm>
              <a:off x="720" y="1300"/>
              <a:ext cx="1800" cy="0"/>
            </a:xfrm>
            <a:prstGeom prst="line">
              <a:avLst/>
            </a:prstGeom>
            <a:noFill/>
            <a:ln w="19050">
              <a:solidFill>
                <a:srgbClr val="C6062F"/>
              </a:solidFill>
              <a:round/>
              <a:headEnd/>
              <a:tailEnd type="stealth" w="sm" len="med"/>
            </a:ln>
          </p:spPr>
          <p:txBody>
            <a:bodyPr/>
            <a:lstStyle/>
            <a:p>
              <a:endParaRPr lang="zh-CN" altLang="en-US"/>
            </a:p>
          </p:txBody>
        </p:sp>
        <p:sp>
          <p:nvSpPr>
            <p:cNvPr id="26" name="Line 27"/>
            <p:cNvSpPr>
              <a:spLocks noChangeShapeType="1"/>
            </p:cNvSpPr>
            <p:nvPr/>
          </p:nvSpPr>
          <p:spPr bwMode="auto">
            <a:xfrm flipH="1">
              <a:off x="2673" y="1244"/>
              <a:ext cx="1734" cy="56"/>
            </a:xfrm>
            <a:prstGeom prst="line">
              <a:avLst/>
            </a:prstGeom>
            <a:noFill/>
            <a:ln w="19050">
              <a:solidFill>
                <a:srgbClr val="C6062F"/>
              </a:solidFill>
              <a:round/>
              <a:headEnd/>
              <a:tailEnd type="stealth" w="sm" len="med"/>
            </a:ln>
          </p:spPr>
          <p:txBody>
            <a:bodyPr/>
            <a:lstStyle/>
            <a:p>
              <a:endParaRPr lang="zh-CN" altLang="en-US"/>
            </a:p>
          </p:txBody>
        </p:sp>
        <p:sp>
          <p:nvSpPr>
            <p:cNvPr id="27" name="Line 28"/>
            <p:cNvSpPr>
              <a:spLocks noChangeShapeType="1"/>
            </p:cNvSpPr>
            <p:nvPr/>
          </p:nvSpPr>
          <p:spPr bwMode="auto">
            <a:xfrm>
              <a:off x="1800" y="1924"/>
              <a:ext cx="1260" cy="1"/>
            </a:xfrm>
            <a:prstGeom prst="line">
              <a:avLst/>
            </a:prstGeom>
            <a:noFill/>
            <a:ln w="19050">
              <a:solidFill>
                <a:srgbClr val="C6062F"/>
              </a:solidFill>
              <a:round/>
              <a:headEnd/>
              <a:tailEnd type="stealth" w="sm" len="med"/>
            </a:ln>
          </p:spPr>
          <p:txBody>
            <a:bodyPr/>
            <a:lstStyle/>
            <a:p>
              <a:endParaRPr lang="zh-CN" altLang="en-US"/>
            </a:p>
          </p:txBody>
        </p:sp>
        <p:sp>
          <p:nvSpPr>
            <p:cNvPr id="28" name="Line 29"/>
            <p:cNvSpPr>
              <a:spLocks noChangeShapeType="1"/>
            </p:cNvSpPr>
            <p:nvPr/>
          </p:nvSpPr>
          <p:spPr bwMode="auto">
            <a:xfrm flipH="1">
              <a:off x="3236" y="1924"/>
              <a:ext cx="1624" cy="1"/>
            </a:xfrm>
            <a:prstGeom prst="line">
              <a:avLst/>
            </a:prstGeom>
            <a:noFill/>
            <a:ln w="19050">
              <a:solidFill>
                <a:srgbClr val="C6062F"/>
              </a:solidFill>
              <a:round/>
              <a:headEnd/>
              <a:tailEnd type="stealth" w="sm" len="med"/>
            </a:ln>
          </p:spPr>
          <p:txBody>
            <a:bodyPr/>
            <a:lstStyle/>
            <a:p>
              <a:endParaRPr lang="zh-CN" altLang="en-US"/>
            </a:p>
          </p:txBody>
        </p:sp>
        <p:sp>
          <p:nvSpPr>
            <p:cNvPr id="29" name="AutoShape 30"/>
            <p:cNvSpPr>
              <a:spLocks noChangeArrowheads="1"/>
            </p:cNvSpPr>
            <p:nvPr/>
          </p:nvSpPr>
          <p:spPr bwMode="auto">
            <a:xfrm>
              <a:off x="3058" y="1768"/>
              <a:ext cx="180" cy="312"/>
            </a:xfrm>
            <a:prstGeom prst="flowChartOr">
              <a:avLst/>
            </a:prstGeom>
            <a:solidFill>
              <a:srgbClr val="FFFFFF"/>
            </a:solidFill>
            <a:ln w="19050">
              <a:solidFill>
                <a:srgbClr val="C6062F"/>
              </a:solidFill>
              <a:round/>
              <a:headEnd/>
              <a:tailEnd/>
            </a:ln>
          </p:spPr>
          <p:txBody>
            <a:bodyPr/>
            <a:lstStyle/>
            <a:p>
              <a:endParaRPr lang="zh-CN" altLang="en-US"/>
            </a:p>
          </p:txBody>
        </p:sp>
        <p:sp>
          <p:nvSpPr>
            <p:cNvPr id="30" name="Line 31"/>
            <p:cNvSpPr>
              <a:spLocks noChangeShapeType="1"/>
            </p:cNvSpPr>
            <p:nvPr/>
          </p:nvSpPr>
          <p:spPr bwMode="auto">
            <a:xfrm>
              <a:off x="2598" y="1456"/>
              <a:ext cx="1" cy="936"/>
            </a:xfrm>
            <a:prstGeom prst="line">
              <a:avLst/>
            </a:prstGeom>
            <a:noFill/>
            <a:ln w="19050">
              <a:solidFill>
                <a:srgbClr val="C6062F"/>
              </a:solidFill>
              <a:round/>
              <a:headEnd/>
              <a:tailEnd type="stealth" w="sm" len="med"/>
            </a:ln>
          </p:spPr>
          <p:txBody>
            <a:bodyPr/>
            <a:lstStyle/>
            <a:p>
              <a:endParaRPr lang="zh-CN" altLang="en-US"/>
            </a:p>
          </p:txBody>
        </p:sp>
        <p:sp>
          <p:nvSpPr>
            <p:cNvPr id="31" name="Line 32"/>
            <p:cNvSpPr>
              <a:spLocks noChangeShapeType="1"/>
            </p:cNvSpPr>
            <p:nvPr/>
          </p:nvSpPr>
          <p:spPr bwMode="auto">
            <a:xfrm>
              <a:off x="3146" y="2080"/>
              <a:ext cx="2" cy="312"/>
            </a:xfrm>
            <a:prstGeom prst="line">
              <a:avLst/>
            </a:prstGeom>
            <a:noFill/>
            <a:ln w="19050">
              <a:solidFill>
                <a:srgbClr val="C6062F"/>
              </a:solidFill>
              <a:round/>
              <a:headEnd/>
              <a:tailEnd type="stealth" w="sm" len="med"/>
            </a:ln>
          </p:spPr>
          <p:txBody>
            <a:bodyPr/>
            <a:lstStyle/>
            <a:p>
              <a:endParaRPr lang="zh-CN" altLang="en-US"/>
            </a:p>
          </p:txBody>
        </p:sp>
        <p:sp>
          <p:nvSpPr>
            <p:cNvPr id="32" name="Line 33"/>
            <p:cNvSpPr>
              <a:spLocks noChangeShapeType="1"/>
            </p:cNvSpPr>
            <p:nvPr/>
          </p:nvSpPr>
          <p:spPr bwMode="auto">
            <a:xfrm>
              <a:off x="2737" y="2483"/>
              <a:ext cx="360" cy="1"/>
            </a:xfrm>
            <a:prstGeom prst="line">
              <a:avLst/>
            </a:prstGeom>
            <a:noFill/>
            <a:ln w="19050">
              <a:solidFill>
                <a:srgbClr val="C6062F"/>
              </a:solidFill>
              <a:round/>
              <a:headEnd/>
              <a:tailEnd type="stealth" w="sm" len="med"/>
            </a:ln>
          </p:spPr>
          <p:txBody>
            <a:bodyPr/>
            <a:lstStyle/>
            <a:p>
              <a:endParaRPr lang="zh-CN" altLang="en-US"/>
            </a:p>
          </p:txBody>
        </p:sp>
        <p:sp>
          <p:nvSpPr>
            <p:cNvPr id="33" name="Line 34"/>
            <p:cNvSpPr>
              <a:spLocks noChangeShapeType="1"/>
            </p:cNvSpPr>
            <p:nvPr/>
          </p:nvSpPr>
          <p:spPr bwMode="auto">
            <a:xfrm>
              <a:off x="1967" y="2483"/>
              <a:ext cx="540" cy="1"/>
            </a:xfrm>
            <a:prstGeom prst="line">
              <a:avLst/>
            </a:prstGeom>
            <a:noFill/>
            <a:ln w="19050">
              <a:solidFill>
                <a:srgbClr val="C6062F"/>
              </a:solidFill>
              <a:round/>
              <a:headEnd/>
              <a:tailEnd type="stealth" w="sm" len="med"/>
            </a:ln>
          </p:spPr>
          <p:txBody>
            <a:bodyPr/>
            <a:lstStyle/>
            <a:p>
              <a:endParaRPr lang="zh-CN" altLang="en-US"/>
            </a:p>
          </p:txBody>
        </p:sp>
        <p:sp>
          <p:nvSpPr>
            <p:cNvPr id="34" name="Line 35"/>
            <p:cNvSpPr>
              <a:spLocks noChangeShapeType="1"/>
            </p:cNvSpPr>
            <p:nvPr/>
          </p:nvSpPr>
          <p:spPr bwMode="auto">
            <a:xfrm>
              <a:off x="2596" y="2509"/>
              <a:ext cx="1" cy="455"/>
            </a:xfrm>
            <a:prstGeom prst="line">
              <a:avLst/>
            </a:prstGeom>
            <a:noFill/>
            <a:ln w="19050">
              <a:solidFill>
                <a:srgbClr val="C6062F"/>
              </a:solidFill>
              <a:round/>
              <a:headEnd/>
              <a:tailEnd type="stealth" w="sm" len="med"/>
            </a:ln>
          </p:spPr>
          <p:txBody>
            <a:bodyPr/>
            <a:lstStyle/>
            <a:p>
              <a:endParaRPr lang="zh-CN" altLang="en-US"/>
            </a:p>
          </p:txBody>
        </p:sp>
        <p:sp>
          <p:nvSpPr>
            <p:cNvPr id="35" name="Line 36"/>
            <p:cNvSpPr>
              <a:spLocks noChangeShapeType="1"/>
            </p:cNvSpPr>
            <p:nvPr/>
          </p:nvSpPr>
          <p:spPr bwMode="auto">
            <a:xfrm flipH="1">
              <a:off x="3161" y="2678"/>
              <a:ext cx="1" cy="338"/>
            </a:xfrm>
            <a:prstGeom prst="line">
              <a:avLst/>
            </a:prstGeom>
            <a:noFill/>
            <a:ln w="19050">
              <a:solidFill>
                <a:srgbClr val="C6062F"/>
              </a:solidFill>
              <a:round/>
              <a:headEnd/>
              <a:tailEnd type="stealth" w="sm" len="med"/>
            </a:ln>
          </p:spPr>
          <p:txBody>
            <a:bodyPr/>
            <a:lstStyle/>
            <a:p>
              <a:endParaRPr lang="zh-CN" altLang="en-US"/>
            </a:p>
          </p:txBody>
        </p:sp>
        <p:sp>
          <p:nvSpPr>
            <p:cNvPr id="36" name="Line 37"/>
            <p:cNvSpPr>
              <a:spLocks noChangeShapeType="1"/>
            </p:cNvSpPr>
            <p:nvPr/>
          </p:nvSpPr>
          <p:spPr bwMode="auto">
            <a:xfrm flipH="1">
              <a:off x="2672" y="3080"/>
              <a:ext cx="360" cy="2"/>
            </a:xfrm>
            <a:prstGeom prst="line">
              <a:avLst/>
            </a:prstGeom>
            <a:noFill/>
            <a:ln w="19050">
              <a:solidFill>
                <a:srgbClr val="C6062F"/>
              </a:solidFill>
              <a:round/>
              <a:headEnd/>
              <a:tailEnd type="stealth" w="sm" len="med"/>
            </a:ln>
          </p:spPr>
          <p:txBody>
            <a:bodyPr/>
            <a:lstStyle/>
            <a:p>
              <a:endParaRPr lang="zh-CN" altLang="en-US"/>
            </a:p>
          </p:txBody>
        </p:sp>
        <p:sp>
          <p:nvSpPr>
            <p:cNvPr id="37" name="Line 38"/>
            <p:cNvSpPr>
              <a:spLocks noChangeShapeType="1"/>
            </p:cNvSpPr>
            <p:nvPr/>
          </p:nvSpPr>
          <p:spPr bwMode="auto">
            <a:xfrm flipH="1">
              <a:off x="3275" y="3080"/>
              <a:ext cx="541" cy="1"/>
            </a:xfrm>
            <a:prstGeom prst="line">
              <a:avLst/>
            </a:prstGeom>
            <a:noFill/>
            <a:ln w="19050">
              <a:solidFill>
                <a:srgbClr val="C6062F"/>
              </a:solidFill>
              <a:round/>
              <a:headEnd/>
              <a:tailEnd type="stealth" w="sm" len="med"/>
            </a:ln>
          </p:spPr>
          <p:txBody>
            <a:bodyPr/>
            <a:lstStyle/>
            <a:p>
              <a:endParaRPr lang="zh-CN" altLang="en-US"/>
            </a:p>
          </p:txBody>
        </p:sp>
        <p:sp>
          <p:nvSpPr>
            <p:cNvPr id="38" name="Line 39"/>
            <p:cNvSpPr>
              <a:spLocks noChangeShapeType="1"/>
            </p:cNvSpPr>
            <p:nvPr/>
          </p:nvSpPr>
          <p:spPr bwMode="auto">
            <a:xfrm>
              <a:off x="822" y="3624"/>
              <a:ext cx="3420" cy="1"/>
            </a:xfrm>
            <a:prstGeom prst="line">
              <a:avLst/>
            </a:prstGeom>
            <a:noFill/>
            <a:ln w="19050">
              <a:solidFill>
                <a:srgbClr val="C6062F"/>
              </a:solidFill>
              <a:round/>
              <a:headEnd type="stealth" w="sm" len="med"/>
              <a:tailEnd type="stealth" w="sm" len="med"/>
            </a:ln>
          </p:spPr>
          <p:txBody>
            <a:bodyPr/>
            <a:lstStyle/>
            <a:p>
              <a:endParaRPr lang="zh-CN" altLang="en-US"/>
            </a:p>
          </p:txBody>
        </p:sp>
        <p:sp>
          <p:nvSpPr>
            <p:cNvPr id="39" name="Line 40"/>
            <p:cNvSpPr>
              <a:spLocks noChangeShapeType="1"/>
            </p:cNvSpPr>
            <p:nvPr/>
          </p:nvSpPr>
          <p:spPr bwMode="auto">
            <a:xfrm>
              <a:off x="1865" y="4082"/>
              <a:ext cx="2880" cy="1"/>
            </a:xfrm>
            <a:prstGeom prst="line">
              <a:avLst/>
            </a:prstGeom>
            <a:noFill/>
            <a:ln w="19050">
              <a:solidFill>
                <a:srgbClr val="C6062F"/>
              </a:solidFill>
              <a:round/>
              <a:headEnd type="stealth" w="sm" len="med"/>
              <a:tailEnd type="stealth" w="sm" len="med"/>
            </a:ln>
          </p:spPr>
          <p:txBody>
            <a:bodyPr/>
            <a:lstStyle/>
            <a:p>
              <a:endParaRPr lang="zh-CN" altLang="en-US"/>
            </a:p>
          </p:txBody>
        </p:sp>
        <p:sp>
          <p:nvSpPr>
            <p:cNvPr id="40" name="Line 41"/>
            <p:cNvSpPr>
              <a:spLocks noChangeShapeType="1"/>
            </p:cNvSpPr>
            <p:nvPr/>
          </p:nvSpPr>
          <p:spPr bwMode="auto">
            <a:xfrm>
              <a:off x="2598" y="3224"/>
              <a:ext cx="1" cy="845"/>
            </a:xfrm>
            <a:prstGeom prst="line">
              <a:avLst/>
            </a:prstGeom>
            <a:noFill/>
            <a:ln w="19050">
              <a:solidFill>
                <a:srgbClr val="C6062F"/>
              </a:solidFill>
              <a:round/>
              <a:headEnd/>
              <a:tailEnd/>
            </a:ln>
          </p:spPr>
          <p:txBody>
            <a:bodyPr/>
            <a:lstStyle/>
            <a:p>
              <a:endParaRPr lang="zh-CN" altLang="en-US"/>
            </a:p>
          </p:txBody>
        </p:sp>
        <p:sp>
          <p:nvSpPr>
            <p:cNvPr id="41" name="Line 42"/>
            <p:cNvSpPr>
              <a:spLocks noChangeShapeType="1"/>
            </p:cNvSpPr>
            <p:nvPr/>
          </p:nvSpPr>
          <p:spPr bwMode="auto">
            <a:xfrm>
              <a:off x="720" y="3783"/>
              <a:ext cx="1" cy="1105"/>
            </a:xfrm>
            <a:prstGeom prst="line">
              <a:avLst/>
            </a:prstGeom>
            <a:noFill/>
            <a:ln w="19050">
              <a:solidFill>
                <a:srgbClr val="C6062F"/>
              </a:solidFill>
              <a:round/>
              <a:headEnd/>
              <a:tailEnd type="stealth" w="sm" len="med"/>
            </a:ln>
          </p:spPr>
          <p:txBody>
            <a:bodyPr/>
            <a:lstStyle/>
            <a:p>
              <a:endParaRPr lang="zh-CN" altLang="en-US"/>
            </a:p>
          </p:txBody>
        </p:sp>
        <p:sp>
          <p:nvSpPr>
            <p:cNvPr id="42" name="Line 43"/>
            <p:cNvSpPr>
              <a:spLocks noChangeShapeType="1"/>
            </p:cNvSpPr>
            <p:nvPr/>
          </p:nvSpPr>
          <p:spPr bwMode="auto">
            <a:xfrm>
              <a:off x="1800" y="4264"/>
              <a:ext cx="1" cy="156"/>
            </a:xfrm>
            <a:prstGeom prst="line">
              <a:avLst/>
            </a:prstGeom>
            <a:noFill/>
            <a:ln w="19050">
              <a:solidFill>
                <a:srgbClr val="C6062F"/>
              </a:solidFill>
              <a:round/>
              <a:headEnd/>
              <a:tailEnd/>
            </a:ln>
          </p:spPr>
          <p:txBody>
            <a:bodyPr/>
            <a:lstStyle/>
            <a:p>
              <a:endParaRPr lang="zh-CN" altLang="en-US"/>
            </a:p>
          </p:txBody>
        </p:sp>
        <p:sp>
          <p:nvSpPr>
            <p:cNvPr id="43" name="Line 44"/>
            <p:cNvSpPr>
              <a:spLocks noChangeShapeType="1"/>
            </p:cNvSpPr>
            <p:nvPr/>
          </p:nvSpPr>
          <p:spPr bwMode="auto">
            <a:xfrm>
              <a:off x="1787" y="4420"/>
              <a:ext cx="2533" cy="312"/>
            </a:xfrm>
            <a:prstGeom prst="line">
              <a:avLst/>
            </a:prstGeom>
            <a:noFill/>
            <a:ln w="19050">
              <a:solidFill>
                <a:srgbClr val="C6062F"/>
              </a:solidFill>
              <a:round/>
              <a:headEnd/>
              <a:tailEnd/>
            </a:ln>
          </p:spPr>
          <p:txBody>
            <a:bodyPr/>
            <a:lstStyle/>
            <a:p>
              <a:endParaRPr lang="zh-CN" altLang="en-US"/>
            </a:p>
          </p:txBody>
        </p:sp>
        <p:sp>
          <p:nvSpPr>
            <p:cNvPr id="44" name="Line 45"/>
            <p:cNvSpPr>
              <a:spLocks noChangeShapeType="1"/>
            </p:cNvSpPr>
            <p:nvPr/>
          </p:nvSpPr>
          <p:spPr bwMode="auto">
            <a:xfrm>
              <a:off x="4320" y="4732"/>
              <a:ext cx="1" cy="156"/>
            </a:xfrm>
            <a:prstGeom prst="line">
              <a:avLst/>
            </a:prstGeom>
            <a:noFill/>
            <a:ln w="19050">
              <a:solidFill>
                <a:srgbClr val="C6062F"/>
              </a:solidFill>
              <a:round/>
              <a:headEnd/>
              <a:tailEnd type="stealth" w="sm" len="med"/>
            </a:ln>
          </p:spPr>
          <p:txBody>
            <a:bodyPr/>
            <a:lstStyle/>
            <a:p>
              <a:endParaRPr lang="zh-CN" altLang="en-US"/>
            </a:p>
          </p:txBody>
        </p:sp>
        <p:sp>
          <p:nvSpPr>
            <p:cNvPr id="45" name="Line 46"/>
            <p:cNvSpPr>
              <a:spLocks noChangeShapeType="1"/>
            </p:cNvSpPr>
            <p:nvPr/>
          </p:nvSpPr>
          <p:spPr bwMode="auto">
            <a:xfrm>
              <a:off x="4359" y="3783"/>
              <a:ext cx="1" cy="637"/>
            </a:xfrm>
            <a:prstGeom prst="line">
              <a:avLst/>
            </a:prstGeom>
            <a:noFill/>
            <a:ln w="19050">
              <a:solidFill>
                <a:srgbClr val="C6062F"/>
              </a:solidFill>
              <a:round/>
              <a:headEnd/>
              <a:tailEnd/>
            </a:ln>
          </p:spPr>
          <p:txBody>
            <a:bodyPr/>
            <a:lstStyle/>
            <a:p>
              <a:endParaRPr lang="zh-CN" altLang="en-US"/>
            </a:p>
          </p:txBody>
        </p:sp>
        <p:sp>
          <p:nvSpPr>
            <p:cNvPr id="46" name="Line 47"/>
            <p:cNvSpPr>
              <a:spLocks noChangeShapeType="1"/>
            </p:cNvSpPr>
            <p:nvPr/>
          </p:nvSpPr>
          <p:spPr bwMode="auto">
            <a:xfrm flipV="1">
              <a:off x="1800" y="4420"/>
              <a:ext cx="2544" cy="312"/>
            </a:xfrm>
            <a:prstGeom prst="line">
              <a:avLst/>
            </a:prstGeom>
            <a:noFill/>
            <a:ln w="19050">
              <a:solidFill>
                <a:srgbClr val="C6062F"/>
              </a:solidFill>
              <a:round/>
              <a:headEnd/>
              <a:tailEnd/>
            </a:ln>
          </p:spPr>
          <p:txBody>
            <a:bodyPr/>
            <a:lstStyle/>
            <a:p>
              <a:endParaRPr lang="zh-CN" altLang="en-US"/>
            </a:p>
          </p:txBody>
        </p:sp>
        <p:sp>
          <p:nvSpPr>
            <p:cNvPr id="47" name="Line 48"/>
            <p:cNvSpPr>
              <a:spLocks noChangeShapeType="1"/>
            </p:cNvSpPr>
            <p:nvPr/>
          </p:nvSpPr>
          <p:spPr bwMode="auto">
            <a:xfrm>
              <a:off x="1800" y="4732"/>
              <a:ext cx="1" cy="156"/>
            </a:xfrm>
            <a:prstGeom prst="line">
              <a:avLst/>
            </a:prstGeom>
            <a:noFill/>
            <a:ln w="19050">
              <a:solidFill>
                <a:srgbClr val="C6062F"/>
              </a:solidFill>
              <a:round/>
              <a:headEnd/>
              <a:tailEnd type="stealth" w="sm" len="med"/>
            </a:ln>
          </p:spPr>
          <p:txBody>
            <a:bodyPr/>
            <a:lstStyle/>
            <a:p>
              <a:endParaRPr lang="zh-CN" altLang="en-US"/>
            </a:p>
          </p:txBody>
        </p:sp>
        <p:sp>
          <p:nvSpPr>
            <p:cNvPr id="48" name="Line 49"/>
            <p:cNvSpPr>
              <a:spLocks noChangeShapeType="1"/>
            </p:cNvSpPr>
            <p:nvPr/>
          </p:nvSpPr>
          <p:spPr bwMode="auto">
            <a:xfrm>
              <a:off x="4860" y="4264"/>
              <a:ext cx="1" cy="624"/>
            </a:xfrm>
            <a:prstGeom prst="line">
              <a:avLst/>
            </a:prstGeom>
            <a:noFill/>
            <a:ln w="19050">
              <a:solidFill>
                <a:srgbClr val="C6062F"/>
              </a:solidFill>
              <a:round/>
              <a:headEnd/>
              <a:tailEnd type="stealth" w="sm" len="med"/>
            </a:ln>
          </p:spPr>
          <p:txBody>
            <a:bodyPr/>
            <a:lstStyle/>
            <a:p>
              <a:endParaRPr lang="zh-CN" altLang="en-US"/>
            </a:p>
          </p:txBody>
        </p:sp>
        <p:sp>
          <p:nvSpPr>
            <p:cNvPr id="49" name="Text Box 50"/>
            <p:cNvSpPr txBox="1">
              <a:spLocks noChangeArrowheads="1"/>
            </p:cNvSpPr>
            <p:nvPr/>
          </p:nvSpPr>
          <p:spPr bwMode="auto">
            <a:xfrm>
              <a:off x="579" y="4888"/>
              <a:ext cx="432" cy="387"/>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dirty="0">
                  <a:latin typeface="Times New Roman" pitchFamily="18" charset="0"/>
                </a:rPr>
                <a:t>Y</a:t>
              </a:r>
              <a:r>
                <a:rPr lang="en-US" altLang="zh-CN" sz="1600" baseline="-25000" dirty="0">
                  <a:latin typeface="Times New Roman" pitchFamily="18" charset="0"/>
                </a:rPr>
                <a:t>1</a:t>
              </a:r>
              <a:endParaRPr lang="en-US" altLang="zh-CN" sz="1600" dirty="0"/>
            </a:p>
          </p:txBody>
        </p:sp>
        <p:sp>
          <p:nvSpPr>
            <p:cNvPr id="50" name="Text Box 51"/>
            <p:cNvSpPr txBox="1">
              <a:spLocks noChangeArrowheads="1"/>
            </p:cNvSpPr>
            <p:nvPr/>
          </p:nvSpPr>
          <p:spPr bwMode="auto">
            <a:xfrm>
              <a:off x="1620" y="4888"/>
              <a:ext cx="361" cy="468"/>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a:latin typeface="Times New Roman" pitchFamily="18" charset="0"/>
                </a:rPr>
                <a:t>Y</a:t>
              </a:r>
              <a:r>
                <a:rPr lang="en-US" altLang="zh-CN" sz="1600" baseline="-25000">
                  <a:latin typeface="Times New Roman" pitchFamily="18" charset="0"/>
                </a:rPr>
                <a:t>2</a:t>
              </a:r>
              <a:endParaRPr lang="en-US" altLang="zh-CN" sz="1600"/>
            </a:p>
          </p:txBody>
        </p:sp>
        <p:sp>
          <p:nvSpPr>
            <p:cNvPr id="51" name="Text Box 52"/>
            <p:cNvSpPr txBox="1">
              <a:spLocks noChangeArrowheads="1"/>
            </p:cNvSpPr>
            <p:nvPr/>
          </p:nvSpPr>
          <p:spPr bwMode="auto">
            <a:xfrm>
              <a:off x="4140" y="4888"/>
              <a:ext cx="360" cy="468"/>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a:latin typeface="Times New Roman" pitchFamily="18" charset="0"/>
                </a:rPr>
                <a:t>Y</a:t>
              </a:r>
              <a:r>
                <a:rPr lang="en-US" altLang="zh-CN" sz="1600" baseline="-25000">
                  <a:latin typeface="Times New Roman" pitchFamily="18" charset="0"/>
                </a:rPr>
                <a:t>3</a:t>
              </a:r>
              <a:endParaRPr lang="en-US" altLang="zh-CN" sz="1600"/>
            </a:p>
          </p:txBody>
        </p:sp>
        <p:sp>
          <p:nvSpPr>
            <p:cNvPr id="52" name="Text Box 53"/>
            <p:cNvSpPr txBox="1">
              <a:spLocks noChangeArrowheads="1"/>
            </p:cNvSpPr>
            <p:nvPr/>
          </p:nvSpPr>
          <p:spPr bwMode="auto">
            <a:xfrm>
              <a:off x="4680" y="4888"/>
              <a:ext cx="361" cy="468"/>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a:latin typeface="Times New Roman" pitchFamily="18" charset="0"/>
                </a:rPr>
                <a:t>Y</a:t>
              </a:r>
              <a:r>
                <a:rPr lang="en-US" altLang="zh-CN" sz="1600" baseline="-25000">
                  <a:latin typeface="Times New Roman" pitchFamily="18" charset="0"/>
                </a:rPr>
                <a:t>4</a:t>
              </a:r>
              <a:endParaRPr lang="en-US" altLang="zh-CN" sz="1600"/>
            </a:p>
          </p:txBody>
        </p:sp>
        <p:sp>
          <p:nvSpPr>
            <p:cNvPr id="53" name="Text Box 54"/>
            <p:cNvSpPr txBox="1">
              <a:spLocks noChangeArrowheads="1"/>
            </p:cNvSpPr>
            <p:nvPr/>
          </p:nvSpPr>
          <p:spPr bwMode="auto">
            <a:xfrm>
              <a:off x="2251" y="377"/>
              <a:ext cx="540" cy="313"/>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dirty="0" smtClean="0">
                  <a:latin typeface="Times New Roman" pitchFamily="18" charset="0"/>
                </a:rPr>
                <a:t>Z</a:t>
              </a:r>
              <a:r>
                <a:rPr lang="en-US" altLang="zh-CN" sz="1600" baseline="-25000" dirty="0" smtClean="0">
                  <a:latin typeface="Times New Roman" pitchFamily="18" charset="0"/>
                </a:rPr>
                <a:t>2</a:t>
              </a:r>
              <a:r>
                <a:rPr lang="en-US" altLang="zh-CN" sz="1600" baseline="30000" dirty="0" smtClean="0">
                  <a:latin typeface="Times New Roman" pitchFamily="18" charset="0"/>
                </a:rPr>
                <a:t>(i)</a:t>
              </a:r>
              <a:endParaRPr lang="en-US" altLang="zh-CN" sz="1600" dirty="0"/>
            </a:p>
          </p:txBody>
        </p:sp>
        <p:sp>
          <p:nvSpPr>
            <p:cNvPr id="54" name="Text Box 55"/>
            <p:cNvSpPr txBox="1">
              <a:spLocks noChangeArrowheads="1"/>
            </p:cNvSpPr>
            <p:nvPr/>
          </p:nvSpPr>
          <p:spPr bwMode="auto">
            <a:xfrm>
              <a:off x="3457" y="208"/>
              <a:ext cx="360" cy="385"/>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dirty="0" smtClean="0">
                  <a:latin typeface="Times New Roman" pitchFamily="18" charset="0"/>
                </a:rPr>
                <a:t>Z</a:t>
              </a:r>
              <a:r>
                <a:rPr lang="en-US" altLang="zh-CN" sz="1600" baseline="-25000" dirty="0" smtClean="0">
                  <a:latin typeface="Times New Roman" pitchFamily="18" charset="0"/>
                </a:rPr>
                <a:t>3</a:t>
              </a:r>
              <a:r>
                <a:rPr lang="en-US" altLang="zh-CN" sz="1600" baseline="30000" dirty="0" smtClean="0">
                  <a:latin typeface="Times New Roman" pitchFamily="18" charset="0"/>
                </a:rPr>
                <a:t>(i)</a:t>
              </a:r>
              <a:endParaRPr lang="en-US" altLang="zh-CN" sz="1600" dirty="0"/>
            </a:p>
          </p:txBody>
        </p:sp>
        <p:sp>
          <p:nvSpPr>
            <p:cNvPr id="55" name="Text Box 56"/>
            <p:cNvSpPr txBox="1">
              <a:spLocks noChangeArrowheads="1"/>
            </p:cNvSpPr>
            <p:nvPr/>
          </p:nvSpPr>
          <p:spPr bwMode="auto">
            <a:xfrm>
              <a:off x="5209" y="289"/>
              <a:ext cx="360" cy="385"/>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dirty="0" smtClean="0">
                  <a:latin typeface="Times New Roman" pitchFamily="18" charset="0"/>
                </a:rPr>
                <a:t>Z</a:t>
              </a:r>
              <a:r>
                <a:rPr lang="en-US" altLang="zh-CN" sz="1600" baseline="-25000" dirty="0" smtClean="0">
                  <a:latin typeface="Times New Roman" pitchFamily="18" charset="0"/>
                </a:rPr>
                <a:t>4</a:t>
              </a:r>
              <a:r>
                <a:rPr lang="en-US" altLang="zh-CN" sz="1600" baseline="30000" dirty="0" smtClean="0">
                  <a:latin typeface="Times New Roman" pitchFamily="18" charset="0"/>
                </a:rPr>
                <a:t>(i)</a:t>
              </a:r>
              <a:endParaRPr lang="en-US" altLang="zh-CN" sz="1600" dirty="0"/>
            </a:p>
          </p:txBody>
        </p:sp>
        <p:sp>
          <p:nvSpPr>
            <p:cNvPr id="56" name="Line 57"/>
            <p:cNvSpPr>
              <a:spLocks noChangeShapeType="1"/>
            </p:cNvSpPr>
            <p:nvPr/>
          </p:nvSpPr>
          <p:spPr bwMode="auto">
            <a:xfrm>
              <a:off x="3535" y="673"/>
              <a:ext cx="720" cy="1"/>
            </a:xfrm>
            <a:prstGeom prst="line">
              <a:avLst/>
            </a:prstGeom>
            <a:noFill/>
            <a:ln w="19050">
              <a:solidFill>
                <a:srgbClr val="C6062F"/>
              </a:solidFill>
              <a:round/>
              <a:headEnd/>
              <a:tailEnd type="stealth" w="sm" len="med"/>
            </a:ln>
            <a:effectLst/>
          </p:spPr>
          <p:txBody>
            <a:bodyPr/>
            <a:lstStyle/>
            <a:p>
              <a:endParaRPr lang="zh-CN" altLang="en-US"/>
            </a:p>
          </p:txBody>
        </p:sp>
        <p:sp>
          <p:nvSpPr>
            <p:cNvPr id="57" name="Line 58"/>
            <p:cNvSpPr>
              <a:spLocks noChangeShapeType="1"/>
            </p:cNvSpPr>
            <p:nvPr/>
          </p:nvSpPr>
          <p:spPr bwMode="auto">
            <a:xfrm flipH="1">
              <a:off x="1902" y="842"/>
              <a:ext cx="720" cy="1"/>
            </a:xfrm>
            <a:prstGeom prst="line">
              <a:avLst/>
            </a:prstGeom>
            <a:noFill/>
            <a:ln w="19050">
              <a:solidFill>
                <a:srgbClr val="C6062F"/>
              </a:solidFill>
              <a:round/>
              <a:headEnd/>
              <a:tailEnd type="stealth" w="sm" len="med"/>
            </a:ln>
            <a:effectLst/>
          </p:spPr>
          <p:txBody>
            <a:bodyPr/>
            <a:lstStyle/>
            <a:p>
              <a:endParaRPr lang="zh-CN" altLang="en-US"/>
            </a:p>
          </p:txBody>
        </p:sp>
        <p:sp>
          <p:nvSpPr>
            <p:cNvPr id="58" name="Line 59"/>
            <p:cNvSpPr>
              <a:spLocks noChangeShapeType="1"/>
            </p:cNvSpPr>
            <p:nvPr/>
          </p:nvSpPr>
          <p:spPr bwMode="auto">
            <a:xfrm flipH="1">
              <a:off x="4977" y="676"/>
              <a:ext cx="553" cy="1"/>
            </a:xfrm>
            <a:prstGeom prst="line">
              <a:avLst/>
            </a:prstGeom>
            <a:noFill/>
            <a:ln w="19050">
              <a:solidFill>
                <a:srgbClr val="C6062F"/>
              </a:solidFill>
              <a:round/>
              <a:headEnd/>
              <a:tailEnd type="stealth" w="sm" len="med"/>
            </a:ln>
            <a:effectLst/>
          </p:spPr>
          <p:txBody>
            <a:bodyPr/>
            <a:lstStyle/>
            <a:p>
              <a:endParaRPr lang="zh-CN" altLang="en-US"/>
            </a:p>
          </p:txBody>
        </p:sp>
        <p:sp>
          <p:nvSpPr>
            <p:cNvPr id="59" name="Text Box 60"/>
            <p:cNvSpPr txBox="1">
              <a:spLocks noChangeArrowheads="1"/>
            </p:cNvSpPr>
            <p:nvPr/>
          </p:nvSpPr>
          <p:spPr bwMode="auto">
            <a:xfrm>
              <a:off x="3381" y="2548"/>
              <a:ext cx="360" cy="385"/>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dirty="0" smtClean="0">
                  <a:latin typeface="Times New Roman" pitchFamily="18" charset="0"/>
                </a:rPr>
                <a:t>Z</a:t>
              </a:r>
              <a:r>
                <a:rPr lang="en-US" altLang="zh-CN" sz="1600" baseline="-25000" dirty="0" smtClean="0">
                  <a:latin typeface="Times New Roman" pitchFamily="18" charset="0"/>
                </a:rPr>
                <a:t>6</a:t>
              </a:r>
              <a:r>
                <a:rPr lang="en-US" altLang="zh-CN" sz="1600" baseline="30000" dirty="0" smtClean="0">
                  <a:latin typeface="Times New Roman" pitchFamily="18" charset="0"/>
                </a:rPr>
                <a:t>(i)</a:t>
              </a:r>
              <a:endParaRPr lang="en-US" altLang="zh-CN" sz="1600" dirty="0"/>
            </a:p>
          </p:txBody>
        </p:sp>
        <p:sp>
          <p:nvSpPr>
            <p:cNvPr id="60" name="Text Box 61"/>
            <p:cNvSpPr txBox="1">
              <a:spLocks noChangeArrowheads="1"/>
            </p:cNvSpPr>
            <p:nvPr/>
          </p:nvSpPr>
          <p:spPr bwMode="auto">
            <a:xfrm>
              <a:off x="1980" y="2158"/>
              <a:ext cx="360" cy="312"/>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dirty="0" smtClean="0">
                  <a:latin typeface="Times New Roman" pitchFamily="18" charset="0"/>
                </a:rPr>
                <a:t>Z</a:t>
              </a:r>
              <a:r>
                <a:rPr lang="en-US" altLang="zh-CN" sz="1600" baseline="-25000" dirty="0" smtClean="0">
                  <a:latin typeface="Times New Roman" pitchFamily="18" charset="0"/>
                </a:rPr>
                <a:t>5</a:t>
              </a:r>
              <a:r>
                <a:rPr lang="en-US" altLang="zh-CN" sz="1600" baseline="30000" dirty="0" smtClean="0">
                  <a:latin typeface="Times New Roman" pitchFamily="18" charset="0"/>
                </a:rPr>
                <a:t>(i)</a:t>
              </a:r>
              <a:endParaRPr lang="en-US" altLang="zh-CN" sz="1600" dirty="0"/>
            </a:p>
          </p:txBody>
        </p:sp>
        <p:sp>
          <p:nvSpPr>
            <p:cNvPr id="61" name="Line 62"/>
            <p:cNvSpPr>
              <a:spLocks noChangeShapeType="1"/>
            </p:cNvSpPr>
            <p:nvPr/>
          </p:nvSpPr>
          <p:spPr bwMode="auto">
            <a:xfrm flipV="1">
              <a:off x="3160" y="3172"/>
              <a:ext cx="1" cy="468"/>
            </a:xfrm>
            <a:prstGeom prst="line">
              <a:avLst/>
            </a:prstGeom>
            <a:noFill/>
            <a:ln w="19050">
              <a:solidFill>
                <a:srgbClr val="C6062F"/>
              </a:solidFill>
              <a:round/>
              <a:headEnd type="oval" w="sm" len="sm"/>
              <a:tailEnd/>
            </a:ln>
            <a:effectLst/>
          </p:spPr>
          <p:txBody>
            <a:bodyPr/>
            <a:lstStyle/>
            <a:p>
              <a:endParaRPr lang="zh-CN" altLang="en-US"/>
            </a:p>
          </p:txBody>
        </p:sp>
        <p:grpSp>
          <p:nvGrpSpPr>
            <p:cNvPr id="62" name="Group 63"/>
            <p:cNvGrpSpPr>
              <a:grpSpLocks/>
            </p:cNvGrpSpPr>
            <p:nvPr/>
          </p:nvGrpSpPr>
          <p:grpSpPr bwMode="auto">
            <a:xfrm>
              <a:off x="605" y="832"/>
              <a:ext cx="240" cy="156"/>
              <a:chOff x="0" y="0"/>
              <a:chExt cx="240" cy="156"/>
            </a:xfrm>
          </p:grpSpPr>
          <p:sp>
            <p:nvSpPr>
              <p:cNvPr id="79" name="Oval 64"/>
              <p:cNvSpPr>
                <a:spLocks noChangeArrowheads="1"/>
              </p:cNvSpPr>
              <p:nvPr/>
            </p:nvSpPr>
            <p:spPr bwMode="auto">
              <a:xfrm>
                <a:off x="0" y="0"/>
                <a:ext cx="240" cy="156"/>
              </a:xfrm>
              <a:prstGeom prst="ellipse">
                <a:avLst/>
              </a:prstGeom>
              <a:solidFill>
                <a:srgbClr val="FFFFFF"/>
              </a:solidFill>
              <a:ln w="19050">
                <a:solidFill>
                  <a:srgbClr val="C6062F"/>
                </a:solidFill>
                <a:round/>
                <a:headEnd/>
                <a:tailEnd/>
              </a:ln>
            </p:spPr>
            <p:txBody>
              <a:bodyPr/>
              <a:lstStyle/>
              <a:p>
                <a:endParaRPr lang="zh-CN" altLang="en-US"/>
              </a:p>
            </p:txBody>
          </p:sp>
          <p:sp>
            <p:nvSpPr>
              <p:cNvPr id="80" name="未知"/>
              <p:cNvSpPr>
                <a:spLocks/>
              </p:cNvSpPr>
              <p:nvPr/>
            </p:nvSpPr>
            <p:spPr bwMode="auto">
              <a:xfrm>
                <a:off x="115" y="78"/>
                <a:ext cx="15" cy="30"/>
              </a:xfrm>
              <a:custGeom>
                <a:avLst/>
                <a:gdLst/>
                <a:ahLst/>
                <a:cxnLst>
                  <a:cxn ang="0">
                    <a:pos x="0" y="0"/>
                  </a:cxn>
                  <a:cxn ang="0">
                    <a:pos x="15" y="30"/>
                  </a:cxn>
                </a:cxnLst>
                <a:rect l="0" t="0" r="r" b="b"/>
                <a:pathLst>
                  <a:path w="15" h="30">
                    <a:moveTo>
                      <a:pt x="0" y="0"/>
                    </a:moveTo>
                    <a:lnTo>
                      <a:pt x="15" y="30"/>
                    </a:lnTo>
                  </a:path>
                </a:pathLst>
              </a:custGeom>
              <a:noFill/>
              <a:ln w="19050" cmpd="sng">
                <a:solidFill>
                  <a:srgbClr val="C6062F"/>
                </a:solidFill>
                <a:round/>
                <a:headEnd type="oval" w="sm" len="sm"/>
                <a:tailEnd/>
              </a:ln>
            </p:spPr>
            <p:txBody>
              <a:bodyPr/>
              <a:lstStyle/>
              <a:p>
                <a:endParaRPr lang="zh-CN" altLang="en-US"/>
              </a:p>
            </p:txBody>
          </p:sp>
        </p:grpSp>
        <p:sp>
          <p:nvSpPr>
            <p:cNvPr id="63" name="Text Box 66"/>
            <p:cNvSpPr txBox="1">
              <a:spLocks noChangeArrowheads="1"/>
            </p:cNvSpPr>
            <p:nvPr/>
          </p:nvSpPr>
          <p:spPr bwMode="auto">
            <a:xfrm>
              <a:off x="4268" y="520"/>
              <a:ext cx="180" cy="312"/>
            </a:xfrm>
            <a:prstGeom prst="rect">
              <a:avLst/>
            </a:prstGeom>
            <a:solidFill>
              <a:srgbClr val="FFFFFF"/>
            </a:solidFill>
            <a:ln w="19050">
              <a:solidFill>
                <a:srgbClr val="C6062F"/>
              </a:solidFill>
              <a:miter lim="800000"/>
              <a:headEnd/>
              <a:tailEnd/>
            </a:ln>
          </p:spPr>
          <p:txBody>
            <a:bodyPr lIns="0" tIns="0" rIns="0" bIns="0"/>
            <a:lstStyle/>
            <a:p>
              <a:pPr algn="ctr"/>
              <a:r>
                <a:rPr lang="en-US" altLang="zh-CN" sz="1600">
                  <a:latin typeface="Times New Roman" pitchFamily="18" charset="0"/>
                </a:rPr>
                <a:t>+</a:t>
              </a:r>
              <a:endParaRPr lang="en-US" altLang="zh-CN" sz="1600"/>
            </a:p>
          </p:txBody>
        </p:sp>
        <p:grpSp>
          <p:nvGrpSpPr>
            <p:cNvPr id="64" name="Group 67"/>
            <p:cNvGrpSpPr>
              <a:grpSpLocks/>
            </p:cNvGrpSpPr>
            <p:nvPr/>
          </p:nvGrpSpPr>
          <p:grpSpPr bwMode="auto">
            <a:xfrm>
              <a:off x="2481" y="2392"/>
              <a:ext cx="240" cy="156"/>
              <a:chOff x="0" y="0"/>
              <a:chExt cx="240" cy="156"/>
            </a:xfrm>
          </p:grpSpPr>
          <p:sp>
            <p:nvSpPr>
              <p:cNvPr id="77" name="Oval 68"/>
              <p:cNvSpPr>
                <a:spLocks noChangeArrowheads="1"/>
              </p:cNvSpPr>
              <p:nvPr/>
            </p:nvSpPr>
            <p:spPr bwMode="auto">
              <a:xfrm>
                <a:off x="0" y="0"/>
                <a:ext cx="240" cy="156"/>
              </a:xfrm>
              <a:prstGeom prst="ellipse">
                <a:avLst/>
              </a:prstGeom>
              <a:solidFill>
                <a:srgbClr val="FFFFFF"/>
              </a:solidFill>
              <a:ln w="19050">
                <a:solidFill>
                  <a:srgbClr val="C6062F"/>
                </a:solidFill>
                <a:round/>
                <a:headEnd/>
                <a:tailEnd/>
              </a:ln>
            </p:spPr>
            <p:txBody>
              <a:bodyPr/>
              <a:lstStyle/>
              <a:p>
                <a:endParaRPr lang="zh-CN" altLang="en-US"/>
              </a:p>
            </p:txBody>
          </p:sp>
          <p:sp>
            <p:nvSpPr>
              <p:cNvPr id="78" name="未知"/>
              <p:cNvSpPr>
                <a:spLocks/>
              </p:cNvSpPr>
              <p:nvPr/>
            </p:nvSpPr>
            <p:spPr bwMode="auto">
              <a:xfrm>
                <a:off x="115" y="78"/>
                <a:ext cx="15" cy="30"/>
              </a:xfrm>
              <a:custGeom>
                <a:avLst/>
                <a:gdLst/>
                <a:ahLst/>
                <a:cxnLst>
                  <a:cxn ang="0">
                    <a:pos x="0" y="0"/>
                  </a:cxn>
                  <a:cxn ang="0">
                    <a:pos x="15" y="30"/>
                  </a:cxn>
                </a:cxnLst>
                <a:rect l="0" t="0" r="r" b="b"/>
                <a:pathLst>
                  <a:path w="15" h="30">
                    <a:moveTo>
                      <a:pt x="0" y="0"/>
                    </a:moveTo>
                    <a:lnTo>
                      <a:pt x="15" y="30"/>
                    </a:lnTo>
                  </a:path>
                </a:pathLst>
              </a:custGeom>
              <a:noFill/>
              <a:ln w="19050" cmpd="sng">
                <a:solidFill>
                  <a:srgbClr val="C6062F"/>
                </a:solidFill>
                <a:round/>
                <a:headEnd type="oval" w="sm" len="sm"/>
                <a:tailEnd/>
              </a:ln>
            </p:spPr>
            <p:txBody>
              <a:bodyPr/>
              <a:lstStyle/>
              <a:p>
                <a:endParaRPr lang="zh-CN" altLang="en-US"/>
              </a:p>
            </p:txBody>
          </p:sp>
        </p:grpSp>
        <p:grpSp>
          <p:nvGrpSpPr>
            <p:cNvPr id="65" name="Group 70"/>
            <p:cNvGrpSpPr>
              <a:grpSpLocks/>
            </p:cNvGrpSpPr>
            <p:nvPr/>
          </p:nvGrpSpPr>
          <p:grpSpPr bwMode="auto">
            <a:xfrm>
              <a:off x="3045" y="3016"/>
              <a:ext cx="240" cy="156"/>
              <a:chOff x="0" y="0"/>
              <a:chExt cx="240" cy="156"/>
            </a:xfrm>
          </p:grpSpPr>
          <p:sp>
            <p:nvSpPr>
              <p:cNvPr id="75" name="Oval 71"/>
              <p:cNvSpPr>
                <a:spLocks noChangeArrowheads="1"/>
              </p:cNvSpPr>
              <p:nvPr/>
            </p:nvSpPr>
            <p:spPr bwMode="auto">
              <a:xfrm>
                <a:off x="0" y="0"/>
                <a:ext cx="240" cy="156"/>
              </a:xfrm>
              <a:prstGeom prst="ellipse">
                <a:avLst/>
              </a:prstGeom>
              <a:solidFill>
                <a:srgbClr val="FFFFFF"/>
              </a:solidFill>
              <a:ln w="19050">
                <a:solidFill>
                  <a:srgbClr val="C6062F"/>
                </a:solidFill>
                <a:round/>
                <a:headEnd/>
                <a:tailEnd/>
              </a:ln>
            </p:spPr>
            <p:txBody>
              <a:bodyPr/>
              <a:lstStyle/>
              <a:p>
                <a:endParaRPr lang="zh-CN" altLang="en-US"/>
              </a:p>
            </p:txBody>
          </p:sp>
          <p:sp>
            <p:nvSpPr>
              <p:cNvPr id="76" name="未知"/>
              <p:cNvSpPr>
                <a:spLocks/>
              </p:cNvSpPr>
              <p:nvPr/>
            </p:nvSpPr>
            <p:spPr bwMode="auto">
              <a:xfrm>
                <a:off x="115" y="78"/>
                <a:ext cx="15" cy="30"/>
              </a:xfrm>
              <a:custGeom>
                <a:avLst/>
                <a:gdLst/>
                <a:ahLst/>
                <a:cxnLst>
                  <a:cxn ang="0">
                    <a:pos x="0" y="0"/>
                  </a:cxn>
                  <a:cxn ang="0">
                    <a:pos x="15" y="30"/>
                  </a:cxn>
                </a:cxnLst>
                <a:rect l="0" t="0" r="r" b="b"/>
                <a:pathLst>
                  <a:path w="15" h="30">
                    <a:moveTo>
                      <a:pt x="0" y="0"/>
                    </a:moveTo>
                    <a:lnTo>
                      <a:pt x="15" y="30"/>
                    </a:lnTo>
                  </a:path>
                </a:pathLst>
              </a:custGeom>
              <a:noFill/>
              <a:ln w="19050" cmpd="sng">
                <a:solidFill>
                  <a:srgbClr val="C6062F"/>
                </a:solidFill>
                <a:round/>
                <a:headEnd type="oval" w="sm" len="sm"/>
                <a:tailEnd/>
              </a:ln>
            </p:spPr>
            <p:txBody>
              <a:bodyPr/>
              <a:lstStyle/>
              <a:p>
                <a:endParaRPr lang="zh-CN" altLang="en-US"/>
              </a:p>
            </p:txBody>
          </p:sp>
        </p:grpSp>
        <p:grpSp>
          <p:nvGrpSpPr>
            <p:cNvPr id="66" name="Group 73"/>
            <p:cNvGrpSpPr>
              <a:grpSpLocks/>
            </p:cNvGrpSpPr>
            <p:nvPr/>
          </p:nvGrpSpPr>
          <p:grpSpPr bwMode="auto">
            <a:xfrm>
              <a:off x="4747" y="601"/>
              <a:ext cx="240" cy="156"/>
              <a:chOff x="0" y="0"/>
              <a:chExt cx="240" cy="156"/>
            </a:xfrm>
          </p:grpSpPr>
          <p:sp>
            <p:nvSpPr>
              <p:cNvPr id="73" name="Oval 74"/>
              <p:cNvSpPr>
                <a:spLocks noChangeArrowheads="1"/>
              </p:cNvSpPr>
              <p:nvPr/>
            </p:nvSpPr>
            <p:spPr bwMode="auto">
              <a:xfrm>
                <a:off x="0" y="0"/>
                <a:ext cx="240" cy="156"/>
              </a:xfrm>
              <a:prstGeom prst="ellipse">
                <a:avLst/>
              </a:prstGeom>
              <a:solidFill>
                <a:srgbClr val="FFFFFF"/>
              </a:solidFill>
              <a:ln w="19050">
                <a:solidFill>
                  <a:srgbClr val="C6062F"/>
                </a:solidFill>
                <a:round/>
                <a:headEnd/>
                <a:tailEnd/>
              </a:ln>
            </p:spPr>
            <p:txBody>
              <a:bodyPr/>
              <a:lstStyle/>
              <a:p>
                <a:endParaRPr lang="zh-CN" altLang="en-US"/>
              </a:p>
            </p:txBody>
          </p:sp>
          <p:sp>
            <p:nvSpPr>
              <p:cNvPr id="74" name="未知"/>
              <p:cNvSpPr>
                <a:spLocks/>
              </p:cNvSpPr>
              <p:nvPr/>
            </p:nvSpPr>
            <p:spPr bwMode="auto">
              <a:xfrm>
                <a:off x="115" y="78"/>
                <a:ext cx="15" cy="30"/>
              </a:xfrm>
              <a:custGeom>
                <a:avLst/>
                <a:gdLst/>
                <a:ahLst/>
                <a:cxnLst>
                  <a:cxn ang="0">
                    <a:pos x="0" y="0"/>
                  </a:cxn>
                  <a:cxn ang="0">
                    <a:pos x="15" y="30"/>
                  </a:cxn>
                </a:cxnLst>
                <a:rect l="0" t="0" r="r" b="b"/>
                <a:pathLst>
                  <a:path w="15" h="30">
                    <a:moveTo>
                      <a:pt x="0" y="0"/>
                    </a:moveTo>
                    <a:lnTo>
                      <a:pt x="15" y="30"/>
                    </a:lnTo>
                  </a:path>
                </a:pathLst>
              </a:custGeom>
              <a:noFill/>
              <a:ln w="19050" cmpd="sng">
                <a:solidFill>
                  <a:srgbClr val="C6062F"/>
                </a:solidFill>
                <a:round/>
                <a:headEnd type="oval" w="sm" len="sm"/>
                <a:tailEnd/>
              </a:ln>
            </p:spPr>
            <p:txBody>
              <a:bodyPr/>
              <a:lstStyle/>
              <a:p>
                <a:endParaRPr lang="zh-CN" altLang="en-US"/>
              </a:p>
            </p:txBody>
          </p:sp>
        </p:grpSp>
        <p:sp>
          <p:nvSpPr>
            <p:cNvPr id="67" name="AutoShape 76"/>
            <p:cNvSpPr>
              <a:spLocks noChangeArrowheads="1"/>
            </p:cNvSpPr>
            <p:nvPr/>
          </p:nvSpPr>
          <p:spPr bwMode="auto">
            <a:xfrm>
              <a:off x="4268" y="3458"/>
              <a:ext cx="180" cy="313"/>
            </a:xfrm>
            <a:prstGeom prst="flowChartOr">
              <a:avLst/>
            </a:prstGeom>
            <a:solidFill>
              <a:srgbClr val="FFFFFF"/>
            </a:solidFill>
            <a:ln w="19050">
              <a:solidFill>
                <a:srgbClr val="C6062F"/>
              </a:solidFill>
              <a:round/>
              <a:headEnd/>
              <a:tailEnd/>
            </a:ln>
          </p:spPr>
          <p:txBody>
            <a:bodyPr/>
            <a:lstStyle/>
            <a:p>
              <a:endParaRPr lang="zh-CN" altLang="en-US"/>
            </a:p>
          </p:txBody>
        </p:sp>
        <p:sp>
          <p:nvSpPr>
            <p:cNvPr id="68" name="AutoShape 77"/>
            <p:cNvSpPr>
              <a:spLocks noChangeArrowheads="1"/>
            </p:cNvSpPr>
            <p:nvPr/>
          </p:nvSpPr>
          <p:spPr bwMode="auto">
            <a:xfrm>
              <a:off x="4769" y="3939"/>
              <a:ext cx="180" cy="313"/>
            </a:xfrm>
            <a:prstGeom prst="flowChartOr">
              <a:avLst/>
            </a:prstGeom>
            <a:solidFill>
              <a:srgbClr val="FFFFFF"/>
            </a:solidFill>
            <a:ln w="19050">
              <a:solidFill>
                <a:srgbClr val="C6062F"/>
              </a:solidFill>
              <a:round/>
              <a:headEnd/>
              <a:tailEnd/>
            </a:ln>
          </p:spPr>
          <p:txBody>
            <a:bodyPr/>
            <a:lstStyle/>
            <a:p>
              <a:endParaRPr lang="zh-CN" altLang="en-US"/>
            </a:p>
          </p:txBody>
        </p:sp>
        <p:sp>
          <p:nvSpPr>
            <p:cNvPr id="69" name="AutoShape 78"/>
            <p:cNvSpPr>
              <a:spLocks noChangeArrowheads="1"/>
            </p:cNvSpPr>
            <p:nvPr/>
          </p:nvSpPr>
          <p:spPr bwMode="auto">
            <a:xfrm>
              <a:off x="1711" y="3939"/>
              <a:ext cx="180" cy="313"/>
            </a:xfrm>
            <a:prstGeom prst="flowChartOr">
              <a:avLst/>
            </a:prstGeom>
            <a:solidFill>
              <a:srgbClr val="FFFFFF"/>
            </a:solidFill>
            <a:ln w="19050">
              <a:solidFill>
                <a:srgbClr val="C6062F"/>
              </a:solidFill>
              <a:round/>
              <a:headEnd/>
              <a:tailEnd/>
            </a:ln>
          </p:spPr>
          <p:txBody>
            <a:bodyPr/>
            <a:lstStyle/>
            <a:p>
              <a:endParaRPr lang="zh-CN" altLang="en-US"/>
            </a:p>
          </p:txBody>
        </p:sp>
        <p:sp>
          <p:nvSpPr>
            <p:cNvPr id="70" name="AutoShape 79"/>
            <p:cNvSpPr>
              <a:spLocks noChangeArrowheads="1"/>
            </p:cNvSpPr>
            <p:nvPr/>
          </p:nvSpPr>
          <p:spPr bwMode="auto">
            <a:xfrm>
              <a:off x="631" y="3471"/>
              <a:ext cx="180" cy="313"/>
            </a:xfrm>
            <a:prstGeom prst="flowChartOr">
              <a:avLst/>
            </a:prstGeom>
            <a:solidFill>
              <a:srgbClr val="FFFFFF"/>
            </a:solidFill>
            <a:ln w="19050">
              <a:solidFill>
                <a:srgbClr val="C6062F"/>
              </a:solidFill>
              <a:round/>
              <a:headEnd/>
              <a:tailEnd/>
            </a:ln>
          </p:spPr>
          <p:txBody>
            <a:bodyPr/>
            <a:lstStyle/>
            <a:p>
              <a:endParaRPr lang="zh-CN" altLang="en-US"/>
            </a:p>
          </p:txBody>
        </p:sp>
        <p:sp>
          <p:nvSpPr>
            <p:cNvPr id="71" name="Text Box 80"/>
            <p:cNvSpPr txBox="1">
              <a:spLocks noChangeArrowheads="1"/>
            </p:cNvSpPr>
            <p:nvPr/>
          </p:nvSpPr>
          <p:spPr bwMode="auto">
            <a:xfrm>
              <a:off x="3071" y="2366"/>
              <a:ext cx="180" cy="312"/>
            </a:xfrm>
            <a:prstGeom prst="rect">
              <a:avLst/>
            </a:prstGeom>
            <a:solidFill>
              <a:srgbClr val="FFFFFF"/>
            </a:solidFill>
            <a:ln w="19050">
              <a:solidFill>
                <a:srgbClr val="C6062F"/>
              </a:solidFill>
              <a:miter lim="800000"/>
              <a:headEnd/>
              <a:tailEnd/>
            </a:ln>
          </p:spPr>
          <p:txBody>
            <a:bodyPr lIns="0" tIns="0" rIns="0" bIns="0"/>
            <a:lstStyle/>
            <a:p>
              <a:pPr algn="ctr"/>
              <a:r>
                <a:rPr lang="en-US" altLang="zh-CN" sz="1600">
                  <a:latin typeface="Times New Roman" pitchFamily="18" charset="0"/>
                </a:rPr>
                <a:t>+</a:t>
              </a:r>
              <a:endParaRPr lang="en-US" altLang="zh-CN" sz="1600"/>
            </a:p>
          </p:txBody>
        </p:sp>
        <p:sp>
          <p:nvSpPr>
            <p:cNvPr id="72" name="Text Box 81"/>
            <p:cNvSpPr txBox="1">
              <a:spLocks noChangeArrowheads="1"/>
            </p:cNvSpPr>
            <p:nvPr/>
          </p:nvSpPr>
          <p:spPr bwMode="auto">
            <a:xfrm>
              <a:off x="2520" y="2938"/>
              <a:ext cx="180" cy="312"/>
            </a:xfrm>
            <a:prstGeom prst="rect">
              <a:avLst/>
            </a:prstGeom>
            <a:solidFill>
              <a:srgbClr val="FFFFFF"/>
            </a:solidFill>
            <a:ln w="19050">
              <a:solidFill>
                <a:srgbClr val="C6062F"/>
              </a:solidFill>
              <a:miter lim="800000"/>
              <a:headEnd/>
              <a:tailEnd/>
            </a:ln>
          </p:spPr>
          <p:txBody>
            <a:bodyPr lIns="0" tIns="0" rIns="0" bIns="0"/>
            <a:lstStyle/>
            <a:p>
              <a:pPr algn="ctr"/>
              <a:r>
                <a:rPr lang="en-US" altLang="zh-CN" sz="1600">
                  <a:latin typeface="Times New Roman" pitchFamily="18" charset="0"/>
                </a:rPr>
                <a:t>+</a:t>
              </a:r>
              <a:endParaRPr lang="en-US" altLang="zh-CN" sz="1600"/>
            </a:p>
          </p:txBody>
        </p:sp>
      </p:grpSp>
      <p:sp>
        <p:nvSpPr>
          <p:cNvPr id="81" name="矩形 80"/>
          <p:cNvSpPr/>
          <p:nvPr/>
        </p:nvSpPr>
        <p:spPr>
          <a:xfrm>
            <a:off x="381000" y="1905000"/>
            <a:ext cx="2514600" cy="4154984"/>
          </a:xfrm>
          <a:prstGeom prst="rect">
            <a:avLst/>
          </a:prstGeom>
        </p:spPr>
        <p:txBody>
          <a:bodyPr wrap="square">
            <a:spAutoFit/>
          </a:bodyPr>
          <a:lstStyle/>
          <a:p>
            <a:pPr>
              <a:buFont typeface="Arial" pitchFamily="34" charset="0"/>
              <a:buChar char="•"/>
            </a:pPr>
            <a:r>
              <a:rPr lang="zh-CN" altLang="en-US" sz="2400" dirty="0" smtClean="0"/>
              <a:t>在每轮中，</a:t>
            </a:r>
            <a:r>
              <a:rPr lang="en-US" altLang="zh-CN" sz="2400" dirty="0" smtClean="0">
                <a:solidFill>
                  <a:srgbClr val="FF0000"/>
                </a:solidFill>
              </a:rPr>
              <a:t>4</a:t>
            </a:r>
            <a:r>
              <a:rPr lang="zh-CN" altLang="en-US" sz="2400" dirty="0" smtClean="0">
                <a:solidFill>
                  <a:srgbClr val="FF0000"/>
                </a:solidFill>
              </a:rPr>
              <a:t>个子块</a:t>
            </a:r>
            <a:r>
              <a:rPr lang="zh-CN" altLang="en-US" sz="2400" dirty="0" smtClean="0"/>
              <a:t>分别和</a:t>
            </a:r>
            <a:r>
              <a:rPr lang="zh-CN" altLang="en-US" sz="2400" dirty="0" smtClean="0">
                <a:solidFill>
                  <a:schemeClr val="tx2"/>
                </a:solidFill>
              </a:rPr>
              <a:t>密钥的</a:t>
            </a:r>
            <a:r>
              <a:rPr lang="en-US" altLang="zh-CN" sz="2400" dirty="0" smtClean="0">
                <a:solidFill>
                  <a:schemeClr val="tx2"/>
                </a:solidFill>
              </a:rPr>
              <a:t>6</a:t>
            </a:r>
            <a:r>
              <a:rPr lang="zh-CN" altLang="en-US" sz="2400" dirty="0" smtClean="0">
                <a:solidFill>
                  <a:schemeClr val="tx2"/>
                </a:solidFill>
              </a:rPr>
              <a:t>个</a:t>
            </a:r>
            <a:r>
              <a:rPr lang="en-US" altLang="zh-CN" sz="2400" dirty="0" smtClean="0">
                <a:solidFill>
                  <a:schemeClr val="tx2"/>
                </a:solidFill>
              </a:rPr>
              <a:t>16</a:t>
            </a:r>
            <a:r>
              <a:rPr lang="zh-CN" altLang="en-US" sz="2400" dirty="0" smtClean="0">
                <a:solidFill>
                  <a:schemeClr val="tx2"/>
                </a:solidFill>
              </a:rPr>
              <a:t>比特子块</a:t>
            </a:r>
            <a:r>
              <a:rPr lang="zh-CN" altLang="en-US" sz="2400" dirty="0" smtClean="0"/>
              <a:t>及中间结果进行</a:t>
            </a:r>
            <a:r>
              <a:rPr lang="en-US" altLang="zh-CN" sz="2400" dirty="0" smtClean="0">
                <a:solidFill>
                  <a:schemeClr val="tx2"/>
                </a:solidFill>
              </a:rPr>
              <a:t>3</a:t>
            </a:r>
            <a:r>
              <a:rPr lang="zh-CN" altLang="en-US" sz="2400" dirty="0" smtClean="0">
                <a:solidFill>
                  <a:schemeClr val="tx2"/>
                </a:solidFill>
              </a:rPr>
              <a:t>种不同的群运算</a:t>
            </a:r>
            <a:r>
              <a:rPr lang="zh-CN" altLang="en-US" sz="2400" dirty="0" smtClean="0"/>
              <a:t>，即</a:t>
            </a:r>
            <a:r>
              <a:rPr lang="en-US" altLang="zh-CN" sz="2400" dirty="0" smtClean="0"/>
              <a:t>XOR</a:t>
            </a:r>
            <a:r>
              <a:rPr lang="zh-CN" altLang="en-US" sz="2400" dirty="0" smtClean="0"/>
              <a:t>、加运算和乘运算</a:t>
            </a:r>
          </a:p>
          <a:p>
            <a:pPr>
              <a:buFont typeface="Arial" pitchFamily="34" charset="0"/>
              <a:buChar char="•"/>
            </a:pPr>
            <a:endParaRPr lang="zh-CN" altLang="en-US" sz="2400" dirty="0" smtClean="0"/>
          </a:p>
          <a:p>
            <a:pPr>
              <a:buFont typeface="Arial" pitchFamily="34" charset="0"/>
              <a:buChar char="•"/>
            </a:pPr>
            <a:r>
              <a:rPr lang="zh-CN" altLang="en-US" sz="2400" dirty="0" smtClean="0"/>
              <a:t>在两轮之间，第</a:t>
            </a:r>
            <a:r>
              <a:rPr lang="en-US" altLang="zh-CN" sz="2400" dirty="0" smtClean="0"/>
              <a:t>2</a:t>
            </a:r>
            <a:r>
              <a:rPr lang="zh-CN" altLang="en-US" sz="2400" dirty="0" smtClean="0"/>
              <a:t>和第</a:t>
            </a:r>
            <a:r>
              <a:rPr lang="en-US" altLang="zh-CN" sz="2400" dirty="0" smtClean="0"/>
              <a:t>3</a:t>
            </a:r>
            <a:r>
              <a:rPr lang="zh-CN" altLang="en-US" sz="2400" dirty="0" smtClean="0"/>
              <a:t>个子块进行交换</a:t>
            </a:r>
            <a:endParaRPr lang="zh-CN" altLang="en-US" sz="2400"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solidFill>
                  <a:srgbClr val="CC3300"/>
                </a:solidFill>
              </a:rPr>
              <a:t>在每一轮中，执行的过程如下</a:t>
            </a:r>
          </a:p>
        </p:txBody>
      </p:sp>
      <p:sp>
        <p:nvSpPr>
          <p:cNvPr id="3" name="内容占位符 2"/>
          <p:cNvSpPr>
            <a:spLocks noGrp="1"/>
          </p:cNvSpPr>
          <p:nvPr>
            <p:ph sz="half" idx="1"/>
          </p:nvPr>
        </p:nvSpPr>
        <p:spPr>
          <a:xfrm>
            <a:off x="457200" y="1828800"/>
            <a:ext cx="4038600" cy="4495800"/>
          </a:xfrm>
        </p:spPr>
        <p:txBody>
          <a:bodyPr/>
          <a:lstStyle/>
          <a:p>
            <a:pPr algn="just">
              <a:lnSpc>
                <a:spcPct val="90000"/>
              </a:lnSpc>
              <a:buNone/>
            </a:pPr>
            <a:r>
              <a:rPr lang="en-US" altLang="zh-CN" sz="2000" dirty="0">
                <a:latin typeface="Times New Roman" pitchFamily="18" charset="0"/>
              </a:rPr>
              <a:t>(1</a:t>
            </a:r>
            <a:r>
              <a:rPr lang="en-US" altLang="zh-CN" sz="2000" dirty="0" smtClean="0">
                <a:latin typeface="Times New Roman" pitchFamily="18" charset="0"/>
              </a:rPr>
              <a:t>) </a:t>
            </a:r>
            <a:r>
              <a:rPr lang="zh-CN" altLang="en-US" sz="2000" dirty="0" smtClean="0">
                <a:latin typeface="Times New Roman" pitchFamily="18" charset="0"/>
              </a:rPr>
              <a:t>输入</a:t>
            </a:r>
            <a:r>
              <a:rPr lang="zh-CN" altLang="en-US" sz="2000" dirty="0">
                <a:latin typeface="Times New Roman" pitchFamily="18" charset="0"/>
              </a:rPr>
              <a:t>子块</a:t>
            </a:r>
            <a:r>
              <a:rPr lang="en-US" altLang="zh-CN" sz="2000" dirty="0">
                <a:latin typeface="Times New Roman" pitchFamily="18" charset="0"/>
              </a:rPr>
              <a:t>X1</a:t>
            </a:r>
            <a:r>
              <a:rPr lang="zh-CN" altLang="en-US" sz="2000" dirty="0">
                <a:latin typeface="Times New Roman" pitchFamily="18" charset="0"/>
              </a:rPr>
              <a:t>和第</a:t>
            </a:r>
            <a:r>
              <a:rPr lang="en-US" altLang="zh-CN" sz="2000" dirty="0">
                <a:latin typeface="Times New Roman" pitchFamily="18" charset="0"/>
              </a:rPr>
              <a:t>1</a:t>
            </a:r>
            <a:r>
              <a:rPr lang="zh-CN" altLang="en-US" sz="2000" dirty="0">
                <a:latin typeface="Times New Roman" pitchFamily="18" charset="0"/>
              </a:rPr>
              <a:t>个子密钥块进行“乘”运算</a:t>
            </a:r>
          </a:p>
          <a:p>
            <a:pPr algn="just">
              <a:lnSpc>
                <a:spcPct val="90000"/>
              </a:lnSpc>
              <a:buNone/>
            </a:pPr>
            <a:r>
              <a:rPr lang="en-US" altLang="zh-CN" sz="2000" dirty="0">
                <a:latin typeface="Times New Roman" pitchFamily="18" charset="0"/>
              </a:rPr>
              <a:t>(2</a:t>
            </a:r>
            <a:r>
              <a:rPr lang="en-US" altLang="zh-CN" sz="2000" dirty="0" smtClean="0">
                <a:latin typeface="Times New Roman" pitchFamily="18" charset="0"/>
              </a:rPr>
              <a:t>) </a:t>
            </a:r>
            <a:r>
              <a:rPr lang="zh-CN" altLang="en-US" sz="2000" dirty="0" smtClean="0">
                <a:latin typeface="Times New Roman" pitchFamily="18" charset="0"/>
              </a:rPr>
              <a:t>输入</a:t>
            </a:r>
            <a:r>
              <a:rPr lang="zh-CN" altLang="en-US" sz="2000" dirty="0">
                <a:latin typeface="Times New Roman" pitchFamily="18" charset="0"/>
              </a:rPr>
              <a:t>子块</a:t>
            </a:r>
            <a:r>
              <a:rPr lang="en-US" altLang="zh-CN" sz="2000" dirty="0">
                <a:latin typeface="Times New Roman" pitchFamily="18" charset="0"/>
              </a:rPr>
              <a:t>X2</a:t>
            </a:r>
            <a:r>
              <a:rPr lang="zh-CN" altLang="en-US" sz="2000" dirty="0">
                <a:latin typeface="Times New Roman" pitchFamily="18" charset="0"/>
              </a:rPr>
              <a:t>和第</a:t>
            </a:r>
            <a:r>
              <a:rPr lang="en-US" altLang="zh-CN" sz="2000" dirty="0">
                <a:latin typeface="Times New Roman" pitchFamily="18" charset="0"/>
              </a:rPr>
              <a:t>2</a:t>
            </a:r>
            <a:r>
              <a:rPr lang="zh-CN" altLang="en-US" sz="2000" dirty="0">
                <a:latin typeface="Times New Roman" pitchFamily="18" charset="0"/>
              </a:rPr>
              <a:t>个子密钥块进行“加”运算</a:t>
            </a:r>
          </a:p>
          <a:p>
            <a:pPr algn="just">
              <a:lnSpc>
                <a:spcPct val="90000"/>
              </a:lnSpc>
              <a:buNone/>
            </a:pPr>
            <a:r>
              <a:rPr lang="en-US" altLang="zh-CN" sz="2000" dirty="0">
                <a:latin typeface="Times New Roman" pitchFamily="18" charset="0"/>
              </a:rPr>
              <a:t>(3</a:t>
            </a:r>
            <a:r>
              <a:rPr lang="en-US" altLang="zh-CN" sz="2000" dirty="0" smtClean="0">
                <a:latin typeface="Times New Roman" pitchFamily="18" charset="0"/>
              </a:rPr>
              <a:t>) </a:t>
            </a:r>
            <a:r>
              <a:rPr lang="zh-CN" altLang="en-US" sz="2000" dirty="0" smtClean="0">
                <a:latin typeface="Times New Roman" pitchFamily="18" charset="0"/>
              </a:rPr>
              <a:t>输入</a:t>
            </a:r>
            <a:r>
              <a:rPr lang="zh-CN" altLang="en-US" sz="2000" dirty="0">
                <a:latin typeface="Times New Roman" pitchFamily="18" charset="0"/>
              </a:rPr>
              <a:t>子块</a:t>
            </a:r>
            <a:r>
              <a:rPr lang="en-US" altLang="zh-CN" sz="2000" dirty="0">
                <a:latin typeface="Times New Roman" pitchFamily="18" charset="0"/>
              </a:rPr>
              <a:t>X3</a:t>
            </a:r>
            <a:r>
              <a:rPr lang="zh-CN" altLang="en-US" sz="2000" dirty="0">
                <a:latin typeface="Times New Roman" pitchFamily="18" charset="0"/>
              </a:rPr>
              <a:t>和第</a:t>
            </a:r>
            <a:r>
              <a:rPr lang="en-US" altLang="zh-CN" sz="2000" dirty="0">
                <a:latin typeface="Times New Roman" pitchFamily="18" charset="0"/>
              </a:rPr>
              <a:t>3</a:t>
            </a:r>
            <a:r>
              <a:rPr lang="zh-CN" altLang="en-US" sz="2000" dirty="0">
                <a:latin typeface="Times New Roman" pitchFamily="18" charset="0"/>
              </a:rPr>
              <a:t>个子密钥块进行“加”运算</a:t>
            </a:r>
          </a:p>
          <a:p>
            <a:pPr algn="just">
              <a:lnSpc>
                <a:spcPct val="90000"/>
              </a:lnSpc>
              <a:buNone/>
            </a:pPr>
            <a:r>
              <a:rPr lang="en-US" altLang="zh-CN" sz="2000" dirty="0">
                <a:latin typeface="Times New Roman" pitchFamily="18" charset="0"/>
              </a:rPr>
              <a:t>(4</a:t>
            </a:r>
            <a:r>
              <a:rPr lang="en-US" altLang="zh-CN" sz="2000" dirty="0" smtClean="0">
                <a:latin typeface="Times New Roman" pitchFamily="18" charset="0"/>
              </a:rPr>
              <a:t>) </a:t>
            </a:r>
            <a:r>
              <a:rPr lang="zh-CN" altLang="en-US" sz="2000" dirty="0" smtClean="0">
                <a:latin typeface="Times New Roman" pitchFamily="18" charset="0"/>
              </a:rPr>
              <a:t>输入</a:t>
            </a:r>
            <a:r>
              <a:rPr lang="zh-CN" altLang="en-US" sz="2000" dirty="0">
                <a:latin typeface="Times New Roman" pitchFamily="18" charset="0"/>
              </a:rPr>
              <a:t>子块</a:t>
            </a:r>
            <a:r>
              <a:rPr lang="en-US" altLang="zh-CN" sz="2000" dirty="0">
                <a:latin typeface="Times New Roman" pitchFamily="18" charset="0"/>
              </a:rPr>
              <a:t>X4</a:t>
            </a:r>
            <a:r>
              <a:rPr lang="zh-CN" altLang="en-US" sz="2000" dirty="0">
                <a:latin typeface="Times New Roman" pitchFamily="18" charset="0"/>
              </a:rPr>
              <a:t>和第</a:t>
            </a:r>
            <a:r>
              <a:rPr lang="en-US" altLang="zh-CN" sz="2000" dirty="0">
                <a:latin typeface="Times New Roman" pitchFamily="18" charset="0"/>
              </a:rPr>
              <a:t>4</a:t>
            </a:r>
            <a:r>
              <a:rPr lang="zh-CN" altLang="en-US" sz="2000" dirty="0">
                <a:latin typeface="Times New Roman" pitchFamily="18" charset="0"/>
              </a:rPr>
              <a:t>个子密钥块进行“乘”运算</a:t>
            </a:r>
          </a:p>
          <a:p>
            <a:pPr algn="just">
              <a:lnSpc>
                <a:spcPct val="90000"/>
              </a:lnSpc>
              <a:buNone/>
            </a:pPr>
            <a:r>
              <a:rPr lang="en-US" altLang="zh-CN" sz="2000" dirty="0">
                <a:latin typeface="Times New Roman" pitchFamily="18" charset="0"/>
              </a:rPr>
              <a:t>(5</a:t>
            </a:r>
            <a:r>
              <a:rPr lang="en-US" altLang="zh-CN" sz="2000" dirty="0" smtClean="0">
                <a:latin typeface="Times New Roman" pitchFamily="18" charset="0"/>
              </a:rPr>
              <a:t>) </a:t>
            </a:r>
            <a:r>
              <a:rPr lang="zh-CN" altLang="en-US" sz="2000" dirty="0" smtClean="0">
                <a:latin typeface="Times New Roman" pitchFamily="18" charset="0"/>
              </a:rPr>
              <a:t>将</a:t>
            </a:r>
            <a:r>
              <a:rPr lang="zh-CN" altLang="en-US" sz="2000" dirty="0">
                <a:latin typeface="Times New Roman" pitchFamily="18" charset="0"/>
              </a:rPr>
              <a:t>第</a:t>
            </a:r>
            <a:r>
              <a:rPr lang="en-US" altLang="zh-CN" sz="2000" dirty="0">
                <a:latin typeface="Times New Roman" pitchFamily="18" charset="0"/>
              </a:rPr>
              <a:t>(1)</a:t>
            </a:r>
            <a:r>
              <a:rPr lang="zh-CN" altLang="en-US" sz="2000" dirty="0">
                <a:latin typeface="Times New Roman" pitchFamily="18" charset="0"/>
              </a:rPr>
              <a:t>步的结果和第</a:t>
            </a:r>
            <a:r>
              <a:rPr lang="en-US" altLang="zh-CN" sz="2000" dirty="0">
                <a:latin typeface="Times New Roman" pitchFamily="18" charset="0"/>
              </a:rPr>
              <a:t>(3)</a:t>
            </a:r>
            <a:r>
              <a:rPr lang="zh-CN" altLang="en-US" sz="2000" dirty="0">
                <a:latin typeface="Times New Roman" pitchFamily="18" charset="0"/>
              </a:rPr>
              <a:t>步的结果相异或</a:t>
            </a:r>
          </a:p>
          <a:p>
            <a:pPr algn="just">
              <a:lnSpc>
                <a:spcPct val="90000"/>
              </a:lnSpc>
              <a:buNone/>
            </a:pPr>
            <a:r>
              <a:rPr lang="en-US" altLang="zh-CN" sz="2000" dirty="0">
                <a:latin typeface="Times New Roman" pitchFamily="18" charset="0"/>
              </a:rPr>
              <a:t>(6</a:t>
            </a:r>
            <a:r>
              <a:rPr lang="en-US" altLang="zh-CN" sz="2000" dirty="0" smtClean="0">
                <a:latin typeface="Times New Roman" pitchFamily="18" charset="0"/>
              </a:rPr>
              <a:t>) </a:t>
            </a:r>
            <a:r>
              <a:rPr lang="zh-CN" altLang="en-US" sz="2000" dirty="0" smtClean="0">
                <a:latin typeface="Times New Roman" pitchFamily="18" charset="0"/>
              </a:rPr>
              <a:t>将</a:t>
            </a:r>
            <a:r>
              <a:rPr lang="zh-CN" altLang="en-US" sz="2000" dirty="0">
                <a:latin typeface="Times New Roman" pitchFamily="18" charset="0"/>
              </a:rPr>
              <a:t>第</a:t>
            </a:r>
            <a:r>
              <a:rPr lang="en-US" altLang="zh-CN" sz="2000" dirty="0">
                <a:latin typeface="Times New Roman" pitchFamily="18" charset="0"/>
              </a:rPr>
              <a:t>(2)</a:t>
            </a:r>
            <a:r>
              <a:rPr lang="zh-CN" altLang="en-US" sz="2000" dirty="0">
                <a:latin typeface="Times New Roman" pitchFamily="18" charset="0"/>
              </a:rPr>
              <a:t>步的结果和第</a:t>
            </a:r>
            <a:r>
              <a:rPr lang="en-US" altLang="zh-CN" sz="2000" dirty="0">
                <a:latin typeface="Times New Roman" pitchFamily="18" charset="0"/>
              </a:rPr>
              <a:t>(4)</a:t>
            </a:r>
            <a:r>
              <a:rPr lang="zh-CN" altLang="en-US" sz="2000" dirty="0">
                <a:latin typeface="Times New Roman" pitchFamily="18" charset="0"/>
              </a:rPr>
              <a:t>步的结果相异或</a:t>
            </a:r>
          </a:p>
          <a:p>
            <a:pPr algn="just">
              <a:lnSpc>
                <a:spcPct val="90000"/>
              </a:lnSpc>
              <a:buNone/>
            </a:pPr>
            <a:r>
              <a:rPr lang="en-US" altLang="zh-CN" sz="2000" dirty="0">
                <a:latin typeface="Times New Roman" pitchFamily="18" charset="0"/>
              </a:rPr>
              <a:t>(7</a:t>
            </a:r>
            <a:r>
              <a:rPr lang="en-US" altLang="zh-CN" sz="2000" dirty="0" smtClean="0">
                <a:latin typeface="Times New Roman" pitchFamily="18" charset="0"/>
              </a:rPr>
              <a:t>) </a:t>
            </a:r>
            <a:r>
              <a:rPr lang="zh-CN" altLang="en-US" sz="2000" dirty="0" smtClean="0">
                <a:latin typeface="Times New Roman" pitchFamily="18" charset="0"/>
              </a:rPr>
              <a:t>第</a:t>
            </a:r>
            <a:r>
              <a:rPr lang="en-US" altLang="zh-CN" sz="2000" dirty="0">
                <a:latin typeface="Times New Roman" pitchFamily="18" charset="0"/>
              </a:rPr>
              <a:t>(5)</a:t>
            </a:r>
            <a:r>
              <a:rPr lang="zh-CN" altLang="en-US" sz="2000" dirty="0">
                <a:latin typeface="Times New Roman" pitchFamily="18" charset="0"/>
              </a:rPr>
              <a:t>步的结果与第</a:t>
            </a:r>
            <a:r>
              <a:rPr lang="en-US" altLang="zh-CN" sz="2000" dirty="0">
                <a:latin typeface="Times New Roman" pitchFamily="18" charset="0"/>
              </a:rPr>
              <a:t>5</a:t>
            </a:r>
            <a:r>
              <a:rPr lang="zh-CN" altLang="en-US" sz="2000" dirty="0">
                <a:latin typeface="Times New Roman" pitchFamily="18" charset="0"/>
              </a:rPr>
              <a:t>个子密钥块进行“乘”运算</a:t>
            </a:r>
          </a:p>
        </p:txBody>
      </p:sp>
      <p:sp>
        <p:nvSpPr>
          <p:cNvPr id="8" name="内容占位符 7"/>
          <p:cNvSpPr>
            <a:spLocks noGrp="1"/>
          </p:cNvSpPr>
          <p:nvPr>
            <p:ph sz="half" idx="2"/>
          </p:nvPr>
        </p:nvSpPr>
        <p:spPr/>
        <p:txBody>
          <a:bodyPr/>
          <a:lstStyle/>
          <a:p>
            <a:pPr algn="just">
              <a:lnSpc>
                <a:spcPct val="90000"/>
              </a:lnSpc>
              <a:buFontTx/>
              <a:buNone/>
            </a:pPr>
            <a:r>
              <a:rPr lang="en-US" altLang="zh-CN" sz="2000" dirty="0"/>
              <a:t>(</a:t>
            </a:r>
            <a:r>
              <a:rPr lang="en-US" altLang="zh-CN" sz="2000" dirty="0">
                <a:latin typeface="Times New Roman" pitchFamily="18" charset="0"/>
              </a:rPr>
              <a:t>8</a:t>
            </a:r>
            <a:r>
              <a:rPr lang="en-US" altLang="zh-CN" sz="2000" dirty="0" smtClean="0">
                <a:latin typeface="Times New Roman" pitchFamily="18" charset="0"/>
              </a:rPr>
              <a:t>) </a:t>
            </a:r>
            <a:r>
              <a:rPr lang="zh-CN" altLang="en-US" sz="2000" dirty="0" smtClean="0">
                <a:latin typeface="Times New Roman" pitchFamily="18" charset="0"/>
              </a:rPr>
              <a:t>第</a:t>
            </a:r>
            <a:r>
              <a:rPr lang="en-US" altLang="zh-CN" sz="2000" dirty="0">
                <a:latin typeface="Times New Roman" pitchFamily="18" charset="0"/>
              </a:rPr>
              <a:t>(6)</a:t>
            </a:r>
            <a:r>
              <a:rPr lang="zh-CN" altLang="en-US" sz="2000" dirty="0">
                <a:latin typeface="Times New Roman" pitchFamily="18" charset="0"/>
              </a:rPr>
              <a:t>步的结果和第</a:t>
            </a:r>
            <a:r>
              <a:rPr lang="en-US" altLang="zh-CN" sz="2000" dirty="0">
                <a:latin typeface="Times New Roman" pitchFamily="18" charset="0"/>
              </a:rPr>
              <a:t>(7)</a:t>
            </a:r>
            <a:r>
              <a:rPr lang="zh-CN" altLang="en-US" sz="2000" dirty="0">
                <a:latin typeface="Times New Roman" pitchFamily="18" charset="0"/>
              </a:rPr>
              <a:t>步的结果进行“加”运算</a:t>
            </a:r>
          </a:p>
          <a:p>
            <a:pPr algn="just">
              <a:lnSpc>
                <a:spcPct val="90000"/>
              </a:lnSpc>
              <a:buFontTx/>
              <a:buNone/>
            </a:pPr>
            <a:r>
              <a:rPr lang="en-US" altLang="zh-CN" sz="2000" dirty="0">
                <a:latin typeface="Times New Roman" pitchFamily="18" charset="0"/>
              </a:rPr>
              <a:t>(9</a:t>
            </a:r>
            <a:r>
              <a:rPr lang="en-US" altLang="zh-CN" sz="2000" dirty="0" smtClean="0">
                <a:latin typeface="Times New Roman" pitchFamily="18" charset="0"/>
              </a:rPr>
              <a:t>) </a:t>
            </a:r>
            <a:r>
              <a:rPr lang="zh-CN" altLang="en-US" sz="2000" dirty="0" smtClean="0">
                <a:latin typeface="Times New Roman" pitchFamily="18" charset="0"/>
              </a:rPr>
              <a:t>第</a:t>
            </a:r>
            <a:r>
              <a:rPr lang="en-US" altLang="zh-CN" sz="2000" dirty="0">
                <a:latin typeface="Times New Roman" pitchFamily="18" charset="0"/>
              </a:rPr>
              <a:t>(8)</a:t>
            </a:r>
            <a:r>
              <a:rPr lang="zh-CN" altLang="en-US" sz="2000" dirty="0">
                <a:latin typeface="Times New Roman" pitchFamily="18" charset="0"/>
              </a:rPr>
              <a:t>步的结果与第</a:t>
            </a:r>
            <a:r>
              <a:rPr lang="en-US" altLang="zh-CN" sz="2000" dirty="0">
                <a:latin typeface="Times New Roman" pitchFamily="18" charset="0"/>
              </a:rPr>
              <a:t>6</a:t>
            </a:r>
            <a:r>
              <a:rPr lang="zh-CN" altLang="en-US" sz="2000" dirty="0">
                <a:latin typeface="Times New Roman" pitchFamily="18" charset="0"/>
              </a:rPr>
              <a:t>个子密钥块进行“乘”运算</a:t>
            </a:r>
          </a:p>
          <a:p>
            <a:pPr algn="just">
              <a:lnSpc>
                <a:spcPct val="90000"/>
              </a:lnSpc>
              <a:buFontTx/>
              <a:buNone/>
            </a:pPr>
            <a:r>
              <a:rPr lang="en-US" altLang="zh-CN" sz="2000" dirty="0">
                <a:latin typeface="Times New Roman" pitchFamily="18" charset="0"/>
              </a:rPr>
              <a:t>(10</a:t>
            </a:r>
            <a:r>
              <a:rPr lang="en-US" altLang="zh-CN" sz="2000" dirty="0" smtClean="0">
                <a:latin typeface="Times New Roman" pitchFamily="18" charset="0"/>
              </a:rPr>
              <a:t>) </a:t>
            </a:r>
            <a:r>
              <a:rPr lang="zh-CN" altLang="en-US" sz="2000" dirty="0" smtClean="0">
                <a:latin typeface="Times New Roman" pitchFamily="18" charset="0"/>
              </a:rPr>
              <a:t>第</a:t>
            </a:r>
            <a:r>
              <a:rPr lang="en-US" altLang="zh-CN" sz="2000" dirty="0">
                <a:latin typeface="Times New Roman" pitchFamily="18" charset="0"/>
              </a:rPr>
              <a:t>(7)</a:t>
            </a:r>
            <a:r>
              <a:rPr lang="zh-CN" altLang="en-US" sz="2000" dirty="0">
                <a:latin typeface="Times New Roman" pitchFamily="18" charset="0"/>
              </a:rPr>
              <a:t>步的结果和第</a:t>
            </a:r>
            <a:r>
              <a:rPr lang="en-US" altLang="zh-CN" sz="2000" dirty="0">
                <a:latin typeface="Times New Roman" pitchFamily="18" charset="0"/>
              </a:rPr>
              <a:t>(9)</a:t>
            </a:r>
            <a:r>
              <a:rPr lang="zh-CN" altLang="en-US" sz="2000" dirty="0">
                <a:latin typeface="Times New Roman" pitchFamily="18" charset="0"/>
              </a:rPr>
              <a:t>步的结果进行“加”运算</a:t>
            </a:r>
          </a:p>
          <a:p>
            <a:pPr algn="just">
              <a:lnSpc>
                <a:spcPct val="90000"/>
              </a:lnSpc>
              <a:buFontTx/>
              <a:buNone/>
            </a:pPr>
            <a:r>
              <a:rPr lang="en-US" altLang="zh-CN" sz="2000" dirty="0">
                <a:latin typeface="Times New Roman" pitchFamily="18" charset="0"/>
              </a:rPr>
              <a:t>(11</a:t>
            </a:r>
            <a:r>
              <a:rPr lang="en-US" altLang="zh-CN" sz="2000" dirty="0" smtClean="0">
                <a:latin typeface="Times New Roman" pitchFamily="18" charset="0"/>
              </a:rPr>
              <a:t>) </a:t>
            </a:r>
            <a:r>
              <a:rPr lang="zh-CN" altLang="en-US" sz="2000" dirty="0" smtClean="0">
                <a:latin typeface="Times New Roman" pitchFamily="18" charset="0"/>
              </a:rPr>
              <a:t>第</a:t>
            </a:r>
            <a:r>
              <a:rPr lang="en-US" altLang="zh-CN" sz="2000" dirty="0">
                <a:latin typeface="Times New Roman" pitchFamily="18" charset="0"/>
              </a:rPr>
              <a:t>(1)</a:t>
            </a:r>
            <a:r>
              <a:rPr lang="zh-CN" altLang="en-US" sz="2000" dirty="0">
                <a:latin typeface="Times New Roman" pitchFamily="18" charset="0"/>
              </a:rPr>
              <a:t>步的结果和第</a:t>
            </a:r>
            <a:r>
              <a:rPr lang="en-US" altLang="zh-CN" sz="2000" dirty="0">
                <a:latin typeface="Times New Roman" pitchFamily="18" charset="0"/>
              </a:rPr>
              <a:t>(9)</a:t>
            </a:r>
            <a:r>
              <a:rPr lang="zh-CN" altLang="en-US" sz="2000" dirty="0">
                <a:latin typeface="Times New Roman" pitchFamily="18" charset="0"/>
              </a:rPr>
              <a:t>步的结果相异或</a:t>
            </a:r>
          </a:p>
          <a:p>
            <a:pPr algn="just">
              <a:lnSpc>
                <a:spcPct val="90000"/>
              </a:lnSpc>
              <a:buFontTx/>
              <a:buNone/>
            </a:pPr>
            <a:r>
              <a:rPr lang="en-US" altLang="zh-CN" sz="2000" dirty="0">
                <a:latin typeface="Times New Roman" pitchFamily="18" charset="0"/>
              </a:rPr>
              <a:t>(12</a:t>
            </a:r>
            <a:r>
              <a:rPr lang="en-US" altLang="zh-CN" sz="2000" dirty="0" smtClean="0">
                <a:latin typeface="Times New Roman" pitchFamily="18" charset="0"/>
              </a:rPr>
              <a:t>) </a:t>
            </a:r>
            <a:r>
              <a:rPr lang="zh-CN" altLang="en-US" sz="2000" dirty="0" smtClean="0">
                <a:latin typeface="Times New Roman" pitchFamily="18" charset="0"/>
              </a:rPr>
              <a:t>第</a:t>
            </a:r>
            <a:r>
              <a:rPr lang="en-US" altLang="zh-CN" sz="2000" dirty="0">
                <a:latin typeface="Times New Roman" pitchFamily="18" charset="0"/>
              </a:rPr>
              <a:t>(3)</a:t>
            </a:r>
            <a:r>
              <a:rPr lang="zh-CN" altLang="en-US" sz="2000" dirty="0">
                <a:latin typeface="Times New Roman" pitchFamily="18" charset="0"/>
              </a:rPr>
              <a:t>步的结果和第</a:t>
            </a:r>
            <a:r>
              <a:rPr lang="en-US" altLang="zh-CN" sz="2000" dirty="0">
                <a:latin typeface="Times New Roman" pitchFamily="18" charset="0"/>
              </a:rPr>
              <a:t>(9)</a:t>
            </a:r>
            <a:r>
              <a:rPr lang="zh-CN" altLang="en-US" sz="2000" dirty="0">
                <a:latin typeface="Times New Roman" pitchFamily="18" charset="0"/>
              </a:rPr>
              <a:t>步的结果相异或</a:t>
            </a:r>
          </a:p>
          <a:p>
            <a:pPr algn="just">
              <a:lnSpc>
                <a:spcPct val="90000"/>
              </a:lnSpc>
              <a:buFontTx/>
              <a:buNone/>
            </a:pPr>
            <a:r>
              <a:rPr lang="en-US" altLang="zh-CN" sz="2000" dirty="0">
                <a:latin typeface="Times New Roman" pitchFamily="18" charset="0"/>
              </a:rPr>
              <a:t>(13</a:t>
            </a:r>
            <a:r>
              <a:rPr lang="en-US" altLang="zh-CN" sz="2000" dirty="0" smtClean="0">
                <a:latin typeface="Times New Roman" pitchFamily="18" charset="0"/>
              </a:rPr>
              <a:t>) </a:t>
            </a:r>
            <a:r>
              <a:rPr lang="zh-CN" altLang="en-US" sz="2000" dirty="0" smtClean="0">
                <a:latin typeface="Times New Roman" pitchFamily="18" charset="0"/>
              </a:rPr>
              <a:t>第</a:t>
            </a:r>
            <a:r>
              <a:rPr lang="en-US" altLang="zh-CN" sz="2000" dirty="0">
                <a:latin typeface="Times New Roman" pitchFamily="18" charset="0"/>
              </a:rPr>
              <a:t>(2)</a:t>
            </a:r>
            <a:r>
              <a:rPr lang="zh-CN" altLang="en-US" sz="2000" dirty="0">
                <a:latin typeface="Times New Roman" pitchFamily="18" charset="0"/>
              </a:rPr>
              <a:t>步的结果和第</a:t>
            </a:r>
            <a:r>
              <a:rPr lang="en-US" altLang="zh-CN" sz="2000" dirty="0">
                <a:latin typeface="Times New Roman" pitchFamily="18" charset="0"/>
              </a:rPr>
              <a:t>(10)</a:t>
            </a:r>
            <a:r>
              <a:rPr lang="zh-CN" altLang="en-US" sz="2000" dirty="0">
                <a:latin typeface="Times New Roman" pitchFamily="18" charset="0"/>
              </a:rPr>
              <a:t>步的结果相异或</a:t>
            </a:r>
          </a:p>
          <a:p>
            <a:pPr algn="just">
              <a:lnSpc>
                <a:spcPct val="90000"/>
              </a:lnSpc>
              <a:buFontTx/>
              <a:buNone/>
            </a:pPr>
            <a:r>
              <a:rPr lang="en-US" altLang="zh-CN" sz="2000" dirty="0">
                <a:latin typeface="Times New Roman" pitchFamily="18" charset="0"/>
              </a:rPr>
              <a:t>(14</a:t>
            </a:r>
            <a:r>
              <a:rPr lang="en-US" altLang="zh-CN" sz="2000" dirty="0" smtClean="0">
                <a:latin typeface="Times New Roman" pitchFamily="18" charset="0"/>
              </a:rPr>
              <a:t>) </a:t>
            </a:r>
            <a:r>
              <a:rPr lang="zh-CN" altLang="en-US" sz="2000" dirty="0" smtClean="0">
                <a:latin typeface="Times New Roman" pitchFamily="18" charset="0"/>
              </a:rPr>
              <a:t>第</a:t>
            </a:r>
            <a:r>
              <a:rPr lang="en-US" altLang="zh-CN" sz="2000" dirty="0">
                <a:latin typeface="Times New Roman" pitchFamily="18" charset="0"/>
              </a:rPr>
              <a:t>(4)</a:t>
            </a:r>
            <a:r>
              <a:rPr lang="zh-CN" altLang="en-US" sz="2000" dirty="0">
                <a:latin typeface="Times New Roman" pitchFamily="18" charset="0"/>
              </a:rPr>
              <a:t>步的结果和第</a:t>
            </a:r>
            <a:r>
              <a:rPr lang="en-US" altLang="zh-CN" sz="2000" dirty="0">
                <a:latin typeface="Times New Roman" pitchFamily="18" charset="0"/>
              </a:rPr>
              <a:t>(10)</a:t>
            </a:r>
            <a:r>
              <a:rPr lang="zh-CN" altLang="en-US" sz="2000" dirty="0">
                <a:latin typeface="Times New Roman" pitchFamily="18" charset="0"/>
              </a:rPr>
              <a:t>步的结果相异或</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82</a:t>
            </a:fld>
            <a:endParaRPr lang="en-US" altLang="zh-CN" dirty="0"/>
          </a:p>
        </p:txBody>
      </p:sp>
      <p:cxnSp>
        <p:nvCxnSpPr>
          <p:cNvPr id="10" name="直接连接符 9"/>
          <p:cNvCxnSpPr>
            <a:endCxn id="5" idx="0"/>
          </p:cNvCxnSpPr>
          <p:nvPr/>
        </p:nvCxnSpPr>
        <p:spPr bwMode="auto">
          <a:xfrm>
            <a:off x="4572000" y="1447800"/>
            <a:ext cx="0" cy="495300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IDEA</a:t>
            </a:r>
            <a:r>
              <a:rPr lang="zh-CN" altLang="en-US" dirty="0" smtClean="0">
                <a:latin typeface="Times New Roman" pitchFamily="18" charset="0"/>
              </a:rPr>
              <a:t>最终输出变换</a:t>
            </a:r>
            <a:endParaRPr lang="zh-CN" altLang="en-US" dirty="0"/>
          </a:p>
        </p:txBody>
      </p:sp>
      <p:sp>
        <p:nvSpPr>
          <p:cNvPr id="3" name="内容占位符 2"/>
          <p:cNvSpPr>
            <a:spLocks noGrp="1"/>
          </p:cNvSpPr>
          <p:nvPr>
            <p:ph idx="1"/>
          </p:nvPr>
        </p:nvSpPr>
        <p:spPr>
          <a:xfrm>
            <a:off x="457200" y="1676400"/>
            <a:ext cx="8229600" cy="4648200"/>
          </a:xfrm>
        </p:spPr>
        <p:txBody>
          <a:bodyPr/>
          <a:lstStyle/>
          <a:p>
            <a:r>
              <a:rPr lang="zh-CN" altLang="en-US" dirty="0" smtClean="0">
                <a:latin typeface="Times New Roman" pitchFamily="18" charset="0"/>
              </a:rPr>
              <a:t>在经过</a:t>
            </a:r>
            <a:r>
              <a:rPr lang="en-US" altLang="zh-CN" dirty="0" smtClean="0">
                <a:latin typeface="Times New Roman" pitchFamily="18" charset="0"/>
              </a:rPr>
              <a:t>8</a:t>
            </a:r>
            <a:r>
              <a:rPr lang="zh-CN" altLang="en-US" dirty="0" smtClean="0">
                <a:latin typeface="Times New Roman" pitchFamily="18" charset="0"/>
              </a:rPr>
              <a:t>轮运算后，进行</a:t>
            </a:r>
          </a:p>
          <a:p>
            <a:pPr lvl="1">
              <a:buNone/>
            </a:pPr>
            <a:r>
              <a:rPr lang="en-US" altLang="zh-CN" sz="2000" dirty="0" smtClean="0">
                <a:latin typeface="Times New Roman" pitchFamily="18" charset="0"/>
              </a:rPr>
              <a:t>(1)</a:t>
            </a:r>
            <a:r>
              <a:rPr lang="zh-CN" altLang="en-US" sz="2000" dirty="0" smtClean="0">
                <a:latin typeface="Times New Roman" pitchFamily="18" charset="0"/>
              </a:rPr>
              <a:t>输入子块</a:t>
            </a:r>
            <a:r>
              <a:rPr lang="en-US" altLang="zh-CN" sz="2000" dirty="0" smtClean="0">
                <a:latin typeface="Times New Roman" pitchFamily="18" charset="0"/>
              </a:rPr>
              <a:t>X</a:t>
            </a:r>
            <a:r>
              <a:rPr lang="en-US" altLang="zh-CN" sz="2000" baseline="-25000" dirty="0" smtClean="0">
                <a:latin typeface="Times New Roman" pitchFamily="18" charset="0"/>
              </a:rPr>
              <a:t>1</a:t>
            </a:r>
            <a:r>
              <a:rPr lang="zh-CN" altLang="en-US" sz="2000" dirty="0" smtClean="0">
                <a:latin typeface="Times New Roman" pitchFamily="18" charset="0"/>
              </a:rPr>
              <a:t>和第</a:t>
            </a:r>
            <a:r>
              <a:rPr lang="en-US" altLang="zh-CN" sz="2000" dirty="0" smtClean="0">
                <a:latin typeface="Times New Roman" pitchFamily="18" charset="0"/>
              </a:rPr>
              <a:t>1</a:t>
            </a:r>
            <a:r>
              <a:rPr lang="zh-CN" altLang="en-US" sz="2000" dirty="0" smtClean="0">
                <a:latin typeface="Times New Roman" pitchFamily="18" charset="0"/>
              </a:rPr>
              <a:t>个子密钥块进行“乘运算</a:t>
            </a:r>
          </a:p>
          <a:p>
            <a:pPr lvl="1">
              <a:buNone/>
            </a:pPr>
            <a:r>
              <a:rPr lang="en-US" altLang="zh-CN" sz="2000" dirty="0" smtClean="0">
                <a:latin typeface="Times New Roman" pitchFamily="18" charset="0"/>
              </a:rPr>
              <a:t>(2)</a:t>
            </a:r>
            <a:r>
              <a:rPr lang="zh-CN" altLang="en-US" sz="2000" dirty="0" smtClean="0">
                <a:latin typeface="Times New Roman" pitchFamily="18" charset="0"/>
              </a:rPr>
              <a:t>输入子块</a:t>
            </a:r>
            <a:r>
              <a:rPr lang="en-US" altLang="zh-CN" sz="2000" dirty="0" smtClean="0">
                <a:latin typeface="Times New Roman" pitchFamily="18" charset="0"/>
              </a:rPr>
              <a:t>X</a:t>
            </a:r>
            <a:r>
              <a:rPr lang="en-US" altLang="zh-CN" sz="2000" baseline="-25000" dirty="0" smtClean="0">
                <a:latin typeface="Times New Roman" pitchFamily="18" charset="0"/>
              </a:rPr>
              <a:t>2</a:t>
            </a:r>
            <a:r>
              <a:rPr lang="zh-CN" altLang="en-US" sz="2000" dirty="0" smtClean="0">
                <a:latin typeface="Times New Roman" pitchFamily="18" charset="0"/>
              </a:rPr>
              <a:t>和第</a:t>
            </a:r>
            <a:r>
              <a:rPr lang="en-US" altLang="zh-CN" sz="2000" dirty="0" smtClean="0">
                <a:latin typeface="Times New Roman" pitchFamily="18" charset="0"/>
              </a:rPr>
              <a:t>3</a:t>
            </a:r>
            <a:r>
              <a:rPr lang="zh-CN" altLang="en-US" sz="2000" dirty="0" smtClean="0">
                <a:latin typeface="Times New Roman" pitchFamily="18" charset="0"/>
              </a:rPr>
              <a:t>个子密钥块进行“加”运算</a:t>
            </a:r>
          </a:p>
          <a:p>
            <a:pPr lvl="1">
              <a:buNone/>
            </a:pPr>
            <a:r>
              <a:rPr lang="en-US" altLang="zh-CN" sz="2000" dirty="0" smtClean="0">
                <a:latin typeface="Times New Roman" pitchFamily="18" charset="0"/>
              </a:rPr>
              <a:t>(3)</a:t>
            </a:r>
            <a:r>
              <a:rPr lang="zh-CN" altLang="en-US" sz="2000" dirty="0" smtClean="0">
                <a:latin typeface="Times New Roman" pitchFamily="18" charset="0"/>
              </a:rPr>
              <a:t>输入子块</a:t>
            </a:r>
            <a:r>
              <a:rPr lang="en-US" altLang="zh-CN" sz="2000" dirty="0" smtClean="0">
                <a:latin typeface="Times New Roman" pitchFamily="18" charset="0"/>
              </a:rPr>
              <a:t>X</a:t>
            </a:r>
            <a:r>
              <a:rPr lang="en-US" altLang="zh-CN" sz="2000" baseline="-25000" dirty="0" smtClean="0">
                <a:latin typeface="Times New Roman" pitchFamily="18" charset="0"/>
              </a:rPr>
              <a:t>3</a:t>
            </a:r>
            <a:r>
              <a:rPr lang="zh-CN" altLang="en-US" sz="2000" dirty="0" smtClean="0">
                <a:latin typeface="Times New Roman" pitchFamily="18" charset="0"/>
              </a:rPr>
              <a:t>和第</a:t>
            </a:r>
            <a:r>
              <a:rPr lang="en-US" altLang="zh-CN" sz="2000" dirty="0" smtClean="0">
                <a:latin typeface="Times New Roman" pitchFamily="18" charset="0"/>
              </a:rPr>
              <a:t>2</a:t>
            </a:r>
            <a:r>
              <a:rPr lang="zh-CN" altLang="en-US" sz="2000" dirty="0" smtClean="0">
                <a:latin typeface="Times New Roman" pitchFamily="18" charset="0"/>
              </a:rPr>
              <a:t>个子密钥块进行“加”运算</a:t>
            </a:r>
          </a:p>
          <a:p>
            <a:pPr lvl="1">
              <a:buNone/>
            </a:pPr>
            <a:r>
              <a:rPr lang="en-US" altLang="zh-CN" sz="2000" dirty="0" smtClean="0">
                <a:latin typeface="Times New Roman" pitchFamily="18" charset="0"/>
              </a:rPr>
              <a:t>(4)</a:t>
            </a:r>
            <a:r>
              <a:rPr lang="zh-CN" altLang="en-US" sz="2000" dirty="0" smtClean="0">
                <a:latin typeface="Times New Roman" pitchFamily="18" charset="0"/>
              </a:rPr>
              <a:t>输入子块</a:t>
            </a:r>
            <a:r>
              <a:rPr lang="en-US" altLang="zh-CN" sz="2000" dirty="0" smtClean="0">
                <a:latin typeface="Times New Roman" pitchFamily="18" charset="0"/>
              </a:rPr>
              <a:t>X</a:t>
            </a:r>
            <a:r>
              <a:rPr lang="en-US" altLang="zh-CN" sz="2000" baseline="-25000" dirty="0" smtClean="0">
                <a:latin typeface="Times New Roman" pitchFamily="18" charset="0"/>
              </a:rPr>
              <a:t>4</a:t>
            </a:r>
            <a:r>
              <a:rPr lang="zh-CN" altLang="en-US" sz="2000" dirty="0" smtClean="0">
                <a:latin typeface="Times New Roman" pitchFamily="18" charset="0"/>
              </a:rPr>
              <a:t>和第</a:t>
            </a:r>
            <a:r>
              <a:rPr lang="en-US" altLang="zh-CN" sz="2000" dirty="0" smtClean="0">
                <a:latin typeface="Times New Roman" pitchFamily="18" charset="0"/>
              </a:rPr>
              <a:t>4</a:t>
            </a:r>
            <a:r>
              <a:rPr lang="zh-CN" altLang="en-US" sz="2000" dirty="0" smtClean="0">
                <a:latin typeface="Times New Roman" pitchFamily="18" charset="0"/>
              </a:rPr>
              <a:t>个子密钥块进行“乘”运算</a:t>
            </a:r>
            <a:endParaRPr lang="en-US" altLang="zh-CN" sz="2000" dirty="0" smtClean="0">
              <a:latin typeface="Times New Roman" pitchFamily="18" charset="0"/>
            </a:endParaRPr>
          </a:p>
          <a:p>
            <a:pPr lvl="1">
              <a:buNone/>
            </a:pPr>
            <a:endParaRPr lang="en-US" altLang="zh-CN" sz="2000" dirty="0" smtClean="0">
              <a:latin typeface="Times New Roman" pitchFamily="18" charset="0"/>
            </a:endParaRPr>
          </a:p>
          <a:p>
            <a:pPr lvl="1">
              <a:buNone/>
            </a:pPr>
            <a:endParaRPr lang="en-US" altLang="zh-CN" sz="2000" dirty="0" smtClean="0">
              <a:latin typeface="Times New Roman" pitchFamily="18" charset="0"/>
            </a:endParaRPr>
          </a:p>
          <a:p>
            <a:pPr lvl="1">
              <a:buNone/>
            </a:pPr>
            <a:endParaRPr lang="en-US" altLang="zh-CN" sz="2000" dirty="0" smtClean="0">
              <a:latin typeface="Times New Roman" pitchFamily="18" charset="0"/>
            </a:endParaRPr>
          </a:p>
          <a:p>
            <a:pPr lvl="1">
              <a:buNone/>
            </a:pPr>
            <a:endParaRPr lang="zh-CN" altLang="en-US" sz="2000" dirty="0" smtClean="0">
              <a:latin typeface="Times New Roman" pitchFamily="18" charset="0"/>
            </a:endParaRPr>
          </a:p>
          <a:p>
            <a:endParaRPr lang="en-US" altLang="zh-CN" dirty="0" smtClean="0">
              <a:latin typeface="Times New Roman" pitchFamily="18" charset="0"/>
            </a:endParaRPr>
          </a:p>
          <a:p>
            <a:r>
              <a:rPr lang="zh-CN" altLang="en-US" dirty="0" smtClean="0">
                <a:latin typeface="Times New Roman" pitchFamily="18" charset="0"/>
              </a:rPr>
              <a:t>将四步运算的结果连到一起，就构成</a:t>
            </a:r>
            <a:r>
              <a:rPr lang="en-US" altLang="zh-CN" dirty="0" smtClean="0">
                <a:latin typeface="Times New Roman" pitchFamily="18" charset="0"/>
              </a:rPr>
              <a:t>64</a:t>
            </a:r>
            <a:r>
              <a:rPr lang="zh-CN" altLang="en-US" dirty="0" smtClean="0">
                <a:latin typeface="Times New Roman" pitchFamily="18" charset="0"/>
              </a:rPr>
              <a:t>比特密文</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83</a:t>
            </a:fld>
            <a:endParaRPr lang="en-US" altLang="zh-CN" dirty="0"/>
          </a:p>
        </p:txBody>
      </p:sp>
      <p:grpSp>
        <p:nvGrpSpPr>
          <p:cNvPr id="7" name="Group 6"/>
          <p:cNvGrpSpPr>
            <a:grpSpLocks/>
          </p:cNvGrpSpPr>
          <p:nvPr/>
        </p:nvGrpSpPr>
        <p:grpSpPr bwMode="auto">
          <a:xfrm>
            <a:off x="1447800" y="3657600"/>
            <a:ext cx="6172200" cy="1981200"/>
            <a:chOff x="0" y="0"/>
            <a:chExt cx="6270" cy="2417"/>
          </a:xfrm>
        </p:grpSpPr>
        <p:sp>
          <p:nvSpPr>
            <p:cNvPr id="8" name="AutoShape 7"/>
            <p:cNvSpPr>
              <a:spLocks noChangeAspect="1" noChangeArrowheads="1"/>
            </p:cNvSpPr>
            <p:nvPr/>
          </p:nvSpPr>
          <p:spPr bwMode="auto">
            <a:xfrm>
              <a:off x="0" y="0"/>
              <a:ext cx="6270" cy="2417"/>
            </a:xfrm>
            <a:prstGeom prst="rect">
              <a:avLst/>
            </a:prstGeom>
            <a:noFill/>
            <a:ln w="9525">
              <a:solidFill>
                <a:srgbClr val="FF0000"/>
              </a:solidFill>
              <a:miter lim="800000"/>
              <a:headEnd/>
              <a:tailEnd/>
            </a:ln>
            <a:effectLst/>
          </p:spPr>
          <p:txBody>
            <a:bodyPr lIns="18000" tIns="10800" rIns="18000" bIns="10800"/>
            <a:lstStyle/>
            <a:p>
              <a:endParaRPr lang="zh-CN" altLang="en-US"/>
            </a:p>
          </p:txBody>
        </p:sp>
        <p:sp>
          <p:nvSpPr>
            <p:cNvPr id="9" name="Line 8"/>
            <p:cNvSpPr>
              <a:spLocks noChangeShapeType="1"/>
            </p:cNvSpPr>
            <p:nvPr/>
          </p:nvSpPr>
          <p:spPr bwMode="auto">
            <a:xfrm>
              <a:off x="5076" y="339"/>
              <a:ext cx="1" cy="1182"/>
            </a:xfrm>
            <a:prstGeom prst="line">
              <a:avLst/>
            </a:prstGeom>
            <a:noFill/>
            <a:ln w="9525">
              <a:solidFill>
                <a:srgbClr val="FF0000"/>
              </a:solidFill>
              <a:round/>
              <a:headEnd/>
              <a:tailEnd type="stealth" w="sm" len="med"/>
            </a:ln>
          </p:spPr>
          <p:txBody>
            <a:bodyPr/>
            <a:lstStyle/>
            <a:p>
              <a:endParaRPr lang="zh-CN" altLang="en-US"/>
            </a:p>
          </p:txBody>
        </p:sp>
        <p:sp>
          <p:nvSpPr>
            <p:cNvPr id="10" name="Text Box 9"/>
            <p:cNvSpPr txBox="1">
              <a:spLocks noChangeArrowheads="1"/>
            </p:cNvSpPr>
            <p:nvPr/>
          </p:nvSpPr>
          <p:spPr bwMode="auto">
            <a:xfrm>
              <a:off x="1080" y="65"/>
              <a:ext cx="540" cy="312"/>
            </a:xfrm>
            <a:prstGeom prst="rect">
              <a:avLst/>
            </a:prstGeom>
            <a:solidFill>
              <a:srgbClr val="FFFFFF"/>
            </a:solidFill>
            <a:ln w="9525">
              <a:solidFill>
                <a:srgbClr val="FF0000"/>
              </a:solidFill>
              <a:miter lim="800000"/>
              <a:headEnd/>
              <a:tailEnd/>
            </a:ln>
          </p:spPr>
          <p:txBody>
            <a:bodyPr lIns="18000" tIns="10800" rIns="18000" bIns="10800"/>
            <a:lstStyle/>
            <a:p>
              <a:pPr algn="ctr"/>
              <a:r>
                <a:rPr lang="en-US" altLang="zh-CN" sz="1600">
                  <a:latin typeface="Times New Roman" pitchFamily="18" charset="0"/>
                </a:rPr>
                <a:t>X</a:t>
              </a:r>
              <a:r>
                <a:rPr lang="en-US" altLang="zh-CN" sz="1600" baseline="-25000">
                  <a:latin typeface="Times New Roman" pitchFamily="18" charset="0"/>
                </a:rPr>
                <a:t>1</a:t>
              </a:r>
              <a:endParaRPr lang="en-US" altLang="zh-CN" sz="1600"/>
            </a:p>
          </p:txBody>
        </p:sp>
        <p:sp>
          <p:nvSpPr>
            <p:cNvPr id="11" name="Text Box 10"/>
            <p:cNvSpPr txBox="1">
              <a:spLocks noChangeArrowheads="1"/>
            </p:cNvSpPr>
            <p:nvPr/>
          </p:nvSpPr>
          <p:spPr bwMode="auto">
            <a:xfrm>
              <a:off x="2123" y="65"/>
              <a:ext cx="540" cy="312"/>
            </a:xfrm>
            <a:prstGeom prst="rect">
              <a:avLst/>
            </a:prstGeom>
            <a:solidFill>
              <a:srgbClr val="FFFFFF"/>
            </a:solidFill>
            <a:ln w="9525">
              <a:solidFill>
                <a:srgbClr val="FF0000"/>
              </a:solidFill>
              <a:miter lim="800000"/>
              <a:headEnd/>
              <a:tailEnd/>
            </a:ln>
          </p:spPr>
          <p:txBody>
            <a:bodyPr lIns="18000" tIns="10800" rIns="18000" bIns="10800"/>
            <a:lstStyle/>
            <a:p>
              <a:pPr algn="ctr"/>
              <a:r>
                <a:rPr lang="en-US" altLang="zh-CN" sz="1600">
                  <a:latin typeface="Times New Roman" pitchFamily="18" charset="0"/>
                </a:rPr>
                <a:t>X</a:t>
              </a:r>
              <a:r>
                <a:rPr lang="en-US" altLang="zh-CN" sz="1600" baseline="-25000">
                  <a:latin typeface="Times New Roman" pitchFamily="18" charset="0"/>
                </a:rPr>
                <a:t>2</a:t>
              </a:r>
              <a:endParaRPr lang="en-US" altLang="zh-CN" sz="1600"/>
            </a:p>
          </p:txBody>
        </p:sp>
        <p:sp>
          <p:nvSpPr>
            <p:cNvPr id="12" name="Text Box 11"/>
            <p:cNvSpPr txBox="1">
              <a:spLocks noChangeArrowheads="1"/>
            </p:cNvSpPr>
            <p:nvPr/>
          </p:nvSpPr>
          <p:spPr bwMode="auto">
            <a:xfrm>
              <a:off x="3714" y="65"/>
              <a:ext cx="540" cy="312"/>
            </a:xfrm>
            <a:prstGeom prst="rect">
              <a:avLst/>
            </a:prstGeom>
            <a:solidFill>
              <a:srgbClr val="FFFFFF"/>
            </a:solidFill>
            <a:ln w="9525">
              <a:solidFill>
                <a:srgbClr val="FF0000"/>
              </a:solidFill>
              <a:miter lim="800000"/>
              <a:headEnd/>
              <a:tailEnd/>
            </a:ln>
          </p:spPr>
          <p:txBody>
            <a:bodyPr lIns="18000" tIns="10800" rIns="18000" bIns="10800"/>
            <a:lstStyle/>
            <a:p>
              <a:pPr algn="ctr"/>
              <a:r>
                <a:rPr lang="en-US" altLang="zh-CN" sz="1600">
                  <a:latin typeface="Times New Roman" pitchFamily="18" charset="0"/>
                </a:rPr>
                <a:t>X</a:t>
              </a:r>
              <a:r>
                <a:rPr lang="en-US" altLang="zh-CN" sz="1600" baseline="-25000">
                  <a:latin typeface="Times New Roman" pitchFamily="18" charset="0"/>
                </a:rPr>
                <a:t>3</a:t>
              </a:r>
              <a:endParaRPr lang="en-US" altLang="zh-CN" sz="1600"/>
            </a:p>
          </p:txBody>
        </p:sp>
        <p:sp>
          <p:nvSpPr>
            <p:cNvPr id="13" name="Text Box 12"/>
            <p:cNvSpPr txBox="1">
              <a:spLocks noChangeArrowheads="1"/>
            </p:cNvSpPr>
            <p:nvPr/>
          </p:nvSpPr>
          <p:spPr bwMode="auto">
            <a:xfrm>
              <a:off x="4794" y="65"/>
              <a:ext cx="540" cy="312"/>
            </a:xfrm>
            <a:prstGeom prst="rect">
              <a:avLst/>
            </a:prstGeom>
            <a:solidFill>
              <a:srgbClr val="FFFFFF"/>
            </a:solidFill>
            <a:ln w="9525">
              <a:solidFill>
                <a:srgbClr val="FF0000"/>
              </a:solidFill>
              <a:miter lim="800000"/>
              <a:headEnd/>
              <a:tailEnd/>
            </a:ln>
          </p:spPr>
          <p:txBody>
            <a:bodyPr lIns="18000" tIns="10800" rIns="18000" bIns="10800"/>
            <a:lstStyle/>
            <a:p>
              <a:pPr algn="ctr"/>
              <a:r>
                <a:rPr lang="en-US" altLang="zh-CN" sz="1600">
                  <a:latin typeface="Times New Roman" pitchFamily="18" charset="0"/>
                </a:rPr>
                <a:t>X</a:t>
              </a:r>
              <a:r>
                <a:rPr lang="en-US" altLang="zh-CN" sz="1600" baseline="-25000">
                  <a:latin typeface="Times New Roman" pitchFamily="18" charset="0"/>
                </a:rPr>
                <a:t>4</a:t>
              </a:r>
              <a:endParaRPr lang="en-US" altLang="zh-CN" sz="1600"/>
            </a:p>
          </p:txBody>
        </p:sp>
        <p:sp>
          <p:nvSpPr>
            <p:cNvPr id="14" name="Text Box 13"/>
            <p:cNvSpPr txBox="1">
              <a:spLocks noChangeArrowheads="1"/>
            </p:cNvSpPr>
            <p:nvPr/>
          </p:nvSpPr>
          <p:spPr bwMode="auto">
            <a:xfrm>
              <a:off x="206" y="1482"/>
              <a:ext cx="359" cy="312"/>
            </a:xfrm>
            <a:prstGeom prst="rect">
              <a:avLst/>
            </a:prstGeom>
            <a:solidFill>
              <a:srgbClr val="FFFFFF"/>
            </a:solidFill>
            <a:ln w="9525">
              <a:solidFill>
                <a:srgbClr val="FF0000"/>
              </a:solidFill>
              <a:miter lim="800000"/>
              <a:headEnd/>
              <a:tailEnd/>
            </a:ln>
          </p:spPr>
          <p:txBody>
            <a:bodyPr lIns="18000" tIns="10800" rIns="18000" bIns="10800"/>
            <a:lstStyle/>
            <a:p>
              <a:pPr algn="ctr"/>
              <a:r>
                <a:rPr lang="en-US" altLang="zh-CN" sz="1600" dirty="0" smtClean="0">
                  <a:latin typeface="Times New Roman" pitchFamily="18" charset="0"/>
                </a:rPr>
                <a:t>Z</a:t>
              </a:r>
              <a:r>
                <a:rPr lang="en-US" altLang="zh-CN" sz="1600" baseline="-25000" dirty="0" smtClean="0">
                  <a:latin typeface="Times New Roman" pitchFamily="18" charset="0"/>
                </a:rPr>
                <a:t>1</a:t>
              </a:r>
              <a:r>
                <a:rPr lang="en-US" altLang="zh-CN" sz="1600" baseline="30000" dirty="0" smtClean="0">
                  <a:latin typeface="Times New Roman" pitchFamily="18" charset="0"/>
                </a:rPr>
                <a:t>(9)</a:t>
              </a:r>
              <a:endParaRPr lang="en-US" altLang="zh-CN" sz="1600" dirty="0"/>
            </a:p>
          </p:txBody>
        </p:sp>
        <p:sp>
          <p:nvSpPr>
            <p:cNvPr id="15" name="Line 14"/>
            <p:cNvSpPr>
              <a:spLocks noChangeShapeType="1"/>
            </p:cNvSpPr>
            <p:nvPr/>
          </p:nvSpPr>
          <p:spPr bwMode="auto">
            <a:xfrm>
              <a:off x="1297" y="377"/>
              <a:ext cx="1" cy="1183"/>
            </a:xfrm>
            <a:prstGeom prst="line">
              <a:avLst/>
            </a:prstGeom>
            <a:noFill/>
            <a:ln w="9525">
              <a:solidFill>
                <a:srgbClr val="FF0000"/>
              </a:solidFill>
              <a:round/>
              <a:headEnd/>
              <a:tailEnd type="stealth" w="sm" len="med"/>
            </a:ln>
          </p:spPr>
          <p:txBody>
            <a:bodyPr/>
            <a:lstStyle/>
            <a:p>
              <a:endParaRPr lang="zh-CN" altLang="en-US"/>
            </a:p>
          </p:txBody>
        </p:sp>
        <p:sp>
          <p:nvSpPr>
            <p:cNvPr id="16" name="Text Box 15"/>
            <p:cNvSpPr txBox="1">
              <a:spLocks noChangeArrowheads="1"/>
            </p:cNvSpPr>
            <p:nvPr/>
          </p:nvSpPr>
          <p:spPr bwMode="auto">
            <a:xfrm>
              <a:off x="989" y="2054"/>
              <a:ext cx="540" cy="311"/>
            </a:xfrm>
            <a:prstGeom prst="rect">
              <a:avLst/>
            </a:prstGeom>
            <a:solidFill>
              <a:srgbClr val="FFFFFF"/>
            </a:solidFill>
            <a:ln w="9525">
              <a:solidFill>
                <a:srgbClr val="FF0000"/>
              </a:solidFill>
              <a:miter lim="800000"/>
              <a:headEnd/>
              <a:tailEnd/>
            </a:ln>
          </p:spPr>
          <p:txBody>
            <a:bodyPr lIns="18000" tIns="10800" rIns="18000" bIns="10800"/>
            <a:lstStyle/>
            <a:p>
              <a:pPr algn="ctr"/>
              <a:r>
                <a:rPr lang="en-US" altLang="zh-CN" sz="1600">
                  <a:latin typeface="Times New Roman" pitchFamily="18" charset="0"/>
                </a:rPr>
                <a:t>Y</a:t>
              </a:r>
              <a:r>
                <a:rPr lang="en-US" altLang="zh-CN" sz="1600" baseline="-25000">
                  <a:latin typeface="Times New Roman" pitchFamily="18" charset="0"/>
                </a:rPr>
                <a:t>1</a:t>
              </a:r>
              <a:endParaRPr lang="en-US" altLang="zh-CN" sz="1600"/>
            </a:p>
          </p:txBody>
        </p:sp>
        <p:sp>
          <p:nvSpPr>
            <p:cNvPr id="17" name="Text Box 16"/>
            <p:cNvSpPr txBox="1">
              <a:spLocks noChangeArrowheads="1"/>
            </p:cNvSpPr>
            <p:nvPr/>
          </p:nvSpPr>
          <p:spPr bwMode="auto">
            <a:xfrm>
              <a:off x="2071" y="2054"/>
              <a:ext cx="540" cy="312"/>
            </a:xfrm>
            <a:prstGeom prst="rect">
              <a:avLst/>
            </a:prstGeom>
            <a:solidFill>
              <a:srgbClr val="FFFFFF"/>
            </a:solidFill>
            <a:ln w="9525">
              <a:solidFill>
                <a:srgbClr val="FF0000"/>
              </a:solidFill>
              <a:miter lim="800000"/>
              <a:headEnd/>
              <a:tailEnd/>
            </a:ln>
          </p:spPr>
          <p:txBody>
            <a:bodyPr lIns="18000" tIns="10800" rIns="18000" bIns="10800"/>
            <a:lstStyle/>
            <a:p>
              <a:pPr algn="ctr"/>
              <a:r>
                <a:rPr lang="en-US" altLang="zh-CN" sz="1600">
                  <a:latin typeface="Times New Roman" pitchFamily="18" charset="0"/>
                </a:rPr>
                <a:t>Y</a:t>
              </a:r>
              <a:r>
                <a:rPr lang="en-US" altLang="zh-CN" sz="1600" baseline="-25000">
                  <a:latin typeface="Times New Roman" pitchFamily="18" charset="0"/>
                </a:rPr>
                <a:t>2</a:t>
              </a:r>
              <a:endParaRPr lang="en-US" altLang="zh-CN" sz="1600"/>
            </a:p>
          </p:txBody>
        </p:sp>
        <p:sp>
          <p:nvSpPr>
            <p:cNvPr id="18" name="Text Box 17"/>
            <p:cNvSpPr txBox="1">
              <a:spLocks noChangeArrowheads="1"/>
            </p:cNvSpPr>
            <p:nvPr/>
          </p:nvSpPr>
          <p:spPr bwMode="auto">
            <a:xfrm>
              <a:off x="3635" y="2106"/>
              <a:ext cx="538" cy="311"/>
            </a:xfrm>
            <a:prstGeom prst="rect">
              <a:avLst/>
            </a:prstGeom>
            <a:solidFill>
              <a:srgbClr val="FFFFFF"/>
            </a:solidFill>
            <a:ln w="9525">
              <a:solidFill>
                <a:srgbClr val="FF0000"/>
              </a:solidFill>
              <a:miter lim="800000"/>
              <a:headEnd/>
              <a:tailEnd/>
            </a:ln>
          </p:spPr>
          <p:txBody>
            <a:bodyPr lIns="18000" tIns="10800" rIns="18000" bIns="10800"/>
            <a:lstStyle/>
            <a:p>
              <a:pPr algn="ctr"/>
              <a:r>
                <a:rPr lang="en-US" altLang="zh-CN" sz="1600">
                  <a:latin typeface="Times New Roman" pitchFamily="18" charset="0"/>
                </a:rPr>
                <a:t>Y</a:t>
              </a:r>
              <a:r>
                <a:rPr lang="en-US" altLang="zh-CN" sz="1600" baseline="-25000">
                  <a:latin typeface="Times New Roman" pitchFamily="18" charset="0"/>
                </a:rPr>
                <a:t>3</a:t>
              </a:r>
              <a:endParaRPr lang="en-US" altLang="zh-CN" sz="1600"/>
            </a:p>
          </p:txBody>
        </p:sp>
        <p:sp>
          <p:nvSpPr>
            <p:cNvPr id="19" name="Text Box 18"/>
            <p:cNvSpPr txBox="1">
              <a:spLocks noChangeArrowheads="1"/>
            </p:cNvSpPr>
            <p:nvPr/>
          </p:nvSpPr>
          <p:spPr bwMode="auto">
            <a:xfrm>
              <a:off x="4833" y="2080"/>
              <a:ext cx="540" cy="311"/>
            </a:xfrm>
            <a:prstGeom prst="rect">
              <a:avLst/>
            </a:prstGeom>
            <a:solidFill>
              <a:srgbClr val="FFFFFF"/>
            </a:solidFill>
            <a:ln w="9525">
              <a:solidFill>
                <a:srgbClr val="FF0000"/>
              </a:solidFill>
              <a:miter lim="800000"/>
              <a:headEnd/>
              <a:tailEnd/>
            </a:ln>
          </p:spPr>
          <p:txBody>
            <a:bodyPr lIns="18000" tIns="10800" rIns="18000" bIns="10800"/>
            <a:lstStyle/>
            <a:p>
              <a:pPr algn="ctr"/>
              <a:r>
                <a:rPr lang="en-US" altLang="zh-CN" sz="1600">
                  <a:latin typeface="Times New Roman" pitchFamily="18" charset="0"/>
                </a:rPr>
                <a:t>Y</a:t>
              </a:r>
              <a:r>
                <a:rPr lang="en-US" altLang="zh-CN" sz="1600" baseline="-25000">
                  <a:latin typeface="Times New Roman" pitchFamily="18" charset="0"/>
                </a:rPr>
                <a:t>4</a:t>
              </a:r>
              <a:endParaRPr lang="en-US" altLang="zh-CN" sz="1600"/>
            </a:p>
          </p:txBody>
        </p:sp>
        <p:sp>
          <p:nvSpPr>
            <p:cNvPr id="20" name="Line 19"/>
            <p:cNvSpPr>
              <a:spLocks noChangeShapeType="1"/>
            </p:cNvSpPr>
            <p:nvPr/>
          </p:nvSpPr>
          <p:spPr bwMode="auto">
            <a:xfrm flipH="1">
              <a:off x="2366" y="377"/>
              <a:ext cx="1" cy="247"/>
            </a:xfrm>
            <a:prstGeom prst="line">
              <a:avLst/>
            </a:prstGeom>
            <a:noFill/>
            <a:ln w="9525">
              <a:solidFill>
                <a:srgbClr val="FF0000"/>
              </a:solidFill>
              <a:round/>
              <a:headEnd/>
              <a:tailEnd/>
            </a:ln>
          </p:spPr>
          <p:txBody>
            <a:bodyPr lIns="18000" tIns="10800" rIns="18000" bIns="10800"/>
            <a:lstStyle/>
            <a:p>
              <a:endParaRPr lang="zh-CN" altLang="en-US"/>
            </a:p>
          </p:txBody>
        </p:sp>
        <p:sp>
          <p:nvSpPr>
            <p:cNvPr id="21" name="Line 20"/>
            <p:cNvSpPr>
              <a:spLocks noChangeShapeType="1"/>
            </p:cNvSpPr>
            <p:nvPr/>
          </p:nvSpPr>
          <p:spPr bwMode="auto">
            <a:xfrm>
              <a:off x="3957" y="377"/>
              <a:ext cx="1" cy="247"/>
            </a:xfrm>
            <a:prstGeom prst="line">
              <a:avLst/>
            </a:prstGeom>
            <a:noFill/>
            <a:ln w="9525">
              <a:solidFill>
                <a:srgbClr val="FF0000"/>
              </a:solidFill>
              <a:round/>
              <a:headEnd/>
              <a:tailEnd/>
            </a:ln>
          </p:spPr>
          <p:txBody>
            <a:bodyPr lIns="18000" tIns="10800" rIns="18000" bIns="10800"/>
            <a:lstStyle/>
            <a:p>
              <a:endParaRPr lang="zh-CN" altLang="en-US"/>
            </a:p>
          </p:txBody>
        </p:sp>
        <p:sp>
          <p:nvSpPr>
            <p:cNvPr id="22" name="Line 21"/>
            <p:cNvSpPr>
              <a:spLocks noChangeShapeType="1"/>
            </p:cNvSpPr>
            <p:nvPr/>
          </p:nvSpPr>
          <p:spPr bwMode="auto">
            <a:xfrm>
              <a:off x="5091" y="1651"/>
              <a:ext cx="1" cy="420"/>
            </a:xfrm>
            <a:prstGeom prst="line">
              <a:avLst/>
            </a:prstGeom>
            <a:noFill/>
            <a:ln w="9525">
              <a:solidFill>
                <a:srgbClr val="FF0000"/>
              </a:solidFill>
              <a:round/>
              <a:headEnd/>
              <a:tailEnd type="stealth" w="sm" len="med"/>
            </a:ln>
          </p:spPr>
          <p:txBody>
            <a:bodyPr/>
            <a:lstStyle/>
            <a:p>
              <a:endParaRPr lang="zh-CN" altLang="en-US"/>
            </a:p>
          </p:txBody>
        </p:sp>
        <p:sp>
          <p:nvSpPr>
            <p:cNvPr id="23" name="Line 22"/>
            <p:cNvSpPr>
              <a:spLocks noChangeShapeType="1"/>
            </p:cNvSpPr>
            <p:nvPr/>
          </p:nvSpPr>
          <p:spPr bwMode="auto">
            <a:xfrm>
              <a:off x="2340" y="1716"/>
              <a:ext cx="1" cy="350"/>
            </a:xfrm>
            <a:prstGeom prst="line">
              <a:avLst/>
            </a:prstGeom>
            <a:noFill/>
            <a:ln w="9525">
              <a:solidFill>
                <a:srgbClr val="FF0000"/>
              </a:solidFill>
              <a:round/>
              <a:headEnd/>
              <a:tailEnd type="stealth" w="sm" len="med"/>
            </a:ln>
          </p:spPr>
          <p:txBody>
            <a:bodyPr/>
            <a:lstStyle/>
            <a:p>
              <a:endParaRPr lang="zh-CN" altLang="en-US"/>
            </a:p>
          </p:txBody>
        </p:sp>
        <p:sp>
          <p:nvSpPr>
            <p:cNvPr id="24" name="Line 23"/>
            <p:cNvSpPr>
              <a:spLocks noChangeShapeType="1"/>
            </p:cNvSpPr>
            <p:nvPr/>
          </p:nvSpPr>
          <p:spPr bwMode="auto">
            <a:xfrm>
              <a:off x="3894" y="1716"/>
              <a:ext cx="1" cy="420"/>
            </a:xfrm>
            <a:prstGeom prst="line">
              <a:avLst/>
            </a:prstGeom>
            <a:noFill/>
            <a:ln w="9525">
              <a:solidFill>
                <a:srgbClr val="FF0000"/>
              </a:solidFill>
              <a:round/>
              <a:headEnd/>
              <a:tailEnd type="stealth" w="sm" len="med"/>
            </a:ln>
          </p:spPr>
          <p:txBody>
            <a:bodyPr/>
            <a:lstStyle/>
            <a:p>
              <a:endParaRPr lang="zh-CN" altLang="en-US"/>
            </a:p>
          </p:txBody>
        </p:sp>
        <p:sp>
          <p:nvSpPr>
            <p:cNvPr id="25" name="Line 24"/>
            <p:cNvSpPr>
              <a:spLocks noChangeShapeType="1"/>
            </p:cNvSpPr>
            <p:nvPr/>
          </p:nvSpPr>
          <p:spPr bwMode="auto">
            <a:xfrm>
              <a:off x="2344" y="1098"/>
              <a:ext cx="1" cy="313"/>
            </a:xfrm>
            <a:prstGeom prst="line">
              <a:avLst/>
            </a:prstGeom>
            <a:noFill/>
            <a:ln w="9525">
              <a:solidFill>
                <a:srgbClr val="FF0000"/>
              </a:solidFill>
              <a:round/>
              <a:headEnd/>
              <a:tailEnd type="stealth" w="sm" len="med"/>
            </a:ln>
          </p:spPr>
          <p:txBody>
            <a:bodyPr/>
            <a:lstStyle/>
            <a:p>
              <a:endParaRPr lang="zh-CN" altLang="en-US"/>
            </a:p>
          </p:txBody>
        </p:sp>
        <p:sp>
          <p:nvSpPr>
            <p:cNvPr id="26" name="Line 25"/>
            <p:cNvSpPr>
              <a:spLocks noChangeShapeType="1"/>
            </p:cNvSpPr>
            <p:nvPr/>
          </p:nvSpPr>
          <p:spPr bwMode="auto">
            <a:xfrm flipH="1">
              <a:off x="3900" y="1098"/>
              <a:ext cx="2" cy="312"/>
            </a:xfrm>
            <a:prstGeom prst="line">
              <a:avLst/>
            </a:prstGeom>
            <a:noFill/>
            <a:ln w="9525">
              <a:solidFill>
                <a:srgbClr val="FF0000"/>
              </a:solidFill>
              <a:round/>
              <a:headEnd/>
              <a:tailEnd type="stealth" w="sm" len="med"/>
            </a:ln>
          </p:spPr>
          <p:txBody>
            <a:bodyPr/>
            <a:lstStyle/>
            <a:p>
              <a:endParaRPr lang="zh-CN" altLang="en-US"/>
            </a:p>
          </p:txBody>
        </p:sp>
        <p:sp>
          <p:nvSpPr>
            <p:cNvPr id="27" name="Line 26"/>
            <p:cNvSpPr>
              <a:spLocks noChangeShapeType="1"/>
            </p:cNvSpPr>
            <p:nvPr/>
          </p:nvSpPr>
          <p:spPr bwMode="auto">
            <a:xfrm flipH="1">
              <a:off x="2444" y="1576"/>
              <a:ext cx="294" cy="1"/>
            </a:xfrm>
            <a:prstGeom prst="line">
              <a:avLst/>
            </a:prstGeom>
            <a:noFill/>
            <a:ln w="9525">
              <a:solidFill>
                <a:srgbClr val="FF0000"/>
              </a:solidFill>
              <a:round/>
              <a:headEnd/>
              <a:tailEnd type="stealth" w="sm" len="med"/>
            </a:ln>
          </p:spPr>
          <p:txBody>
            <a:bodyPr/>
            <a:lstStyle/>
            <a:p>
              <a:endParaRPr lang="zh-CN" altLang="en-US"/>
            </a:p>
          </p:txBody>
        </p:sp>
        <p:sp>
          <p:nvSpPr>
            <p:cNvPr id="28" name="Line 27"/>
            <p:cNvSpPr>
              <a:spLocks noChangeShapeType="1"/>
            </p:cNvSpPr>
            <p:nvPr/>
          </p:nvSpPr>
          <p:spPr bwMode="auto">
            <a:xfrm>
              <a:off x="618" y="1651"/>
              <a:ext cx="540" cy="1"/>
            </a:xfrm>
            <a:prstGeom prst="line">
              <a:avLst/>
            </a:prstGeom>
            <a:noFill/>
            <a:ln w="9525">
              <a:solidFill>
                <a:srgbClr val="FF0000"/>
              </a:solidFill>
              <a:round/>
              <a:headEnd/>
              <a:tailEnd type="stealth" w="sm" len="med"/>
            </a:ln>
          </p:spPr>
          <p:txBody>
            <a:bodyPr/>
            <a:lstStyle/>
            <a:p>
              <a:endParaRPr lang="zh-CN" altLang="en-US"/>
            </a:p>
          </p:txBody>
        </p:sp>
        <p:sp>
          <p:nvSpPr>
            <p:cNvPr id="29" name="Line 28"/>
            <p:cNvSpPr>
              <a:spLocks noChangeShapeType="1"/>
            </p:cNvSpPr>
            <p:nvPr/>
          </p:nvSpPr>
          <p:spPr bwMode="auto">
            <a:xfrm>
              <a:off x="3447" y="1579"/>
              <a:ext cx="362" cy="1"/>
            </a:xfrm>
            <a:prstGeom prst="line">
              <a:avLst/>
            </a:prstGeom>
            <a:noFill/>
            <a:ln w="9525">
              <a:solidFill>
                <a:srgbClr val="FF0000"/>
              </a:solidFill>
              <a:round/>
              <a:headEnd/>
              <a:tailEnd type="stealth" w="sm" len="med"/>
            </a:ln>
          </p:spPr>
          <p:txBody>
            <a:bodyPr/>
            <a:lstStyle/>
            <a:p>
              <a:endParaRPr lang="zh-CN" altLang="en-US"/>
            </a:p>
          </p:txBody>
        </p:sp>
        <p:sp>
          <p:nvSpPr>
            <p:cNvPr id="30" name="Line 29"/>
            <p:cNvSpPr>
              <a:spLocks noChangeShapeType="1"/>
            </p:cNvSpPr>
            <p:nvPr/>
          </p:nvSpPr>
          <p:spPr bwMode="auto">
            <a:xfrm flipH="1">
              <a:off x="5180" y="1573"/>
              <a:ext cx="360" cy="1"/>
            </a:xfrm>
            <a:prstGeom prst="line">
              <a:avLst/>
            </a:prstGeom>
            <a:noFill/>
            <a:ln w="9525">
              <a:solidFill>
                <a:srgbClr val="FF0000"/>
              </a:solidFill>
              <a:round/>
              <a:headEnd/>
              <a:tailEnd type="stealth" w="sm" len="med"/>
            </a:ln>
          </p:spPr>
          <p:txBody>
            <a:bodyPr/>
            <a:lstStyle/>
            <a:p>
              <a:endParaRPr lang="zh-CN" altLang="en-US"/>
            </a:p>
          </p:txBody>
        </p:sp>
        <p:sp>
          <p:nvSpPr>
            <p:cNvPr id="31" name="Line 30"/>
            <p:cNvSpPr>
              <a:spLocks noChangeShapeType="1"/>
            </p:cNvSpPr>
            <p:nvPr/>
          </p:nvSpPr>
          <p:spPr bwMode="auto">
            <a:xfrm>
              <a:off x="1260" y="1716"/>
              <a:ext cx="1" cy="350"/>
            </a:xfrm>
            <a:prstGeom prst="line">
              <a:avLst/>
            </a:prstGeom>
            <a:noFill/>
            <a:ln w="9525">
              <a:solidFill>
                <a:srgbClr val="FF0000"/>
              </a:solidFill>
              <a:round/>
              <a:headEnd/>
              <a:tailEnd type="stealth" w="sm" len="med"/>
            </a:ln>
          </p:spPr>
          <p:txBody>
            <a:bodyPr/>
            <a:lstStyle/>
            <a:p>
              <a:endParaRPr lang="zh-CN" altLang="en-US"/>
            </a:p>
          </p:txBody>
        </p:sp>
        <p:sp>
          <p:nvSpPr>
            <p:cNvPr id="32" name="Text Box 31"/>
            <p:cNvSpPr txBox="1">
              <a:spLocks noChangeArrowheads="1"/>
            </p:cNvSpPr>
            <p:nvPr/>
          </p:nvSpPr>
          <p:spPr bwMode="auto">
            <a:xfrm>
              <a:off x="2709" y="1394"/>
              <a:ext cx="440" cy="372"/>
            </a:xfrm>
            <a:prstGeom prst="rect">
              <a:avLst/>
            </a:prstGeom>
            <a:solidFill>
              <a:srgbClr val="FFFFFF"/>
            </a:solidFill>
            <a:ln w="9525">
              <a:solidFill>
                <a:srgbClr val="FF0000"/>
              </a:solidFill>
              <a:miter lim="800000"/>
              <a:headEnd/>
              <a:tailEnd/>
            </a:ln>
          </p:spPr>
          <p:txBody>
            <a:bodyPr lIns="18000" tIns="10800" rIns="18000" bIns="10800"/>
            <a:lstStyle/>
            <a:p>
              <a:r>
                <a:rPr lang="en-US" altLang="zh-CN" sz="1200" dirty="0" smtClean="0">
                  <a:latin typeface="Times New Roman" pitchFamily="18" charset="0"/>
                </a:rPr>
                <a:t>Z</a:t>
              </a:r>
              <a:r>
                <a:rPr lang="en-US" altLang="zh-CN" sz="1200" baseline="-25000" dirty="0" smtClean="0">
                  <a:latin typeface="Times New Roman" pitchFamily="18" charset="0"/>
                </a:rPr>
                <a:t>2</a:t>
              </a:r>
              <a:r>
                <a:rPr lang="en-US" altLang="zh-CN" sz="1200" baseline="30000" dirty="0" smtClean="0"/>
                <a:t>(9)</a:t>
              </a:r>
              <a:endParaRPr lang="en-US" altLang="zh-CN" sz="1200" baseline="30000" dirty="0"/>
            </a:p>
          </p:txBody>
        </p:sp>
        <p:sp>
          <p:nvSpPr>
            <p:cNvPr id="33" name="Text Box 32"/>
            <p:cNvSpPr txBox="1">
              <a:spLocks noChangeArrowheads="1"/>
            </p:cNvSpPr>
            <p:nvPr/>
          </p:nvSpPr>
          <p:spPr bwMode="auto">
            <a:xfrm>
              <a:off x="3174" y="1394"/>
              <a:ext cx="359" cy="407"/>
            </a:xfrm>
            <a:prstGeom prst="rect">
              <a:avLst/>
            </a:prstGeom>
            <a:solidFill>
              <a:srgbClr val="FFFFFF"/>
            </a:solidFill>
            <a:ln w="9525">
              <a:solidFill>
                <a:srgbClr val="FF0000"/>
              </a:solidFill>
              <a:miter lim="800000"/>
              <a:headEnd/>
              <a:tailEnd/>
            </a:ln>
          </p:spPr>
          <p:txBody>
            <a:bodyPr lIns="18000" tIns="10800" rIns="18000" bIns="10800"/>
            <a:lstStyle/>
            <a:p>
              <a:pPr algn="r"/>
              <a:r>
                <a:rPr lang="en-US" altLang="zh-CN" sz="1200" dirty="0" smtClean="0">
                  <a:latin typeface="Times New Roman" pitchFamily="18" charset="0"/>
                </a:rPr>
                <a:t>Z</a:t>
              </a:r>
              <a:r>
                <a:rPr lang="en-US" altLang="zh-CN" sz="1200" baseline="-25000" dirty="0" smtClean="0">
                  <a:latin typeface="Times New Roman" pitchFamily="18" charset="0"/>
                </a:rPr>
                <a:t>3</a:t>
              </a:r>
              <a:r>
                <a:rPr lang="en-US" altLang="zh-CN" sz="1200" baseline="30000" dirty="0" smtClean="0">
                  <a:latin typeface="Times New Roman" pitchFamily="18" charset="0"/>
                </a:rPr>
                <a:t>(9)</a:t>
              </a:r>
              <a:endParaRPr lang="en-US" altLang="zh-CN" sz="1200" dirty="0"/>
            </a:p>
          </p:txBody>
        </p:sp>
        <p:sp>
          <p:nvSpPr>
            <p:cNvPr id="34" name="Text Box 33"/>
            <p:cNvSpPr txBox="1">
              <a:spLocks noChangeArrowheads="1"/>
            </p:cNvSpPr>
            <p:nvPr/>
          </p:nvSpPr>
          <p:spPr bwMode="auto">
            <a:xfrm>
              <a:off x="5675" y="1349"/>
              <a:ext cx="379" cy="367"/>
            </a:xfrm>
            <a:prstGeom prst="rect">
              <a:avLst/>
            </a:prstGeom>
            <a:solidFill>
              <a:srgbClr val="FFFFFF"/>
            </a:solidFill>
            <a:ln w="9525">
              <a:solidFill>
                <a:srgbClr val="FF0000"/>
              </a:solidFill>
              <a:miter lim="800000"/>
              <a:headEnd/>
              <a:tailEnd/>
            </a:ln>
          </p:spPr>
          <p:txBody>
            <a:bodyPr lIns="18000" tIns="10800" rIns="18000" bIns="10800"/>
            <a:lstStyle/>
            <a:p>
              <a:pPr algn="just"/>
              <a:r>
                <a:rPr lang="en-US" altLang="zh-CN" sz="1600" dirty="0" smtClean="0">
                  <a:latin typeface="Times New Roman" pitchFamily="18" charset="0"/>
                </a:rPr>
                <a:t>Z</a:t>
              </a:r>
              <a:r>
                <a:rPr lang="en-US" altLang="zh-CN" sz="1600" baseline="-25000" dirty="0" smtClean="0">
                  <a:latin typeface="Times New Roman" pitchFamily="18" charset="0"/>
                </a:rPr>
                <a:t>4</a:t>
              </a:r>
              <a:r>
                <a:rPr lang="en-US" altLang="zh-CN" sz="1600" baseline="30000" dirty="0" smtClean="0">
                  <a:latin typeface="Times New Roman" pitchFamily="18" charset="0"/>
                </a:rPr>
                <a:t>(9)</a:t>
              </a:r>
              <a:endParaRPr lang="en-US" altLang="zh-CN" sz="1600" dirty="0"/>
            </a:p>
          </p:txBody>
        </p:sp>
        <p:sp>
          <p:nvSpPr>
            <p:cNvPr id="35" name="Text Box 34"/>
            <p:cNvSpPr txBox="1">
              <a:spLocks noChangeArrowheads="1"/>
            </p:cNvSpPr>
            <p:nvPr/>
          </p:nvSpPr>
          <p:spPr bwMode="auto">
            <a:xfrm>
              <a:off x="2266" y="1410"/>
              <a:ext cx="180" cy="312"/>
            </a:xfrm>
            <a:prstGeom prst="rect">
              <a:avLst/>
            </a:prstGeom>
            <a:solidFill>
              <a:srgbClr val="FFFFFF"/>
            </a:solidFill>
            <a:ln w="9525">
              <a:solidFill>
                <a:srgbClr val="FF0000"/>
              </a:solidFill>
              <a:miter lim="800000"/>
              <a:headEnd/>
              <a:tailEnd/>
            </a:ln>
          </p:spPr>
          <p:txBody>
            <a:bodyPr lIns="0" tIns="0" rIns="0" bIns="0"/>
            <a:lstStyle/>
            <a:p>
              <a:pPr algn="ctr"/>
              <a:r>
                <a:rPr lang="en-US" altLang="zh-CN" sz="1600">
                  <a:latin typeface="Times New Roman" pitchFamily="18" charset="0"/>
                </a:rPr>
                <a:t>+</a:t>
              </a:r>
              <a:endParaRPr lang="en-US" altLang="zh-CN" sz="1600"/>
            </a:p>
          </p:txBody>
        </p:sp>
        <p:grpSp>
          <p:nvGrpSpPr>
            <p:cNvPr id="36" name="Group 35"/>
            <p:cNvGrpSpPr>
              <a:grpSpLocks/>
            </p:cNvGrpSpPr>
            <p:nvPr/>
          </p:nvGrpSpPr>
          <p:grpSpPr bwMode="auto">
            <a:xfrm>
              <a:off x="1182" y="1560"/>
              <a:ext cx="240" cy="156"/>
              <a:chOff x="0" y="0"/>
              <a:chExt cx="240" cy="156"/>
            </a:xfrm>
          </p:grpSpPr>
          <p:sp>
            <p:nvSpPr>
              <p:cNvPr id="43" name="Oval 36"/>
              <p:cNvSpPr>
                <a:spLocks noChangeArrowheads="1"/>
              </p:cNvSpPr>
              <p:nvPr/>
            </p:nvSpPr>
            <p:spPr bwMode="auto">
              <a:xfrm>
                <a:off x="0" y="0"/>
                <a:ext cx="240" cy="156"/>
              </a:xfrm>
              <a:prstGeom prst="ellipse">
                <a:avLst/>
              </a:prstGeom>
              <a:solidFill>
                <a:srgbClr val="FFFFFF"/>
              </a:solidFill>
              <a:ln w="9525">
                <a:solidFill>
                  <a:srgbClr val="FF0000"/>
                </a:solidFill>
                <a:round/>
                <a:headEnd/>
                <a:tailEnd/>
              </a:ln>
            </p:spPr>
            <p:txBody>
              <a:bodyPr/>
              <a:lstStyle/>
              <a:p>
                <a:endParaRPr lang="zh-CN" altLang="en-US"/>
              </a:p>
            </p:txBody>
          </p:sp>
          <p:sp>
            <p:nvSpPr>
              <p:cNvPr id="44" name="未知"/>
              <p:cNvSpPr>
                <a:spLocks/>
              </p:cNvSpPr>
              <p:nvPr/>
            </p:nvSpPr>
            <p:spPr bwMode="auto">
              <a:xfrm>
                <a:off x="115" y="78"/>
                <a:ext cx="15" cy="30"/>
              </a:xfrm>
              <a:custGeom>
                <a:avLst/>
                <a:gdLst/>
                <a:ahLst/>
                <a:cxnLst>
                  <a:cxn ang="0">
                    <a:pos x="0" y="0"/>
                  </a:cxn>
                  <a:cxn ang="0">
                    <a:pos x="15" y="30"/>
                  </a:cxn>
                </a:cxnLst>
                <a:rect l="0" t="0" r="r" b="b"/>
                <a:pathLst>
                  <a:path w="15" h="30">
                    <a:moveTo>
                      <a:pt x="0" y="0"/>
                    </a:moveTo>
                    <a:lnTo>
                      <a:pt x="15" y="30"/>
                    </a:lnTo>
                  </a:path>
                </a:pathLst>
              </a:custGeom>
              <a:noFill/>
              <a:ln w="9525" cmpd="sng">
                <a:solidFill>
                  <a:srgbClr val="FF0000"/>
                </a:solidFill>
                <a:round/>
                <a:headEnd type="oval" w="sm" len="sm"/>
                <a:tailEnd/>
              </a:ln>
            </p:spPr>
            <p:txBody>
              <a:bodyPr/>
              <a:lstStyle/>
              <a:p>
                <a:endParaRPr lang="zh-CN" altLang="en-US"/>
              </a:p>
            </p:txBody>
          </p:sp>
        </p:grpSp>
        <p:grpSp>
          <p:nvGrpSpPr>
            <p:cNvPr id="37" name="Group 38"/>
            <p:cNvGrpSpPr>
              <a:grpSpLocks/>
            </p:cNvGrpSpPr>
            <p:nvPr/>
          </p:nvGrpSpPr>
          <p:grpSpPr bwMode="auto">
            <a:xfrm>
              <a:off x="4974" y="1495"/>
              <a:ext cx="240" cy="156"/>
              <a:chOff x="0" y="0"/>
              <a:chExt cx="240" cy="156"/>
            </a:xfrm>
          </p:grpSpPr>
          <p:sp>
            <p:nvSpPr>
              <p:cNvPr id="41" name="Oval 39"/>
              <p:cNvSpPr>
                <a:spLocks noChangeArrowheads="1"/>
              </p:cNvSpPr>
              <p:nvPr/>
            </p:nvSpPr>
            <p:spPr bwMode="auto">
              <a:xfrm>
                <a:off x="0" y="0"/>
                <a:ext cx="240" cy="156"/>
              </a:xfrm>
              <a:prstGeom prst="ellipse">
                <a:avLst/>
              </a:prstGeom>
              <a:solidFill>
                <a:srgbClr val="FFFFFF"/>
              </a:solidFill>
              <a:ln w="9525">
                <a:solidFill>
                  <a:srgbClr val="FF0000"/>
                </a:solidFill>
                <a:round/>
                <a:headEnd/>
                <a:tailEnd/>
              </a:ln>
            </p:spPr>
            <p:txBody>
              <a:bodyPr/>
              <a:lstStyle/>
              <a:p>
                <a:endParaRPr lang="zh-CN" altLang="en-US"/>
              </a:p>
            </p:txBody>
          </p:sp>
          <p:sp>
            <p:nvSpPr>
              <p:cNvPr id="42" name="未知"/>
              <p:cNvSpPr>
                <a:spLocks/>
              </p:cNvSpPr>
              <p:nvPr/>
            </p:nvSpPr>
            <p:spPr bwMode="auto">
              <a:xfrm>
                <a:off x="115" y="78"/>
                <a:ext cx="15" cy="30"/>
              </a:xfrm>
              <a:custGeom>
                <a:avLst/>
                <a:gdLst/>
                <a:ahLst/>
                <a:cxnLst>
                  <a:cxn ang="0">
                    <a:pos x="0" y="0"/>
                  </a:cxn>
                  <a:cxn ang="0">
                    <a:pos x="15" y="30"/>
                  </a:cxn>
                </a:cxnLst>
                <a:rect l="0" t="0" r="r" b="b"/>
                <a:pathLst>
                  <a:path w="15" h="30">
                    <a:moveTo>
                      <a:pt x="0" y="0"/>
                    </a:moveTo>
                    <a:lnTo>
                      <a:pt x="15" y="30"/>
                    </a:lnTo>
                  </a:path>
                </a:pathLst>
              </a:custGeom>
              <a:noFill/>
              <a:ln w="9525" cmpd="sng">
                <a:solidFill>
                  <a:srgbClr val="FF0000"/>
                </a:solidFill>
                <a:round/>
                <a:headEnd type="oval" w="sm" len="sm"/>
                <a:tailEnd/>
              </a:ln>
            </p:spPr>
            <p:txBody>
              <a:bodyPr/>
              <a:lstStyle/>
              <a:p>
                <a:endParaRPr lang="zh-CN" altLang="en-US"/>
              </a:p>
            </p:txBody>
          </p:sp>
        </p:grpSp>
        <p:sp>
          <p:nvSpPr>
            <p:cNvPr id="38" name="Text Box 41"/>
            <p:cNvSpPr txBox="1">
              <a:spLocks noChangeArrowheads="1"/>
            </p:cNvSpPr>
            <p:nvPr/>
          </p:nvSpPr>
          <p:spPr bwMode="auto">
            <a:xfrm>
              <a:off x="3818" y="1410"/>
              <a:ext cx="180" cy="312"/>
            </a:xfrm>
            <a:prstGeom prst="rect">
              <a:avLst/>
            </a:prstGeom>
            <a:solidFill>
              <a:srgbClr val="FFFFFF"/>
            </a:solidFill>
            <a:ln w="9525">
              <a:solidFill>
                <a:srgbClr val="FF0000"/>
              </a:solidFill>
              <a:miter lim="800000"/>
              <a:headEnd/>
              <a:tailEnd/>
            </a:ln>
          </p:spPr>
          <p:txBody>
            <a:bodyPr lIns="0" tIns="0" rIns="0" bIns="0"/>
            <a:lstStyle/>
            <a:p>
              <a:pPr algn="ctr"/>
              <a:r>
                <a:rPr lang="en-US" altLang="zh-CN" sz="1800" dirty="0">
                  <a:latin typeface="Times New Roman" pitchFamily="18" charset="0"/>
                </a:rPr>
                <a:t>+</a:t>
              </a:r>
              <a:endParaRPr lang="en-US" altLang="zh-CN" sz="1800" dirty="0"/>
            </a:p>
          </p:txBody>
        </p:sp>
        <p:cxnSp>
          <p:nvCxnSpPr>
            <p:cNvPr id="39" name="AutoShape 42"/>
            <p:cNvCxnSpPr>
              <a:cxnSpLocks noChangeShapeType="1"/>
              <a:stCxn id="20" idx="1"/>
              <a:endCxn id="26" idx="0"/>
            </p:cNvCxnSpPr>
            <p:nvPr/>
          </p:nvCxnSpPr>
          <p:spPr bwMode="auto">
            <a:xfrm>
              <a:off x="2367" y="624"/>
              <a:ext cx="1535" cy="474"/>
            </a:xfrm>
            <a:prstGeom prst="straightConnector1">
              <a:avLst/>
            </a:prstGeom>
            <a:noFill/>
            <a:ln w="9525">
              <a:solidFill>
                <a:srgbClr val="FF0000"/>
              </a:solidFill>
              <a:round/>
              <a:headEnd/>
              <a:tailEnd/>
            </a:ln>
            <a:effectLst/>
          </p:spPr>
        </p:cxnSp>
        <p:cxnSp>
          <p:nvCxnSpPr>
            <p:cNvPr id="40" name="AutoShape 43"/>
            <p:cNvCxnSpPr>
              <a:cxnSpLocks noChangeShapeType="1"/>
              <a:stCxn id="21" idx="1"/>
              <a:endCxn id="25" idx="0"/>
            </p:cNvCxnSpPr>
            <p:nvPr/>
          </p:nvCxnSpPr>
          <p:spPr bwMode="auto">
            <a:xfrm flipH="1">
              <a:off x="2344" y="624"/>
              <a:ext cx="1614" cy="474"/>
            </a:xfrm>
            <a:prstGeom prst="straightConnector1">
              <a:avLst/>
            </a:prstGeom>
            <a:noFill/>
            <a:ln w="9525">
              <a:solidFill>
                <a:srgbClr val="FF0000"/>
              </a:solidFill>
              <a:round/>
              <a:headEnd/>
              <a:tailEnd/>
            </a:ln>
            <a:effectLst/>
          </p:spPr>
        </p:cxnSp>
      </p:gr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IDEA</a:t>
            </a:r>
            <a:r>
              <a:rPr lang="zh-CN" altLang="en-US" dirty="0" smtClean="0">
                <a:latin typeface="Times New Roman" pitchFamily="18" charset="0"/>
              </a:rPr>
              <a:t>算法的解</a:t>
            </a:r>
            <a:r>
              <a:rPr lang="zh-CN" altLang="en-US" dirty="0" smtClean="0"/>
              <a:t>密</a:t>
            </a:r>
            <a:endParaRPr lang="zh-CN" altLang="en-US" dirty="0"/>
          </a:p>
        </p:txBody>
      </p:sp>
      <p:sp>
        <p:nvSpPr>
          <p:cNvPr id="3" name="内容占位符 2"/>
          <p:cNvSpPr>
            <a:spLocks noGrp="1"/>
          </p:cNvSpPr>
          <p:nvPr>
            <p:ph idx="1"/>
          </p:nvPr>
        </p:nvSpPr>
        <p:spPr>
          <a:xfrm>
            <a:off x="457200" y="1371600"/>
            <a:ext cx="8229600" cy="4953000"/>
          </a:xfrm>
        </p:spPr>
        <p:txBody>
          <a:bodyPr/>
          <a:lstStyle/>
          <a:p>
            <a:pPr algn="just"/>
            <a:r>
              <a:rPr lang="en-US" altLang="zh-CN" sz="2400" dirty="0" smtClean="0">
                <a:latin typeface="Times New Roman" pitchFamily="18" charset="0"/>
              </a:rPr>
              <a:t>IDEA</a:t>
            </a:r>
            <a:r>
              <a:rPr lang="zh-CN" altLang="en-US" sz="2400" dirty="0" smtClean="0">
                <a:latin typeface="Times New Roman" pitchFamily="18" charset="0"/>
              </a:rPr>
              <a:t>的解密与加密基本相同，使用的运算逻辑相同。但在每一轮迭代所使用的子密钥上有较大的差别</a:t>
            </a:r>
          </a:p>
          <a:p>
            <a:pPr lvl="1" algn="just"/>
            <a:r>
              <a:rPr lang="en-US" altLang="zh-CN" sz="2000" dirty="0" smtClean="0">
                <a:latin typeface="Times New Roman" pitchFamily="18" charset="0"/>
              </a:rPr>
              <a:t>IDEA</a:t>
            </a:r>
            <a:r>
              <a:rPr lang="zh-CN" altLang="en-US" sz="2000" dirty="0" smtClean="0">
                <a:latin typeface="Times New Roman" pitchFamily="18" charset="0"/>
              </a:rPr>
              <a:t>的解密子密钥是加密子密钥的乘法逆</a:t>
            </a:r>
            <a:r>
              <a:rPr lang="en-US" altLang="zh-CN" sz="2000" dirty="0" smtClean="0">
                <a:latin typeface="Times New Roman" pitchFamily="18" charset="0"/>
              </a:rPr>
              <a:t>(</a:t>
            </a:r>
            <a:r>
              <a:rPr lang="zh-CN" altLang="en-US" sz="2000" dirty="0" smtClean="0">
                <a:latin typeface="Times New Roman" pitchFamily="18" charset="0"/>
              </a:rPr>
              <a:t>即模</a:t>
            </a:r>
            <a:r>
              <a:rPr lang="en-US" altLang="zh-CN" sz="2000" dirty="0" smtClean="0">
                <a:latin typeface="Times New Roman" pitchFamily="18" charset="0"/>
              </a:rPr>
              <a:t>2</a:t>
            </a:r>
            <a:r>
              <a:rPr lang="en-US" altLang="zh-CN" sz="2000" baseline="30000" dirty="0" smtClean="0">
                <a:latin typeface="Times New Roman" pitchFamily="18" charset="0"/>
              </a:rPr>
              <a:t>16</a:t>
            </a:r>
            <a:r>
              <a:rPr lang="zh-CN" altLang="en-US" sz="2000" dirty="0" smtClean="0">
                <a:latin typeface="Times New Roman" pitchFamily="18" charset="0"/>
              </a:rPr>
              <a:t>＋</a:t>
            </a:r>
            <a:r>
              <a:rPr lang="en-US" altLang="zh-CN" sz="2000" dirty="0" smtClean="0">
                <a:latin typeface="Times New Roman" pitchFamily="18" charset="0"/>
              </a:rPr>
              <a:t>1</a:t>
            </a:r>
            <a:r>
              <a:rPr lang="zh-CN" altLang="en-US" sz="2000" dirty="0" smtClean="0">
                <a:latin typeface="Times New Roman" pitchFamily="18" charset="0"/>
              </a:rPr>
              <a:t>乘法逆元</a:t>
            </a:r>
            <a:r>
              <a:rPr lang="en-US" altLang="zh-CN" sz="2000" dirty="0" smtClean="0">
                <a:latin typeface="Times New Roman" pitchFamily="18" charset="0"/>
              </a:rPr>
              <a:t>)</a:t>
            </a:r>
            <a:r>
              <a:rPr lang="zh-CN" altLang="en-US" sz="2000" dirty="0" smtClean="0">
                <a:latin typeface="Times New Roman" pitchFamily="18" charset="0"/>
              </a:rPr>
              <a:t>或加法逆</a:t>
            </a:r>
            <a:r>
              <a:rPr lang="en-US" altLang="zh-CN" sz="2000" dirty="0" smtClean="0">
                <a:latin typeface="Times New Roman" pitchFamily="18" charset="0"/>
              </a:rPr>
              <a:t>(</a:t>
            </a:r>
            <a:r>
              <a:rPr lang="zh-CN" altLang="en-US" sz="2000" dirty="0" smtClean="0">
                <a:latin typeface="Times New Roman" pitchFamily="18" charset="0"/>
              </a:rPr>
              <a:t>即模</a:t>
            </a:r>
            <a:r>
              <a:rPr lang="en-US" altLang="zh-CN" sz="2000" dirty="0" smtClean="0">
                <a:latin typeface="Times New Roman" pitchFamily="18" charset="0"/>
              </a:rPr>
              <a:t>2</a:t>
            </a:r>
            <a:r>
              <a:rPr lang="en-US" altLang="zh-CN" sz="2000" baseline="30000" dirty="0" smtClean="0">
                <a:latin typeface="Times New Roman" pitchFamily="18" charset="0"/>
              </a:rPr>
              <a:t>16</a:t>
            </a:r>
            <a:r>
              <a:rPr lang="zh-CN" altLang="en-US" sz="2000" dirty="0" smtClean="0">
                <a:latin typeface="Times New Roman" pitchFamily="18" charset="0"/>
              </a:rPr>
              <a:t>加法逆元</a:t>
            </a:r>
            <a:r>
              <a:rPr lang="en-US" altLang="zh-CN" sz="2000" dirty="0" smtClean="0">
                <a:latin typeface="Times New Roman" pitchFamily="18" charset="0"/>
              </a:rPr>
              <a:t>)</a:t>
            </a:r>
            <a:endParaRPr lang="zh-CN" altLang="en-US" sz="20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84</a:t>
            </a:fld>
            <a:endParaRPr lang="en-US" altLang="zh-CN" dirty="0"/>
          </a:p>
        </p:txBody>
      </p:sp>
      <p:graphicFrame>
        <p:nvGraphicFramePr>
          <p:cNvPr id="7" name="Group 198"/>
          <p:cNvGraphicFramePr>
            <a:graphicFrameLocks/>
          </p:cNvGraphicFramePr>
          <p:nvPr>
            <p:extLst>
              <p:ext uri="{D42A27DB-BD31-4B8C-83A1-F6EECF244321}">
                <p14:modId xmlns:p14="http://schemas.microsoft.com/office/powerpoint/2010/main" val="1356259392"/>
              </p:ext>
            </p:extLst>
          </p:nvPr>
        </p:nvGraphicFramePr>
        <p:xfrm>
          <a:off x="1219200" y="2895600"/>
          <a:ext cx="7239000" cy="3413760"/>
        </p:xfrm>
        <a:graphic>
          <a:graphicData uri="http://schemas.openxmlformats.org/drawingml/2006/table">
            <a:tbl>
              <a:tblPr/>
              <a:tblGrid>
                <a:gridCol w="685800">
                  <a:extLst>
                    <a:ext uri="{9D8B030D-6E8A-4147-A177-3AD203B41FA5}">
                      <a16:colId xmlns:a16="http://schemas.microsoft.com/office/drawing/2014/main" val="20000"/>
                    </a:ext>
                  </a:extLst>
                </a:gridCol>
                <a:gridCol w="2725224">
                  <a:extLst>
                    <a:ext uri="{9D8B030D-6E8A-4147-A177-3AD203B41FA5}">
                      <a16:colId xmlns:a16="http://schemas.microsoft.com/office/drawing/2014/main" val="20001"/>
                    </a:ext>
                  </a:extLst>
                </a:gridCol>
                <a:gridCol w="3827976">
                  <a:extLst>
                    <a:ext uri="{9D8B030D-6E8A-4147-A177-3AD203B41FA5}">
                      <a16:colId xmlns:a16="http://schemas.microsoft.com/office/drawing/2014/main" val="20002"/>
                    </a:ext>
                  </a:extLst>
                </a:gridCol>
              </a:tblGrid>
              <a:tr h="39624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轮数</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加密子密钥</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解密子密钥</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397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(9)</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(9)</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(9)</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(9)</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397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397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397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397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397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397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397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397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9</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(9)</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(9)</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(9)</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(9)</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IDEA</a:t>
            </a:r>
            <a:r>
              <a:rPr lang="zh-CN" altLang="en-US" dirty="0" smtClean="0">
                <a:latin typeface="Times New Roman" pitchFamily="18" charset="0"/>
              </a:rPr>
              <a:t>密钥生成</a:t>
            </a:r>
            <a:endParaRPr lang="zh-CN" altLang="en-US" dirty="0"/>
          </a:p>
        </p:txBody>
      </p:sp>
      <p:sp>
        <p:nvSpPr>
          <p:cNvPr id="3" name="内容占位符 2"/>
          <p:cNvSpPr>
            <a:spLocks noGrp="1"/>
          </p:cNvSpPr>
          <p:nvPr>
            <p:ph idx="1"/>
          </p:nvPr>
        </p:nvSpPr>
        <p:spPr/>
        <p:txBody>
          <a:bodyPr/>
          <a:lstStyle/>
          <a:p>
            <a:pPr algn="just"/>
            <a:r>
              <a:rPr lang="en-US" altLang="zh-CN" dirty="0" smtClean="0">
                <a:latin typeface="Times New Roman" pitchFamily="18" charset="0"/>
              </a:rPr>
              <a:t>IDEA</a:t>
            </a:r>
            <a:r>
              <a:rPr lang="zh-CN" altLang="en-US" dirty="0" smtClean="0">
                <a:latin typeface="Times New Roman" pitchFamily="18" charset="0"/>
              </a:rPr>
              <a:t>的</a:t>
            </a:r>
            <a:r>
              <a:rPr lang="zh-CN" altLang="en-US" b="1" dirty="0" smtClean="0">
                <a:solidFill>
                  <a:srgbClr val="CC66FF"/>
                </a:solidFill>
                <a:latin typeface="Times New Roman" pitchFamily="18" charset="0"/>
              </a:rPr>
              <a:t>种子密钥</a:t>
            </a:r>
            <a:r>
              <a:rPr lang="zh-CN" altLang="en-US" dirty="0" smtClean="0">
                <a:latin typeface="Times New Roman" pitchFamily="18" charset="0"/>
              </a:rPr>
              <a:t>为</a:t>
            </a:r>
            <a:r>
              <a:rPr lang="en-US" altLang="zh-CN" dirty="0" smtClean="0">
                <a:latin typeface="Times New Roman" pitchFamily="18" charset="0"/>
              </a:rPr>
              <a:t>128</a:t>
            </a:r>
            <a:r>
              <a:rPr lang="zh-CN" altLang="en-US" dirty="0" smtClean="0">
                <a:latin typeface="Times New Roman" pitchFamily="18" charset="0"/>
              </a:rPr>
              <a:t>位，在</a:t>
            </a:r>
            <a:r>
              <a:rPr lang="en-US" altLang="zh-CN" dirty="0" smtClean="0">
                <a:latin typeface="Times New Roman" pitchFamily="18" charset="0"/>
              </a:rPr>
              <a:t>IDEA</a:t>
            </a:r>
            <a:r>
              <a:rPr lang="zh-CN" altLang="en-US" dirty="0" smtClean="0">
                <a:latin typeface="Times New Roman" pitchFamily="18" charset="0"/>
              </a:rPr>
              <a:t>加密中，共用了</a:t>
            </a:r>
            <a:r>
              <a:rPr lang="en-US" altLang="zh-CN" b="1" dirty="0" smtClean="0">
                <a:solidFill>
                  <a:srgbClr val="FF0000"/>
                </a:solidFill>
                <a:latin typeface="Times New Roman" pitchFamily="18" charset="0"/>
              </a:rPr>
              <a:t>52</a:t>
            </a:r>
            <a:r>
              <a:rPr lang="zh-CN" altLang="en-US" b="1" dirty="0" smtClean="0">
                <a:solidFill>
                  <a:srgbClr val="FF0000"/>
                </a:solidFill>
                <a:latin typeface="Times New Roman" pitchFamily="18" charset="0"/>
              </a:rPr>
              <a:t>组</a:t>
            </a:r>
            <a:r>
              <a:rPr lang="en-US" altLang="zh-CN" b="1" dirty="0" smtClean="0">
                <a:solidFill>
                  <a:srgbClr val="FF0000"/>
                </a:solidFill>
                <a:latin typeface="Times New Roman" pitchFamily="18" charset="0"/>
              </a:rPr>
              <a:t>16</a:t>
            </a:r>
            <a:r>
              <a:rPr lang="zh-CN" altLang="en-US" b="1" dirty="0" smtClean="0">
                <a:solidFill>
                  <a:srgbClr val="FF0000"/>
                </a:solidFill>
                <a:latin typeface="Times New Roman" pitchFamily="18" charset="0"/>
              </a:rPr>
              <a:t>位的子密钥</a:t>
            </a:r>
            <a:endParaRPr lang="zh-CN" altLang="en-US" dirty="0" smtClean="0">
              <a:latin typeface="Times New Roman" pitchFamily="18" charset="0"/>
            </a:endParaRPr>
          </a:p>
          <a:p>
            <a:pPr algn="just"/>
            <a:endParaRPr lang="zh-CN" altLang="en-US" dirty="0" smtClean="0">
              <a:latin typeface="Times New Roman" pitchFamily="18" charset="0"/>
            </a:endParaRPr>
          </a:p>
          <a:p>
            <a:pPr algn="just"/>
            <a:r>
              <a:rPr lang="en-US" altLang="zh-CN" dirty="0" smtClean="0">
                <a:latin typeface="Times New Roman" pitchFamily="18" charset="0"/>
              </a:rPr>
              <a:t>IDEA</a:t>
            </a:r>
            <a:r>
              <a:rPr lang="zh-CN" altLang="en-US" dirty="0" smtClean="0">
                <a:latin typeface="Times New Roman" pitchFamily="18" charset="0"/>
              </a:rPr>
              <a:t>子密钥主要通过对初始密钥进行</a:t>
            </a:r>
            <a:r>
              <a:rPr lang="zh-CN" altLang="en-US" b="1" dirty="0" smtClean="0">
                <a:solidFill>
                  <a:srgbClr val="FF0000"/>
                </a:solidFill>
                <a:latin typeface="Times New Roman" pitchFamily="18" charset="0"/>
              </a:rPr>
              <a:t>移位</a:t>
            </a:r>
            <a:r>
              <a:rPr lang="zh-CN" altLang="en-US" dirty="0" smtClean="0">
                <a:latin typeface="Times New Roman" pitchFamily="18" charset="0"/>
              </a:rPr>
              <a:t>得到的</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85</a:t>
            </a:fld>
            <a:endParaRPr lang="en-US" altLang="zh-CN" dirty="0"/>
          </a:p>
        </p:txBody>
      </p:sp>
      <p:sp>
        <p:nvSpPr>
          <p:cNvPr id="7" name="内容占位符 2"/>
          <p:cNvSpPr txBox="1">
            <a:spLocks/>
          </p:cNvSpPr>
          <p:nvPr/>
        </p:nvSpPr>
        <p:spPr bwMode="auto">
          <a:xfrm>
            <a:off x="457200" y="4114800"/>
            <a:ext cx="8229600" cy="2057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fontAlgn="base">
              <a:spcBef>
                <a:spcPct val="20000"/>
              </a:spcBef>
              <a:spcAft>
                <a:spcPct val="0"/>
              </a:spcAft>
              <a:buClr>
                <a:schemeClr val="tx1"/>
              </a:buClr>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indent="-457200" algn="just">
              <a:lnSpc>
                <a:spcPct val="90000"/>
              </a:lnSpc>
              <a:buFont typeface="+mj-lt"/>
              <a:buAutoNum type="arabicPeriod"/>
            </a:pPr>
            <a:r>
              <a:rPr lang="zh-CN" altLang="en-US" sz="2400" smtClean="0">
                <a:latin typeface="Times New Roman" pitchFamily="18" charset="0"/>
              </a:rPr>
              <a:t>将</a:t>
            </a:r>
            <a:r>
              <a:rPr lang="en-US" altLang="zh-CN" sz="2400" smtClean="0">
                <a:latin typeface="Times New Roman" pitchFamily="18" charset="0"/>
              </a:rPr>
              <a:t>128</a:t>
            </a:r>
            <a:r>
              <a:rPr lang="zh-CN" altLang="en-US" sz="2400" smtClean="0">
                <a:latin typeface="Times New Roman" pitchFamily="18" charset="0"/>
              </a:rPr>
              <a:t>位的种子密钥分成</a:t>
            </a:r>
            <a:r>
              <a:rPr lang="en-US" altLang="zh-CN" sz="2400" smtClean="0">
                <a:latin typeface="Times New Roman" pitchFamily="18" charset="0"/>
              </a:rPr>
              <a:t>8</a:t>
            </a:r>
            <a:r>
              <a:rPr lang="zh-CN" altLang="en-US" sz="2400" smtClean="0">
                <a:latin typeface="Times New Roman" pitchFamily="18" charset="0"/>
              </a:rPr>
              <a:t>组，每组</a:t>
            </a:r>
            <a:r>
              <a:rPr lang="en-US" altLang="zh-CN" sz="2400" smtClean="0">
                <a:latin typeface="Times New Roman" pitchFamily="18" charset="0"/>
              </a:rPr>
              <a:t>16</a:t>
            </a:r>
            <a:r>
              <a:rPr lang="zh-CN" altLang="en-US" sz="2400" smtClean="0">
                <a:latin typeface="Times New Roman" pitchFamily="18" charset="0"/>
              </a:rPr>
              <a:t>位。其中的前</a:t>
            </a:r>
            <a:r>
              <a:rPr lang="en-US" altLang="zh-CN" sz="2400" smtClean="0">
                <a:latin typeface="Times New Roman" pitchFamily="18" charset="0"/>
              </a:rPr>
              <a:t>6</a:t>
            </a:r>
            <a:r>
              <a:rPr lang="zh-CN" altLang="en-US" sz="2400" smtClean="0">
                <a:latin typeface="Times New Roman" pitchFamily="18" charset="0"/>
              </a:rPr>
              <a:t>个分组作为第</a:t>
            </a:r>
            <a:r>
              <a:rPr lang="en-US" altLang="zh-CN" sz="2400" smtClean="0">
                <a:latin typeface="Times New Roman" pitchFamily="18" charset="0"/>
              </a:rPr>
              <a:t>1</a:t>
            </a:r>
            <a:r>
              <a:rPr lang="zh-CN" altLang="en-US" sz="2400" smtClean="0">
                <a:latin typeface="Times New Roman" pitchFamily="18" charset="0"/>
              </a:rPr>
              <a:t>轮迭代的子密钥，后两组作为第</a:t>
            </a:r>
            <a:r>
              <a:rPr lang="en-US" altLang="zh-CN" sz="2400" smtClean="0">
                <a:latin typeface="Times New Roman" pitchFamily="18" charset="0"/>
              </a:rPr>
              <a:t>2</a:t>
            </a:r>
            <a:r>
              <a:rPr lang="zh-CN" altLang="en-US" sz="2400" smtClean="0">
                <a:latin typeface="Times New Roman" pitchFamily="18" charset="0"/>
              </a:rPr>
              <a:t>轮迭代的前两个子密钥</a:t>
            </a:r>
          </a:p>
          <a:p>
            <a:pPr marL="457200" indent="-457200" algn="just">
              <a:lnSpc>
                <a:spcPct val="90000"/>
              </a:lnSpc>
              <a:buFont typeface="+mj-lt"/>
              <a:buAutoNum type="arabicPeriod"/>
            </a:pPr>
            <a:r>
              <a:rPr lang="zh-CN" altLang="en-US" sz="2400" smtClean="0">
                <a:latin typeface="Times New Roman" pitchFamily="18" charset="0"/>
              </a:rPr>
              <a:t>然后将</a:t>
            </a:r>
            <a:r>
              <a:rPr lang="en-US" altLang="zh-CN" sz="2400" smtClean="0">
                <a:latin typeface="Times New Roman" pitchFamily="18" charset="0"/>
              </a:rPr>
              <a:t>128</a:t>
            </a:r>
            <a:r>
              <a:rPr lang="zh-CN" altLang="en-US" sz="2400" smtClean="0">
                <a:latin typeface="Times New Roman" pitchFamily="18" charset="0"/>
              </a:rPr>
              <a:t>的密钥循环左移</a:t>
            </a:r>
            <a:r>
              <a:rPr lang="en-US" altLang="zh-CN" sz="2400" smtClean="0">
                <a:latin typeface="Times New Roman" pitchFamily="18" charset="0"/>
              </a:rPr>
              <a:t>25</a:t>
            </a:r>
            <a:r>
              <a:rPr lang="zh-CN" altLang="en-US" sz="2400" smtClean="0">
                <a:latin typeface="Times New Roman" pitchFamily="18" charset="0"/>
              </a:rPr>
              <a:t>位，再分成</a:t>
            </a:r>
            <a:r>
              <a:rPr lang="en-US" altLang="zh-CN" sz="2400" smtClean="0">
                <a:latin typeface="Times New Roman" pitchFamily="18" charset="0"/>
              </a:rPr>
              <a:t>8</a:t>
            </a:r>
            <a:r>
              <a:rPr lang="zh-CN" altLang="en-US" sz="2400" smtClean="0">
                <a:latin typeface="Times New Roman" pitchFamily="18" charset="0"/>
              </a:rPr>
              <a:t>组，得到</a:t>
            </a:r>
            <a:r>
              <a:rPr lang="en-US" altLang="zh-CN" sz="2400" smtClean="0">
                <a:latin typeface="Times New Roman" pitchFamily="18" charset="0"/>
              </a:rPr>
              <a:t>8</a:t>
            </a:r>
            <a:r>
              <a:rPr lang="zh-CN" altLang="en-US" sz="2400" smtClean="0">
                <a:latin typeface="Times New Roman" pitchFamily="18" charset="0"/>
              </a:rPr>
              <a:t>个子密钥，其中前</a:t>
            </a:r>
            <a:r>
              <a:rPr lang="en-US" altLang="zh-CN" sz="2400" smtClean="0">
                <a:latin typeface="Times New Roman" pitchFamily="18" charset="0"/>
              </a:rPr>
              <a:t>4</a:t>
            </a:r>
            <a:r>
              <a:rPr lang="zh-CN" altLang="en-US" sz="2400" smtClean="0">
                <a:latin typeface="Times New Roman" pitchFamily="18" charset="0"/>
              </a:rPr>
              <a:t>组作为第</a:t>
            </a:r>
            <a:r>
              <a:rPr lang="en-US" altLang="zh-CN" sz="2400" smtClean="0">
                <a:latin typeface="Times New Roman" pitchFamily="18" charset="0"/>
              </a:rPr>
              <a:t>2</a:t>
            </a:r>
            <a:r>
              <a:rPr lang="zh-CN" altLang="en-US" sz="2400" smtClean="0">
                <a:latin typeface="Times New Roman" pitchFamily="18" charset="0"/>
              </a:rPr>
              <a:t>轮的子密钥，后</a:t>
            </a:r>
            <a:r>
              <a:rPr lang="en-US" altLang="zh-CN" sz="2400" smtClean="0">
                <a:latin typeface="Times New Roman" pitchFamily="18" charset="0"/>
              </a:rPr>
              <a:t>4</a:t>
            </a:r>
            <a:r>
              <a:rPr lang="zh-CN" altLang="en-US" sz="2400" smtClean="0">
                <a:latin typeface="Times New Roman" pitchFamily="18" charset="0"/>
              </a:rPr>
              <a:t>组作为第</a:t>
            </a:r>
            <a:r>
              <a:rPr lang="en-US" altLang="zh-CN" sz="2400" smtClean="0">
                <a:latin typeface="Times New Roman" pitchFamily="18" charset="0"/>
              </a:rPr>
              <a:t>3</a:t>
            </a:r>
            <a:r>
              <a:rPr lang="zh-CN" altLang="en-US" sz="2400" smtClean="0">
                <a:latin typeface="Times New Roman" pitchFamily="18" charset="0"/>
              </a:rPr>
              <a:t>轮的子密钥。</a:t>
            </a:r>
            <a:r>
              <a:rPr lang="zh-CN" altLang="en-US" sz="2400" smtClean="0">
                <a:solidFill>
                  <a:srgbClr val="FF0000"/>
                </a:solidFill>
                <a:latin typeface="Times New Roman" pitchFamily="18" charset="0"/>
              </a:rPr>
              <a:t>重复这个过程</a:t>
            </a:r>
            <a:r>
              <a:rPr lang="zh-CN" altLang="en-US" sz="2400" smtClean="0">
                <a:latin typeface="Times New Roman" pitchFamily="18" charset="0"/>
              </a:rPr>
              <a:t>，直至产生全部</a:t>
            </a:r>
            <a:r>
              <a:rPr lang="en-US" altLang="zh-CN" sz="2400" smtClean="0">
                <a:latin typeface="Times New Roman" pitchFamily="18" charset="0"/>
              </a:rPr>
              <a:t>52</a:t>
            </a:r>
            <a:r>
              <a:rPr lang="zh-CN" altLang="en-US" sz="2400" smtClean="0">
                <a:latin typeface="Times New Roman" pitchFamily="18" charset="0"/>
              </a:rPr>
              <a:t>个子密钥</a:t>
            </a:r>
            <a:endParaRPr lang="zh-CN" altLang="en-US" sz="2400"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86</a:t>
            </a:fld>
            <a:endParaRPr lang="en-US" altLang="zh-CN" dirty="0"/>
          </a:p>
        </p:txBody>
      </p:sp>
      <p:pic>
        <p:nvPicPr>
          <p:cNvPr id="7" name="Picture 4"/>
          <p:cNvPicPr>
            <a:picLocks noChangeAspect="1" noChangeArrowheads="1"/>
          </p:cNvPicPr>
          <p:nvPr/>
        </p:nvPicPr>
        <p:blipFill>
          <a:blip r:embed="rId2"/>
          <a:srcRect/>
          <a:stretch>
            <a:fillRect/>
          </a:stretch>
        </p:blipFill>
        <p:spPr bwMode="auto">
          <a:xfrm>
            <a:off x="609600" y="1905000"/>
            <a:ext cx="7968882"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SMS4</a:t>
            </a:r>
            <a:r>
              <a:rPr lang="zh-CN" altLang="en-US" dirty="0" smtClean="0">
                <a:latin typeface="Times New Roman" pitchFamily="18" charset="0"/>
              </a:rPr>
              <a:t>密码算法</a:t>
            </a:r>
            <a:endParaRPr lang="zh-CN" altLang="en-US" dirty="0"/>
          </a:p>
        </p:txBody>
      </p:sp>
      <p:sp>
        <p:nvSpPr>
          <p:cNvPr id="3" name="内容占位符 2"/>
          <p:cNvSpPr>
            <a:spLocks noGrp="1"/>
          </p:cNvSpPr>
          <p:nvPr>
            <p:ph idx="1"/>
          </p:nvPr>
        </p:nvSpPr>
        <p:spPr/>
        <p:txBody>
          <a:bodyPr/>
          <a:lstStyle/>
          <a:p>
            <a:pPr algn="just"/>
            <a:r>
              <a:rPr lang="en-US" altLang="zh-CN" dirty="0" smtClean="0">
                <a:latin typeface="Times New Roman" pitchFamily="18" charset="0"/>
              </a:rPr>
              <a:t>SMS4</a:t>
            </a:r>
            <a:r>
              <a:rPr lang="zh-CN" altLang="en-US" dirty="0" smtClean="0">
                <a:latin typeface="Times New Roman" pitchFamily="18" charset="0"/>
              </a:rPr>
              <a:t>是用于</a:t>
            </a:r>
            <a:r>
              <a:rPr lang="en-US" altLang="zh-CN" dirty="0" smtClean="0">
                <a:solidFill>
                  <a:srgbClr val="FF0000"/>
                </a:solidFill>
                <a:latin typeface="Times New Roman" pitchFamily="18" charset="0"/>
              </a:rPr>
              <a:t>WAPI</a:t>
            </a:r>
            <a:r>
              <a:rPr lang="en-US" altLang="zh-CN" dirty="0" smtClean="0">
                <a:latin typeface="Times New Roman" pitchFamily="18" charset="0"/>
              </a:rPr>
              <a:t>(WLAN Authentication &amp; Privacy Infrastructure)</a:t>
            </a:r>
            <a:r>
              <a:rPr lang="zh-CN" altLang="en-US" dirty="0" smtClean="0">
                <a:latin typeface="Times New Roman" pitchFamily="18" charset="0"/>
              </a:rPr>
              <a:t>的分组密码算法，是我国官方公布的第一个商用密码算法</a:t>
            </a:r>
          </a:p>
          <a:p>
            <a:pPr algn="just"/>
            <a:r>
              <a:rPr lang="zh-CN" altLang="en-US" dirty="0" smtClean="0">
                <a:latin typeface="Times New Roman" pitchFamily="18" charset="0"/>
              </a:rPr>
              <a:t>是</a:t>
            </a:r>
            <a:r>
              <a:rPr lang="zh-CN" altLang="en-US" b="1" dirty="0" smtClean="0">
                <a:solidFill>
                  <a:srgbClr val="FF0000"/>
                </a:solidFill>
                <a:latin typeface="Times New Roman" pitchFamily="18" charset="0"/>
              </a:rPr>
              <a:t>分组密码</a:t>
            </a:r>
            <a:r>
              <a:rPr lang="zh-CN" altLang="en-US" dirty="0" smtClean="0">
                <a:latin typeface="Times New Roman" pitchFamily="18" charset="0"/>
              </a:rPr>
              <a:t>算法。</a:t>
            </a:r>
            <a:r>
              <a:rPr lang="zh-CN" altLang="en-US" dirty="0" smtClean="0">
                <a:solidFill>
                  <a:srgbClr val="FF0000"/>
                </a:solidFill>
                <a:latin typeface="Times New Roman" pitchFamily="18" charset="0"/>
              </a:rPr>
              <a:t>分组长度</a:t>
            </a:r>
            <a:r>
              <a:rPr lang="en-US" altLang="zh-CN" dirty="0" smtClean="0">
                <a:solidFill>
                  <a:srgbClr val="FF0000"/>
                </a:solidFill>
                <a:latin typeface="Times New Roman" pitchFamily="18" charset="0"/>
              </a:rPr>
              <a:t>128</a:t>
            </a:r>
            <a:r>
              <a:rPr lang="zh-CN" altLang="en-US" dirty="0" smtClean="0">
                <a:solidFill>
                  <a:srgbClr val="FF0000"/>
                </a:solidFill>
                <a:latin typeface="Times New Roman" pitchFamily="18" charset="0"/>
              </a:rPr>
              <a:t>比特，密钥长度</a:t>
            </a:r>
            <a:r>
              <a:rPr lang="en-US" altLang="zh-CN" dirty="0" smtClean="0">
                <a:solidFill>
                  <a:srgbClr val="FF0000"/>
                </a:solidFill>
                <a:latin typeface="Times New Roman" pitchFamily="18" charset="0"/>
              </a:rPr>
              <a:t>128</a:t>
            </a:r>
            <a:r>
              <a:rPr lang="zh-CN" altLang="en-US" dirty="0" smtClean="0">
                <a:solidFill>
                  <a:srgbClr val="FF0000"/>
                </a:solidFill>
                <a:latin typeface="Times New Roman" pitchFamily="18" charset="0"/>
              </a:rPr>
              <a:t>比特</a:t>
            </a:r>
            <a:r>
              <a:rPr lang="zh-CN" altLang="en-US" dirty="0" smtClean="0">
                <a:latin typeface="Times New Roman" pitchFamily="18" charset="0"/>
              </a:rPr>
              <a:t>。加密算法与密钥扩展算法都采用</a:t>
            </a:r>
            <a:r>
              <a:rPr lang="en-US" altLang="zh-CN" dirty="0" smtClean="0">
                <a:solidFill>
                  <a:srgbClr val="FF0000"/>
                </a:solidFill>
                <a:latin typeface="Times New Roman" pitchFamily="18" charset="0"/>
              </a:rPr>
              <a:t>32</a:t>
            </a:r>
            <a:r>
              <a:rPr lang="zh-CN" altLang="en-US" dirty="0" smtClean="0">
                <a:solidFill>
                  <a:srgbClr val="FF0000"/>
                </a:solidFill>
                <a:latin typeface="Times New Roman" pitchFamily="18" charset="0"/>
              </a:rPr>
              <a:t>轮非线性迭代</a:t>
            </a:r>
            <a:r>
              <a:rPr lang="zh-CN" altLang="en-US" dirty="0" smtClean="0">
                <a:latin typeface="Times New Roman" pitchFamily="18" charset="0"/>
              </a:rPr>
              <a:t>结构</a:t>
            </a:r>
          </a:p>
          <a:p>
            <a:pPr algn="just"/>
            <a:r>
              <a:rPr lang="zh-CN" altLang="en-US" dirty="0" smtClean="0">
                <a:latin typeface="Times New Roman" pitchFamily="18" charset="0"/>
              </a:rPr>
              <a:t>解密算法与加密算法结构相同，</a:t>
            </a:r>
            <a:r>
              <a:rPr lang="zh-CN" altLang="en-US" dirty="0" smtClean="0">
                <a:solidFill>
                  <a:srgbClr val="FF0000"/>
                </a:solidFill>
                <a:latin typeface="Times New Roman" pitchFamily="18" charset="0"/>
              </a:rPr>
              <a:t>轮密钥的使用顺序相反</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87</a:t>
            </a:fld>
            <a:endParaRPr lang="en-US" altLang="zh-CN"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SMS4</a:t>
            </a:r>
            <a:r>
              <a:rPr lang="zh-CN" altLang="en-US" dirty="0" smtClean="0"/>
              <a:t>密码算法结构</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88</a:t>
            </a:fld>
            <a:endParaRPr lang="en-US" altLang="zh-CN" dirty="0"/>
          </a:p>
        </p:txBody>
      </p:sp>
      <p:sp>
        <p:nvSpPr>
          <p:cNvPr id="7" name="Rectangle 4"/>
          <p:cNvSpPr>
            <a:spLocks noChangeArrowheads="1"/>
          </p:cNvSpPr>
          <p:nvPr/>
        </p:nvSpPr>
        <p:spPr bwMode="auto">
          <a:xfrm>
            <a:off x="3962400" y="3429000"/>
            <a:ext cx="1828800" cy="4572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zh-CN" altLang="en-US" sz="2400">
                <a:latin typeface="Times New Roman" pitchFamily="18" charset="0"/>
              </a:rPr>
              <a:t>基本轮函数</a:t>
            </a:r>
          </a:p>
        </p:txBody>
      </p:sp>
      <p:sp>
        <p:nvSpPr>
          <p:cNvPr id="8" name="Rectangle 5"/>
          <p:cNvSpPr>
            <a:spLocks noChangeArrowheads="1"/>
          </p:cNvSpPr>
          <p:nvPr/>
        </p:nvSpPr>
        <p:spPr bwMode="auto">
          <a:xfrm>
            <a:off x="3962400" y="2286000"/>
            <a:ext cx="1828800" cy="4572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2400">
                <a:latin typeface="Times New Roman" pitchFamily="18" charset="0"/>
              </a:rPr>
              <a:t>128</a:t>
            </a:r>
            <a:r>
              <a:rPr kumimoji="1" lang="zh-CN" altLang="en-US" sz="2400">
                <a:latin typeface="Times New Roman" pitchFamily="18" charset="0"/>
              </a:rPr>
              <a:t>位明文</a:t>
            </a:r>
          </a:p>
        </p:txBody>
      </p:sp>
      <p:sp>
        <p:nvSpPr>
          <p:cNvPr id="9" name="Rectangle 6"/>
          <p:cNvSpPr>
            <a:spLocks noChangeArrowheads="1"/>
          </p:cNvSpPr>
          <p:nvPr/>
        </p:nvSpPr>
        <p:spPr bwMode="auto">
          <a:xfrm>
            <a:off x="3962400" y="4572000"/>
            <a:ext cx="1828800" cy="4572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2400" dirty="0">
                <a:latin typeface="Times New Roman" pitchFamily="18" charset="0"/>
              </a:rPr>
              <a:t>128</a:t>
            </a:r>
            <a:r>
              <a:rPr kumimoji="1" lang="zh-CN" altLang="en-US" sz="2400" dirty="0">
                <a:latin typeface="Times New Roman" pitchFamily="18" charset="0"/>
              </a:rPr>
              <a:t>位密文</a:t>
            </a:r>
          </a:p>
        </p:txBody>
      </p:sp>
      <p:sp>
        <p:nvSpPr>
          <p:cNvPr id="10" name="Rectangle 7"/>
          <p:cNvSpPr>
            <a:spLocks noChangeArrowheads="1"/>
          </p:cNvSpPr>
          <p:nvPr/>
        </p:nvSpPr>
        <p:spPr bwMode="auto">
          <a:xfrm>
            <a:off x="2057400" y="3124200"/>
            <a:ext cx="914400" cy="1143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zh-CN" altLang="en-US" sz="2400" dirty="0">
                <a:latin typeface="Times New Roman" pitchFamily="18" charset="0"/>
              </a:rPr>
              <a:t>密钥</a:t>
            </a:r>
          </a:p>
          <a:p>
            <a:pPr algn="ctr"/>
            <a:r>
              <a:rPr kumimoji="1" lang="zh-CN" altLang="en-US" sz="2400" dirty="0">
                <a:latin typeface="Times New Roman" pitchFamily="18" charset="0"/>
              </a:rPr>
              <a:t>扩展</a:t>
            </a:r>
          </a:p>
        </p:txBody>
      </p:sp>
      <p:sp>
        <p:nvSpPr>
          <p:cNvPr id="11" name="Rectangle 8"/>
          <p:cNvSpPr>
            <a:spLocks noChangeArrowheads="1"/>
          </p:cNvSpPr>
          <p:nvPr/>
        </p:nvSpPr>
        <p:spPr bwMode="auto">
          <a:xfrm>
            <a:off x="1600200" y="2286000"/>
            <a:ext cx="1828800" cy="4572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2400">
                <a:latin typeface="Times New Roman" pitchFamily="18" charset="0"/>
              </a:rPr>
              <a:t>128</a:t>
            </a:r>
            <a:r>
              <a:rPr kumimoji="1" lang="zh-CN" altLang="en-US" sz="2400">
                <a:latin typeface="Times New Roman" pitchFamily="18" charset="0"/>
              </a:rPr>
              <a:t>位密钥</a:t>
            </a:r>
          </a:p>
        </p:txBody>
      </p:sp>
      <p:sp>
        <p:nvSpPr>
          <p:cNvPr id="12" name="Line 9"/>
          <p:cNvSpPr>
            <a:spLocks noChangeShapeType="1"/>
          </p:cNvSpPr>
          <p:nvPr/>
        </p:nvSpPr>
        <p:spPr bwMode="auto">
          <a:xfrm>
            <a:off x="2514600" y="2743200"/>
            <a:ext cx="0" cy="381000"/>
          </a:xfrm>
          <a:prstGeom prst="line">
            <a:avLst/>
          </a:prstGeom>
          <a:noFill/>
          <a:ln w="38100">
            <a:solidFill>
              <a:srgbClr val="CC3300"/>
            </a:solidFill>
            <a:round/>
            <a:headEnd/>
            <a:tailEnd type="triangle" w="med" len="med"/>
          </a:ln>
          <a:effectLst/>
        </p:spPr>
        <p:txBody>
          <a:bodyPr/>
          <a:lstStyle/>
          <a:p>
            <a:endParaRPr lang="zh-CN" altLang="en-US"/>
          </a:p>
        </p:txBody>
      </p:sp>
      <p:sp>
        <p:nvSpPr>
          <p:cNvPr id="13" name="Line 10"/>
          <p:cNvSpPr>
            <a:spLocks noChangeShapeType="1"/>
          </p:cNvSpPr>
          <p:nvPr/>
        </p:nvSpPr>
        <p:spPr bwMode="auto">
          <a:xfrm>
            <a:off x="2971800" y="3657600"/>
            <a:ext cx="990600" cy="0"/>
          </a:xfrm>
          <a:prstGeom prst="line">
            <a:avLst/>
          </a:prstGeom>
          <a:noFill/>
          <a:ln w="38100">
            <a:solidFill>
              <a:srgbClr val="CC3300"/>
            </a:solidFill>
            <a:round/>
            <a:headEnd/>
            <a:tailEnd type="triangle" w="med" len="med"/>
          </a:ln>
          <a:effectLst/>
        </p:spPr>
        <p:txBody>
          <a:bodyPr/>
          <a:lstStyle/>
          <a:p>
            <a:endParaRPr lang="zh-CN" altLang="en-US"/>
          </a:p>
        </p:txBody>
      </p:sp>
      <p:sp>
        <p:nvSpPr>
          <p:cNvPr id="14" name="AutoShape 11"/>
          <p:cNvSpPr>
            <a:spLocks noChangeArrowheads="1"/>
          </p:cNvSpPr>
          <p:nvPr/>
        </p:nvSpPr>
        <p:spPr bwMode="auto">
          <a:xfrm>
            <a:off x="6172200" y="3124200"/>
            <a:ext cx="1752600" cy="1066800"/>
          </a:xfrm>
          <a:prstGeom prst="flowChartDecision">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zh-CN" altLang="en-US" sz="2400">
                <a:latin typeface="Times New Roman" pitchFamily="18" charset="0"/>
              </a:rPr>
              <a:t>迭代控制</a:t>
            </a:r>
          </a:p>
        </p:txBody>
      </p:sp>
      <p:sp>
        <p:nvSpPr>
          <p:cNvPr id="15" name="Line 12"/>
          <p:cNvSpPr>
            <a:spLocks noChangeShapeType="1"/>
          </p:cNvSpPr>
          <p:nvPr/>
        </p:nvSpPr>
        <p:spPr bwMode="auto">
          <a:xfrm>
            <a:off x="4800600" y="2743200"/>
            <a:ext cx="0" cy="685800"/>
          </a:xfrm>
          <a:prstGeom prst="line">
            <a:avLst/>
          </a:prstGeom>
          <a:noFill/>
          <a:ln w="38100">
            <a:solidFill>
              <a:srgbClr val="CC3300"/>
            </a:solidFill>
            <a:round/>
            <a:headEnd/>
            <a:tailEnd type="triangle" w="med" len="med"/>
          </a:ln>
          <a:effectLst/>
        </p:spPr>
        <p:txBody>
          <a:bodyPr/>
          <a:lstStyle/>
          <a:p>
            <a:endParaRPr lang="zh-CN" altLang="en-US"/>
          </a:p>
        </p:txBody>
      </p:sp>
      <p:sp>
        <p:nvSpPr>
          <p:cNvPr id="16" name="Line 13"/>
          <p:cNvSpPr>
            <a:spLocks noChangeShapeType="1"/>
          </p:cNvSpPr>
          <p:nvPr/>
        </p:nvSpPr>
        <p:spPr bwMode="auto">
          <a:xfrm>
            <a:off x="4800600" y="3886200"/>
            <a:ext cx="0" cy="685800"/>
          </a:xfrm>
          <a:prstGeom prst="line">
            <a:avLst/>
          </a:prstGeom>
          <a:noFill/>
          <a:ln w="38100">
            <a:solidFill>
              <a:srgbClr val="CC3300"/>
            </a:solidFill>
            <a:round/>
            <a:headEnd/>
            <a:tailEnd type="triangle" w="med" len="med"/>
          </a:ln>
          <a:effectLst/>
        </p:spPr>
        <p:txBody>
          <a:bodyPr/>
          <a:lstStyle/>
          <a:p>
            <a:endParaRPr lang="zh-CN" altLang="en-US"/>
          </a:p>
        </p:txBody>
      </p:sp>
      <p:sp>
        <p:nvSpPr>
          <p:cNvPr id="17" name="Line 14"/>
          <p:cNvSpPr>
            <a:spLocks noChangeShapeType="1"/>
          </p:cNvSpPr>
          <p:nvPr/>
        </p:nvSpPr>
        <p:spPr bwMode="auto">
          <a:xfrm>
            <a:off x="4800600" y="4343400"/>
            <a:ext cx="2286000" cy="0"/>
          </a:xfrm>
          <a:prstGeom prst="line">
            <a:avLst/>
          </a:prstGeom>
          <a:noFill/>
          <a:ln w="38100">
            <a:solidFill>
              <a:srgbClr val="CC3300"/>
            </a:solidFill>
            <a:round/>
            <a:headEnd/>
            <a:tailEnd/>
          </a:ln>
          <a:effectLst/>
        </p:spPr>
        <p:txBody>
          <a:bodyPr/>
          <a:lstStyle/>
          <a:p>
            <a:endParaRPr lang="zh-CN" altLang="en-US"/>
          </a:p>
        </p:txBody>
      </p:sp>
      <p:sp>
        <p:nvSpPr>
          <p:cNvPr id="18" name="Line 15"/>
          <p:cNvSpPr>
            <a:spLocks noChangeShapeType="1"/>
          </p:cNvSpPr>
          <p:nvPr/>
        </p:nvSpPr>
        <p:spPr bwMode="auto">
          <a:xfrm flipV="1">
            <a:off x="7086600" y="4191000"/>
            <a:ext cx="0" cy="152400"/>
          </a:xfrm>
          <a:prstGeom prst="line">
            <a:avLst/>
          </a:prstGeom>
          <a:noFill/>
          <a:ln w="28575">
            <a:solidFill>
              <a:srgbClr val="CC3300"/>
            </a:solidFill>
            <a:round/>
            <a:headEnd/>
            <a:tailEnd/>
          </a:ln>
          <a:effectLst/>
        </p:spPr>
        <p:txBody>
          <a:bodyPr/>
          <a:lstStyle/>
          <a:p>
            <a:endParaRPr lang="zh-CN" altLang="en-US"/>
          </a:p>
        </p:txBody>
      </p:sp>
      <p:sp>
        <p:nvSpPr>
          <p:cNvPr id="19" name="Line 16"/>
          <p:cNvSpPr>
            <a:spLocks noChangeShapeType="1"/>
          </p:cNvSpPr>
          <p:nvPr/>
        </p:nvSpPr>
        <p:spPr bwMode="auto">
          <a:xfrm>
            <a:off x="4800600" y="2971800"/>
            <a:ext cx="2286000" cy="0"/>
          </a:xfrm>
          <a:prstGeom prst="line">
            <a:avLst/>
          </a:prstGeom>
          <a:noFill/>
          <a:ln w="38100">
            <a:solidFill>
              <a:srgbClr val="CC3300"/>
            </a:solidFill>
            <a:round/>
            <a:headEnd type="triangle" w="med" len="med"/>
            <a:tailEnd/>
          </a:ln>
          <a:effectLst/>
        </p:spPr>
        <p:txBody>
          <a:bodyPr/>
          <a:lstStyle/>
          <a:p>
            <a:endParaRPr lang="zh-CN" altLang="en-US"/>
          </a:p>
        </p:txBody>
      </p:sp>
      <p:sp>
        <p:nvSpPr>
          <p:cNvPr id="20" name="Line 17"/>
          <p:cNvSpPr>
            <a:spLocks noChangeShapeType="1"/>
          </p:cNvSpPr>
          <p:nvPr/>
        </p:nvSpPr>
        <p:spPr bwMode="auto">
          <a:xfrm>
            <a:off x="7086600" y="2971800"/>
            <a:ext cx="0" cy="152400"/>
          </a:xfrm>
          <a:prstGeom prst="line">
            <a:avLst/>
          </a:prstGeom>
          <a:noFill/>
          <a:ln w="28575">
            <a:solidFill>
              <a:srgbClr val="CC3300"/>
            </a:solidFill>
            <a:round/>
            <a:headEnd/>
            <a:tailEnd/>
          </a:ln>
          <a:effectLst/>
        </p:spPr>
        <p:txBody>
          <a:bodyPr/>
          <a:lstStyle/>
          <a:p>
            <a:endParaRPr lang="zh-CN" alt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SMS4</a:t>
            </a:r>
            <a:r>
              <a:rPr lang="zh-CN" altLang="en-US" dirty="0" smtClean="0"/>
              <a:t>的算法描述</a:t>
            </a:r>
            <a:endParaRPr lang="zh-CN" altLang="en-US" dirty="0"/>
          </a:p>
        </p:txBody>
      </p:sp>
      <p:sp>
        <p:nvSpPr>
          <p:cNvPr id="3" name="内容占位符 2"/>
          <p:cNvSpPr>
            <a:spLocks noGrp="1"/>
          </p:cNvSpPr>
          <p:nvPr>
            <p:ph idx="1"/>
          </p:nvPr>
        </p:nvSpPr>
        <p:spPr/>
        <p:txBody>
          <a:bodyPr/>
          <a:lstStyle/>
          <a:p>
            <a:pPr>
              <a:buClr>
                <a:schemeClr val="accent2"/>
              </a:buClr>
            </a:pPr>
            <a:r>
              <a:rPr lang="zh-CN" altLang="en-US" sz="2400" b="1" dirty="0" smtClean="0">
                <a:solidFill>
                  <a:srgbClr val="FF0000"/>
                </a:solidFill>
                <a:latin typeface="Times New Roman" pitchFamily="18" charset="0"/>
              </a:rPr>
              <a:t>输入明文</a:t>
            </a:r>
            <a:r>
              <a:rPr lang="zh-CN" altLang="en-US" sz="2400" dirty="0" smtClean="0">
                <a:latin typeface="Times New Roman" pitchFamily="18" charset="0"/>
              </a:rPr>
              <a:t>：</a:t>
            </a:r>
            <a:r>
              <a:rPr lang="en-US" altLang="zh-CN" sz="2400" dirty="0" smtClean="0">
                <a:latin typeface="Times New Roman" pitchFamily="18" charset="0"/>
              </a:rPr>
              <a:t>(X</a:t>
            </a:r>
            <a:r>
              <a:rPr lang="en-US" altLang="zh-CN" sz="2400" baseline="-25000" dirty="0" smtClean="0">
                <a:latin typeface="Times New Roman" pitchFamily="18" charset="0"/>
              </a:rPr>
              <a:t>0</a:t>
            </a:r>
            <a:r>
              <a:rPr lang="zh-CN" altLang="en-US" sz="2400" dirty="0" smtClean="0">
                <a:latin typeface="Times New Roman" pitchFamily="18" charset="0"/>
              </a:rPr>
              <a:t>，</a:t>
            </a:r>
            <a:r>
              <a:rPr lang="en-US" altLang="zh-CN" sz="2400" dirty="0" smtClean="0">
                <a:latin typeface="Times New Roman" pitchFamily="18" charset="0"/>
              </a:rPr>
              <a:t>X</a:t>
            </a:r>
            <a:r>
              <a:rPr lang="en-US" altLang="zh-CN" sz="2400" baseline="-25000" dirty="0" smtClean="0">
                <a:latin typeface="Times New Roman" pitchFamily="18" charset="0"/>
              </a:rPr>
              <a:t>1</a:t>
            </a:r>
            <a:r>
              <a:rPr lang="zh-CN" altLang="en-US" sz="2400" dirty="0" smtClean="0">
                <a:latin typeface="Times New Roman" pitchFamily="18" charset="0"/>
              </a:rPr>
              <a:t>，</a:t>
            </a:r>
            <a:r>
              <a:rPr lang="en-US" altLang="zh-CN" sz="2400" dirty="0" smtClean="0">
                <a:latin typeface="Times New Roman" pitchFamily="18" charset="0"/>
              </a:rPr>
              <a:t>X</a:t>
            </a:r>
            <a:r>
              <a:rPr lang="en-US" altLang="zh-CN" sz="2400" baseline="-25000" dirty="0" smtClean="0">
                <a:latin typeface="Times New Roman" pitchFamily="18" charset="0"/>
              </a:rPr>
              <a:t>2</a:t>
            </a:r>
            <a:r>
              <a:rPr lang="zh-CN" altLang="en-US" sz="2400" dirty="0" smtClean="0">
                <a:latin typeface="Times New Roman" pitchFamily="18" charset="0"/>
              </a:rPr>
              <a:t>，</a:t>
            </a:r>
            <a:r>
              <a:rPr lang="en-US" altLang="zh-CN" sz="2400" dirty="0" smtClean="0">
                <a:latin typeface="Times New Roman" pitchFamily="18" charset="0"/>
              </a:rPr>
              <a:t>X</a:t>
            </a:r>
            <a:r>
              <a:rPr lang="en-US" altLang="zh-CN" sz="2400" baseline="-25000" dirty="0" smtClean="0">
                <a:latin typeface="Times New Roman" pitchFamily="18" charset="0"/>
              </a:rPr>
              <a:t>3</a:t>
            </a:r>
            <a:r>
              <a:rPr lang="en-US" altLang="zh-CN" sz="2400" dirty="0" smtClean="0">
                <a:latin typeface="Times New Roman" pitchFamily="18" charset="0"/>
              </a:rPr>
              <a:t>)</a:t>
            </a:r>
            <a:r>
              <a:rPr lang="zh-CN" altLang="en-US" sz="2400" dirty="0" smtClean="0">
                <a:latin typeface="Times New Roman" pitchFamily="18" charset="0"/>
              </a:rPr>
              <a:t>，</a:t>
            </a:r>
            <a:r>
              <a:rPr lang="en-US" altLang="zh-CN" sz="2400" dirty="0" smtClean="0">
                <a:latin typeface="Times New Roman" pitchFamily="18" charset="0"/>
              </a:rPr>
              <a:t>128</a:t>
            </a:r>
            <a:r>
              <a:rPr lang="zh-CN" altLang="en-US" sz="2400" dirty="0" smtClean="0">
                <a:latin typeface="Times New Roman" pitchFamily="18" charset="0"/>
              </a:rPr>
              <a:t>位，四个字</a:t>
            </a:r>
          </a:p>
          <a:p>
            <a:pPr>
              <a:buClr>
                <a:schemeClr val="accent2"/>
              </a:buClr>
            </a:pPr>
            <a:r>
              <a:rPr lang="zh-CN" altLang="en-US" sz="2400" b="1" dirty="0" smtClean="0">
                <a:solidFill>
                  <a:srgbClr val="FF0000"/>
                </a:solidFill>
                <a:latin typeface="Times New Roman" pitchFamily="18" charset="0"/>
              </a:rPr>
              <a:t>轮密钥</a:t>
            </a:r>
            <a:r>
              <a:rPr lang="zh-CN" altLang="en-US" sz="2400" dirty="0" smtClean="0">
                <a:latin typeface="Times New Roman" pitchFamily="18" charset="0"/>
              </a:rPr>
              <a:t>：</a:t>
            </a:r>
            <a:r>
              <a:rPr lang="en-US" altLang="zh-CN" sz="2400" dirty="0" err="1" smtClean="0">
                <a:latin typeface="Times New Roman" pitchFamily="18" charset="0"/>
              </a:rPr>
              <a:t>rk</a:t>
            </a:r>
            <a:r>
              <a:rPr lang="en-US" altLang="zh-CN" sz="2400" baseline="-25000" dirty="0" err="1" smtClean="0">
                <a:latin typeface="Times New Roman" pitchFamily="18" charset="0"/>
              </a:rPr>
              <a:t>i</a:t>
            </a:r>
            <a:r>
              <a:rPr lang="en-US" altLang="zh-CN" sz="2400" dirty="0" smtClean="0">
                <a:latin typeface="Times New Roman" pitchFamily="18" charset="0"/>
              </a:rPr>
              <a:t> </a:t>
            </a:r>
            <a:r>
              <a:rPr lang="zh-CN" altLang="en-US" sz="2400" dirty="0" smtClean="0">
                <a:latin typeface="Times New Roman" pitchFamily="18" charset="0"/>
              </a:rPr>
              <a:t>，</a:t>
            </a:r>
            <a:r>
              <a:rPr lang="en-US" altLang="zh-CN" sz="2400" dirty="0" err="1" smtClean="0">
                <a:latin typeface="Times New Roman" pitchFamily="18" charset="0"/>
              </a:rPr>
              <a:t>i</a:t>
            </a:r>
            <a:r>
              <a:rPr lang="en-US" altLang="zh-CN" sz="2400" dirty="0" smtClean="0">
                <a:latin typeface="Times New Roman" pitchFamily="18" charset="0"/>
              </a:rPr>
              <a:t>=0,1,…,31</a:t>
            </a:r>
            <a:r>
              <a:rPr lang="zh-CN" altLang="en-US" sz="2400" dirty="0" smtClean="0">
                <a:latin typeface="Times New Roman" pitchFamily="18" charset="0"/>
              </a:rPr>
              <a:t>，</a:t>
            </a:r>
            <a:r>
              <a:rPr lang="en-US" altLang="zh-CN" sz="2400" dirty="0" smtClean="0">
                <a:latin typeface="Times New Roman" pitchFamily="18" charset="0"/>
              </a:rPr>
              <a:t>32</a:t>
            </a:r>
            <a:r>
              <a:rPr lang="zh-CN" altLang="en-US" sz="2400" dirty="0" smtClean="0">
                <a:latin typeface="Times New Roman" pitchFamily="18" charset="0"/>
              </a:rPr>
              <a:t>个字</a:t>
            </a:r>
          </a:p>
          <a:p>
            <a:pPr>
              <a:buClr>
                <a:schemeClr val="accent2"/>
              </a:buClr>
            </a:pPr>
            <a:r>
              <a:rPr lang="zh-CN" altLang="en-US" sz="2400" b="1" dirty="0" smtClean="0">
                <a:solidFill>
                  <a:srgbClr val="FF0000"/>
                </a:solidFill>
                <a:latin typeface="Times New Roman" pitchFamily="18" charset="0"/>
              </a:rPr>
              <a:t>输出密文</a:t>
            </a:r>
            <a:r>
              <a:rPr lang="zh-CN" altLang="en-US" sz="2400" dirty="0" smtClean="0">
                <a:latin typeface="Times New Roman" pitchFamily="18" charset="0"/>
              </a:rPr>
              <a:t>：</a:t>
            </a:r>
            <a:r>
              <a:rPr lang="en-US" altLang="zh-CN" sz="2400" dirty="0" smtClean="0">
                <a:latin typeface="Times New Roman" pitchFamily="18" charset="0"/>
              </a:rPr>
              <a:t>(Y</a:t>
            </a:r>
            <a:r>
              <a:rPr lang="en-US" altLang="zh-CN" sz="2400" baseline="-25000" dirty="0" smtClean="0">
                <a:latin typeface="Times New Roman" pitchFamily="18" charset="0"/>
              </a:rPr>
              <a:t>0</a:t>
            </a:r>
            <a:r>
              <a:rPr lang="zh-CN" altLang="en-US" sz="2400" dirty="0" smtClean="0">
                <a:latin typeface="Times New Roman" pitchFamily="18" charset="0"/>
              </a:rPr>
              <a:t>，</a:t>
            </a:r>
            <a:r>
              <a:rPr lang="en-US" altLang="zh-CN" sz="2400" dirty="0" smtClean="0">
                <a:latin typeface="Times New Roman" pitchFamily="18" charset="0"/>
              </a:rPr>
              <a:t>Y</a:t>
            </a:r>
            <a:r>
              <a:rPr lang="en-US" altLang="zh-CN" sz="2400" baseline="-25000" dirty="0" smtClean="0">
                <a:latin typeface="Times New Roman" pitchFamily="18" charset="0"/>
              </a:rPr>
              <a:t>1</a:t>
            </a:r>
            <a:r>
              <a:rPr lang="zh-CN" altLang="en-US" sz="2400" dirty="0" smtClean="0">
                <a:latin typeface="Times New Roman" pitchFamily="18" charset="0"/>
              </a:rPr>
              <a:t>，</a:t>
            </a:r>
            <a:r>
              <a:rPr lang="en-US" altLang="zh-CN" sz="2400" dirty="0" smtClean="0">
                <a:latin typeface="Times New Roman" pitchFamily="18" charset="0"/>
              </a:rPr>
              <a:t>Y</a:t>
            </a:r>
            <a:r>
              <a:rPr lang="en-US" altLang="zh-CN" sz="2400" baseline="-25000" dirty="0" smtClean="0">
                <a:latin typeface="Times New Roman" pitchFamily="18" charset="0"/>
              </a:rPr>
              <a:t>2</a:t>
            </a:r>
            <a:r>
              <a:rPr lang="zh-CN" altLang="en-US" sz="2400" dirty="0" smtClean="0">
                <a:latin typeface="Times New Roman" pitchFamily="18" charset="0"/>
              </a:rPr>
              <a:t>，</a:t>
            </a:r>
            <a:r>
              <a:rPr lang="en-US" altLang="zh-CN" sz="2400" dirty="0" smtClean="0">
                <a:latin typeface="Times New Roman" pitchFamily="18" charset="0"/>
              </a:rPr>
              <a:t>Y</a:t>
            </a:r>
            <a:r>
              <a:rPr lang="en-US" altLang="zh-CN" sz="2400" baseline="-25000" dirty="0" smtClean="0">
                <a:latin typeface="Times New Roman" pitchFamily="18" charset="0"/>
              </a:rPr>
              <a:t>3</a:t>
            </a:r>
            <a:r>
              <a:rPr lang="en-US" altLang="zh-CN" sz="2400" dirty="0" smtClean="0">
                <a:latin typeface="Times New Roman" pitchFamily="18" charset="0"/>
              </a:rPr>
              <a:t>)</a:t>
            </a:r>
            <a:r>
              <a:rPr lang="zh-CN" altLang="en-US" sz="2400" dirty="0" smtClean="0">
                <a:latin typeface="Times New Roman" pitchFamily="18" charset="0"/>
              </a:rPr>
              <a:t>，</a:t>
            </a:r>
            <a:r>
              <a:rPr lang="en-US" altLang="zh-CN" sz="2400" dirty="0" smtClean="0">
                <a:latin typeface="Times New Roman" pitchFamily="18" charset="0"/>
              </a:rPr>
              <a:t>128</a:t>
            </a:r>
            <a:r>
              <a:rPr lang="zh-CN" altLang="en-US" sz="2400" dirty="0" smtClean="0">
                <a:latin typeface="Times New Roman" pitchFamily="18" charset="0"/>
              </a:rPr>
              <a:t>位，四个字</a:t>
            </a:r>
          </a:p>
          <a:p>
            <a:pPr>
              <a:buClr>
                <a:schemeClr val="accent2"/>
              </a:buClr>
            </a:pPr>
            <a:r>
              <a:rPr lang="zh-CN" altLang="en-US" sz="2400" b="1" dirty="0" smtClean="0">
                <a:solidFill>
                  <a:srgbClr val="FF0000"/>
                </a:solidFill>
                <a:latin typeface="Times New Roman" pitchFamily="18" charset="0"/>
              </a:rPr>
              <a:t>第</a:t>
            </a:r>
            <a:r>
              <a:rPr lang="en-US" altLang="zh-CN" sz="2400" b="1" dirty="0" err="1" smtClean="0">
                <a:solidFill>
                  <a:srgbClr val="FF0000"/>
                </a:solidFill>
                <a:latin typeface="Times New Roman" pitchFamily="18" charset="0"/>
              </a:rPr>
              <a:t>i</a:t>
            </a:r>
            <a:r>
              <a:rPr lang="zh-CN" altLang="en-US" sz="2400" b="1" dirty="0" smtClean="0">
                <a:solidFill>
                  <a:srgbClr val="FF0000"/>
                </a:solidFill>
                <a:latin typeface="Times New Roman" pitchFamily="18" charset="0"/>
              </a:rPr>
              <a:t>轮的加密变换 </a:t>
            </a:r>
            <a:r>
              <a:rPr lang="zh-CN" altLang="en-US" sz="2400" dirty="0" smtClean="0">
                <a:latin typeface="Times New Roman" pitchFamily="18" charset="0"/>
              </a:rPr>
              <a:t>：</a:t>
            </a:r>
          </a:p>
          <a:p>
            <a:pPr>
              <a:buNone/>
            </a:pPr>
            <a:r>
              <a:rPr lang="zh-CN" altLang="en-US" sz="2400" dirty="0" smtClean="0">
                <a:latin typeface="Times New Roman" pitchFamily="18" charset="0"/>
              </a:rPr>
              <a:t>		 </a:t>
            </a:r>
            <a:r>
              <a:rPr lang="en-US" altLang="zh-CN" sz="2400" dirty="0" smtClean="0">
                <a:latin typeface="Times New Roman" pitchFamily="18" charset="0"/>
              </a:rPr>
              <a:t>X</a:t>
            </a:r>
            <a:r>
              <a:rPr lang="en-US" altLang="zh-CN" sz="2400" baseline="-25000" dirty="0" smtClean="0">
                <a:latin typeface="Times New Roman" pitchFamily="18" charset="0"/>
              </a:rPr>
              <a:t>i+4</a:t>
            </a:r>
            <a:r>
              <a:rPr lang="en-US" altLang="zh-CN" sz="2400" dirty="0" smtClean="0">
                <a:latin typeface="Times New Roman" pitchFamily="18" charset="0"/>
              </a:rPr>
              <a:t>=F(X</a:t>
            </a:r>
            <a:r>
              <a:rPr lang="en-US" altLang="zh-CN" sz="2400" baseline="-25000" dirty="0" smtClean="0">
                <a:latin typeface="Times New Roman" pitchFamily="18" charset="0"/>
              </a:rPr>
              <a:t>i</a:t>
            </a:r>
            <a:r>
              <a:rPr lang="zh-CN" altLang="en-US" sz="2400" dirty="0" smtClean="0">
                <a:latin typeface="Times New Roman" pitchFamily="18" charset="0"/>
              </a:rPr>
              <a:t>，</a:t>
            </a:r>
            <a:r>
              <a:rPr lang="en-US" altLang="zh-CN" sz="2400" dirty="0" smtClean="0">
                <a:latin typeface="Times New Roman" pitchFamily="18" charset="0"/>
              </a:rPr>
              <a:t>X</a:t>
            </a:r>
            <a:r>
              <a:rPr lang="en-US" altLang="zh-CN" sz="2400" baseline="-25000" dirty="0" smtClean="0">
                <a:latin typeface="Times New Roman" pitchFamily="18" charset="0"/>
              </a:rPr>
              <a:t>i+1</a:t>
            </a:r>
            <a:r>
              <a:rPr lang="zh-CN" altLang="en-US" sz="2400" dirty="0" smtClean="0">
                <a:latin typeface="Times New Roman" pitchFamily="18" charset="0"/>
              </a:rPr>
              <a:t>，</a:t>
            </a:r>
            <a:r>
              <a:rPr lang="en-US" altLang="zh-CN" sz="2400" dirty="0" smtClean="0">
                <a:latin typeface="Times New Roman" pitchFamily="18" charset="0"/>
              </a:rPr>
              <a:t>X</a:t>
            </a:r>
            <a:r>
              <a:rPr lang="en-US" altLang="zh-CN" sz="2400" baseline="-25000" dirty="0" smtClean="0">
                <a:latin typeface="Times New Roman" pitchFamily="18" charset="0"/>
              </a:rPr>
              <a:t>i+2</a:t>
            </a:r>
            <a:r>
              <a:rPr lang="zh-CN" altLang="en-US" sz="2400" dirty="0" smtClean="0">
                <a:latin typeface="Times New Roman" pitchFamily="18" charset="0"/>
              </a:rPr>
              <a:t>，</a:t>
            </a:r>
            <a:r>
              <a:rPr lang="en-US" altLang="zh-CN" sz="2400" dirty="0" smtClean="0">
                <a:latin typeface="Times New Roman" pitchFamily="18" charset="0"/>
              </a:rPr>
              <a:t>X</a:t>
            </a:r>
            <a:r>
              <a:rPr lang="en-US" altLang="zh-CN" sz="2400" baseline="-25000" dirty="0" smtClean="0">
                <a:latin typeface="Times New Roman" pitchFamily="18" charset="0"/>
              </a:rPr>
              <a:t>i+3</a:t>
            </a:r>
            <a:r>
              <a:rPr lang="zh-CN" altLang="en-US" sz="2400" dirty="0" smtClean="0">
                <a:latin typeface="Times New Roman" pitchFamily="18" charset="0"/>
              </a:rPr>
              <a:t>，</a:t>
            </a:r>
            <a:r>
              <a:rPr lang="en-US" altLang="zh-CN" sz="2400" dirty="0" err="1" smtClean="0">
                <a:latin typeface="Times New Roman" pitchFamily="18" charset="0"/>
              </a:rPr>
              <a:t>rk</a:t>
            </a:r>
            <a:r>
              <a:rPr lang="en-US" altLang="zh-CN" sz="2400" baseline="-25000" dirty="0" err="1" smtClean="0">
                <a:latin typeface="Times New Roman" pitchFamily="18" charset="0"/>
              </a:rPr>
              <a:t>i</a:t>
            </a:r>
            <a:r>
              <a:rPr lang="en-US" altLang="zh-CN" sz="2400" dirty="0" smtClean="0">
                <a:latin typeface="Times New Roman" pitchFamily="18" charset="0"/>
              </a:rPr>
              <a:t>)</a:t>
            </a:r>
            <a:endParaRPr lang="zh-CN" altLang="en-US" sz="2400" dirty="0" smtClean="0">
              <a:latin typeface="Times New Roman" pitchFamily="18" charset="0"/>
            </a:endParaRPr>
          </a:p>
          <a:p>
            <a:pPr>
              <a:buNone/>
            </a:pPr>
            <a:r>
              <a:rPr lang="zh-CN" altLang="en-US" sz="2400" dirty="0" smtClean="0">
                <a:latin typeface="Times New Roman" pitchFamily="18" charset="0"/>
              </a:rPr>
              <a:t>		       </a:t>
            </a:r>
            <a:r>
              <a:rPr lang="en-US" altLang="zh-CN" sz="2400" dirty="0" smtClean="0">
                <a:latin typeface="Times New Roman" pitchFamily="18" charset="0"/>
              </a:rPr>
              <a:t>= X</a:t>
            </a:r>
            <a:r>
              <a:rPr lang="en-US" altLang="zh-CN" sz="2400" baseline="-25000" dirty="0" smtClean="0">
                <a:latin typeface="Times New Roman" pitchFamily="18" charset="0"/>
              </a:rPr>
              <a:t>i</a:t>
            </a:r>
            <a:r>
              <a:rPr lang="en-US" altLang="zh-CN" sz="2400" dirty="0" smtClean="0">
                <a:latin typeface="Times New Roman" pitchFamily="18" charset="0"/>
              </a:rPr>
              <a:t> ⊕T(</a:t>
            </a:r>
            <a:r>
              <a:rPr lang="zh-CN" altLang="en-US" sz="2400" dirty="0" smtClean="0">
                <a:latin typeface="Times New Roman" pitchFamily="18" charset="0"/>
              </a:rPr>
              <a:t> </a:t>
            </a:r>
            <a:r>
              <a:rPr lang="en-US" altLang="zh-CN" sz="2400" dirty="0" smtClean="0">
                <a:latin typeface="Times New Roman" pitchFamily="18" charset="0"/>
              </a:rPr>
              <a:t>X</a:t>
            </a:r>
            <a:r>
              <a:rPr lang="en-US" altLang="zh-CN" sz="2400" baseline="-25000" dirty="0" smtClean="0">
                <a:latin typeface="Times New Roman" pitchFamily="18" charset="0"/>
              </a:rPr>
              <a:t>i+1</a:t>
            </a:r>
            <a:r>
              <a:rPr lang="en-US" altLang="zh-CN" sz="2400" dirty="0" smtClean="0">
                <a:latin typeface="Times New Roman" pitchFamily="18" charset="0"/>
              </a:rPr>
              <a:t>⊕ X</a:t>
            </a:r>
            <a:r>
              <a:rPr lang="en-US" altLang="zh-CN" sz="2400" baseline="-25000" dirty="0" smtClean="0">
                <a:latin typeface="Times New Roman" pitchFamily="18" charset="0"/>
              </a:rPr>
              <a:t>i+2</a:t>
            </a:r>
            <a:r>
              <a:rPr lang="en-US" altLang="zh-CN" sz="2400" dirty="0" smtClean="0">
                <a:latin typeface="Times New Roman" pitchFamily="18" charset="0"/>
              </a:rPr>
              <a:t>⊕ X</a:t>
            </a:r>
            <a:r>
              <a:rPr lang="en-US" altLang="zh-CN" sz="2400" baseline="-25000" dirty="0" smtClean="0">
                <a:latin typeface="Times New Roman" pitchFamily="18" charset="0"/>
              </a:rPr>
              <a:t>i+3</a:t>
            </a:r>
            <a:r>
              <a:rPr lang="en-US" altLang="zh-CN" sz="2400" dirty="0" smtClean="0">
                <a:latin typeface="Times New Roman" pitchFamily="18" charset="0"/>
              </a:rPr>
              <a:t>⊕rk</a:t>
            </a:r>
            <a:r>
              <a:rPr lang="en-US" altLang="zh-CN" sz="2400" baseline="-25000" dirty="0" smtClean="0">
                <a:latin typeface="Times New Roman" pitchFamily="18" charset="0"/>
              </a:rPr>
              <a:t>i</a:t>
            </a:r>
            <a:r>
              <a:rPr lang="en-US" altLang="zh-CN" sz="2400" dirty="0" smtClean="0">
                <a:latin typeface="Times New Roman" pitchFamily="18" charset="0"/>
              </a:rPr>
              <a:t>)</a:t>
            </a:r>
            <a:r>
              <a:rPr lang="zh-CN" altLang="en-US" sz="2400" dirty="0" smtClean="0">
                <a:latin typeface="Times New Roman" pitchFamily="18" charset="0"/>
              </a:rPr>
              <a:t>， </a:t>
            </a:r>
            <a:r>
              <a:rPr lang="en-US" altLang="zh-CN" sz="2400" dirty="0" err="1" smtClean="0">
                <a:latin typeface="Times New Roman" pitchFamily="18" charset="0"/>
              </a:rPr>
              <a:t>i</a:t>
            </a:r>
            <a:r>
              <a:rPr lang="en-US" altLang="zh-CN" sz="2400" dirty="0" smtClean="0">
                <a:latin typeface="Times New Roman" pitchFamily="18" charset="0"/>
              </a:rPr>
              <a:t>=0,1…31 </a:t>
            </a:r>
          </a:p>
          <a:p>
            <a:pPr>
              <a:buNone/>
            </a:pPr>
            <a:endParaRPr lang="en-US" altLang="zh-CN" sz="2400" dirty="0" smtClean="0">
              <a:latin typeface="Times New Roman" pitchFamily="18" charset="0"/>
            </a:endParaRPr>
          </a:p>
          <a:p>
            <a:r>
              <a:rPr lang="zh-CN" altLang="en-US" sz="2400" b="1" dirty="0" smtClean="0">
                <a:solidFill>
                  <a:srgbClr val="FF0000"/>
                </a:solidFill>
                <a:latin typeface="Times New Roman" pitchFamily="18" charset="0"/>
              </a:rPr>
              <a:t>密文输出</a:t>
            </a:r>
            <a:r>
              <a:rPr lang="zh-CN" altLang="en-US" sz="2400" dirty="0" smtClean="0">
                <a:latin typeface="Times New Roman" pitchFamily="18" charset="0"/>
              </a:rPr>
              <a:t>：</a:t>
            </a:r>
            <a:r>
              <a:rPr lang="en-US" altLang="zh-CN" sz="2400" dirty="0" smtClean="0">
                <a:latin typeface="Times New Roman" pitchFamily="18" charset="0"/>
              </a:rPr>
              <a:t>(Y</a:t>
            </a:r>
            <a:r>
              <a:rPr lang="en-US" altLang="zh-CN" sz="2400" baseline="-25000" dirty="0" smtClean="0">
                <a:latin typeface="Times New Roman" pitchFamily="18" charset="0"/>
              </a:rPr>
              <a:t>0</a:t>
            </a:r>
            <a:r>
              <a:rPr lang="zh-CN" altLang="en-US" sz="2400" dirty="0" smtClean="0">
                <a:latin typeface="Times New Roman" pitchFamily="18" charset="0"/>
              </a:rPr>
              <a:t>，</a:t>
            </a:r>
            <a:r>
              <a:rPr lang="en-US" altLang="zh-CN" sz="2400" dirty="0" smtClean="0">
                <a:latin typeface="Times New Roman" pitchFamily="18" charset="0"/>
              </a:rPr>
              <a:t>Y</a:t>
            </a:r>
            <a:r>
              <a:rPr lang="en-US" altLang="zh-CN" sz="2400" baseline="-25000" dirty="0" smtClean="0">
                <a:latin typeface="Times New Roman" pitchFamily="18" charset="0"/>
              </a:rPr>
              <a:t>1</a:t>
            </a:r>
            <a:r>
              <a:rPr lang="zh-CN" altLang="en-US" sz="2400" dirty="0" smtClean="0">
                <a:latin typeface="Times New Roman" pitchFamily="18" charset="0"/>
              </a:rPr>
              <a:t>，</a:t>
            </a:r>
            <a:r>
              <a:rPr lang="en-US" altLang="zh-CN" sz="2400" dirty="0" smtClean="0">
                <a:latin typeface="Times New Roman" pitchFamily="18" charset="0"/>
              </a:rPr>
              <a:t>Y</a:t>
            </a:r>
            <a:r>
              <a:rPr lang="en-US" altLang="zh-CN" sz="2400" baseline="-25000" dirty="0" smtClean="0">
                <a:latin typeface="Times New Roman" pitchFamily="18" charset="0"/>
              </a:rPr>
              <a:t>2</a:t>
            </a:r>
            <a:r>
              <a:rPr lang="zh-CN" altLang="en-US" sz="2400" dirty="0" smtClean="0">
                <a:latin typeface="Times New Roman" pitchFamily="18" charset="0"/>
              </a:rPr>
              <a:t>，</a:t>
            </a:r>
            <a:r>
              <a:rPr lang="en-US" altLang="zh-CN" sz="2400" dirty="0" smtClean="0">
                <a:latin typeface="Times New Roman" pitchFamily="18" charset="0"/>
              </a:rPr>
              <a:t>Y</a:t>
            </a:r>
            <a:r>
              <a:rPr lang="en-US" altLang="zh-CN" sz="2400" baseline="-25000" dirty="0" smtClean="0">
                <a:latin typeface="Times New Roman" pitchFamily="18" charset="0"/>
              </a:rPr>
              <a:t>3</a:t>
            </a:r>
            <a:r>
              <a:rPr lang="en-US" altLang="zh-CN" sz="2400" dirty="0" smtClean="0">
                <a:latin typeface="Times New Roman" pitchFamily="18" charset="0"/>
              </a:rPr>
              <a:t>)=(X</a:t>
            </a:r>
            <a:r>
              <a:rPr lang="en-US" altLang="zh-CN" sz="2400" baseline="-25000" dirty="0" smtClean="0">
                <a:latin typeface="Times New Roman" pitchFamily="18" charset="0"/>
              </a:rPr>
              <a:t>35</a:t>
            </a:r>
            <a:r>
              <a:rPr lang="zh-CN" altLang="en-US" sz="2400" dirty="0" smtClean="0">
                <a:latin typeface="Times New Roman" pitchFamily="18" charset="0"/>
              </a:rPr>
              <a:t>，</a:t>
            </a:r>
            <a:r>
              <a:rPr lang="en-US" altLang="zh-CN" sz="2400" dirty="0" smtClean="0">
                <a:latin typeface="Times New Roman" pitchFamily="18" charset="0"/>
              </a:rPr>
              <a:t>X</a:t>
            </a:r>
            <a:r>
              <a:rPr lang="en-US" altLang="zh-CN" sz="2400" baseline="-25000" dirty="0" smtClean="0">
                <a:latin typeface="Times New Roman" pitchFamily="18" charset="0"/>
              </a:rPr>
              <a:t>34</a:t>
            </a:r>
            <a:r>
              <a:rPr lang="zh-CN" altLang="en-US" sz="2400" dirty="0" smtClean="0">
                <a:latin typeface="Times New Roman" pitchFamily="18" charset="0"/>
              </a:rPr>
              <a:t>，</a:t>
            </a:r>
            <a:r>
              <a:rPr lang="en-US" altLang="zh-CN" sz="2400" dirty="0" smtClean="0">
                <a:latin typeface="Times New Roman" pitchFamily="18" charset="0"/>
              </a:rPr>
              <a:t>X</a:t>
            </a:r>
            <a:r>
              <a:rPr lang="en-US" altLang="zh-CN" sz="2400" baseline="-25000" dirty="0" smtClean="0">
                <a:latin typeface="Times New Roman" pitchFamily="18" charset="0"/>
              </a:rPr>
              <a:t>33</a:t>
            </a:r>
            <a:r>
              <a:rPr lang="zh-CN" altLang="en-US" sz="2400" dirty="0" smtClean="0">
                <a:latin typeface="Times New Roman" pitchFamily="18" charset="0"/>
              </a:rPr>
              <a:t>，</a:t>
            </a:r>
            <a:r>
              <a:rPr lang="en-US" altLang="zh-CN" sz="2400" dirty="0" smtClean="0">
                <a:latin typeface="Times New Roman" pitchFamily="18" charset="0"/>
              </a:rPr>
              <a:t>X</a:t>
            </a:r>
            <a:r>
              <a:rPr lang="en-US" altLang="zh-CN" sz="2400" baseline="-25000" dirty="0" smtClean="0">
                <a:latin typeface="Times New Roman" pitchFamily="18" charset="0"/>
              </a:rPr>
              <a:t>32</a:t>
            </a:r>
            <a:r>
              <a:rPr lang="en-US" altLang="zh-CN" sz="2400" dirty="0" smtClean="0">
                <a:latin typeface="Times New Roman" pitchFamily="18" charset="0"/>
              </a:rPr>
              <a:t>)</a:t>
            </a:r>
            <a:endParaRPr lang="zh-CN" altLang="en-US" sz="2400" dirty="0" smtClean="0">
              <a:latin typeface="Times New Roman" pitchFamily="18" charset="0"/>
            </a:endParaRPr>
          </a:p>
          <a:p>
            <a:endParaRPr lang="zh-CN" altLang="en-US" sz="24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89</a:t>
            </a:fld>
            <a:endParaRPr lang="en-US" altLang="zh-C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分组密码的原理</a:t>
            </a:r>
            <a:r>
              <a:rPr lang="en-US" altLang="zh-CN" dirty="0" smtClean="0"/>
              <a:t>—</a:t>
            </a:r>
            <a:r>
              <a:rPr lang="zh-CN" altLang="en-US" dirty="0" smtClean="0"/>
              <a:t>乘积密码</a:t>
            </a:r>
            <a:endParaRPr lang="zh-CN" altLang="en-US" dirty="0"/>
          </a:p>
        </p:txBody>
      </p:sp>
      <p:sp>
        <p:nvSpPr>
          <p:cNvPr id="3" name="内容占位符 2"/>
          <p:cNvSpPr>
            <a:spLocks noGrp="1"/>
          </p:cNvSpPr>
          <p:nvPr>
            <p:ph idx="1"/>
          </p:nvPr>
        </p:nvSpPr>
        <p:spPr/>
        <p:txBody>
          <a:bodyPr/>
          <a:lstStyle/>
          <a:p>
            <a:r>
              <a:rPr lang="zh-CN" altLang="en-US" dirty="0" smtClean="0"/>
              <a:t>扩散和混乱两种基本密码操作的组合变换</a:t>
            </a:r>
            <a:r>
              <a:rPr lang="en-US" altLang="zh-CN" dirty="0" smtClean="0"/>
              <a:t>(</a:t>
            </a:r>
            <a:r>
              <a:rPr lang="zh-CN" altLang="en-US" dirty="0" smtClean="0">
                <a:solidFill>
                  <a:srgbClr val="FF0000"/>
                </a:solidFill>
              </a:rPr>
              <a:t>乘积密码</a:t>
            </a:r>
            <a:r>
              <a:rPr lang="en-US" altLang="zh-CN" dirty="0" smtClean="0">
                <a:solidFill>
                  <a:srgbClr val="FF0000"/>
                </a:solidFill>
              </a:rPr>
              <a:t>)</a:t>
            </a:r>
            <a:endParaRPr lang="en-US" altLang="zh-CN" dirty="0" smtClean="0"/>
          </a:p>
          <a:p>
            <a:endParaRPr lang="en-US" altLang="zh-CN" dirty="0" smtClean="0"/>
          </a:p>
          <a:p>
            <a:r>
              <a:rPr lang="zh-CN" altLang="en-US" dirty="0" smtClean="0"/>
              <a:t>选择较为简单的密码变换，在</a:t>
            </a:r>
            <a:r>
              <a:rPr lang="zh-CN" altLang="en-US" b="1" dirty="0" smtClean="0">
                <a:solidFill>
                  <a:srgbClr val="FF00FF"/>
                </a:solidFill>
              </a:rPr>
              <a:t>密钥控制</a:t>
            </a:r>
            <a:r>
              <a:rPr lang="zh-CN" altLang="en-US" dirty="0" smtClean="0"/>
              <a:t>下</a:t>
            </a:r>
            <a:r>
              <a:rPr lang="zh-CN" altLang="en-US" b="1" dirty="0" smtClean="0">
                <a:solidFill>
                  <a:srgbClr val="FF00FF"/>
                </a:solidFill>
              </a:rPr>
              <a:t>以迭代的方式</a:t>
            </a:r>
            <a:r>
              <a:rPr lang="zh-CN" altLang="en-US" dirty="0" smtClean="0"/>
              <a:t>进行加密变换，就可实现预期的</a:t>
            </a:r>
            <a:r>
              <a:rPr lang="zh-CN" altLang="en-US" b="1" dirty="0" smtClean="0">
                <a:solidFill>
                  <a:srgbClr val="CC3300"/>
                </a:solidFill>
              </a:rPr>
              <a:t>扩散和混乱</a:t>
            </a:r>
            <a:r>
              <a:rPr lang="zh-CN" altLang="en-US" dirty="0" smtClean="0"/>
              <a:t>效果</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a:t>
            </a:fld>
            <a:endParaRPr lang="en-US" altLang="zh-CN" dirty="0"/>
          </a:p>
        </p:txBody>
      </p:sp>
    </p:spTree>
    <p:extLst>
      <p:ext uri="{BB962C8B-B14F-4D97-AF65-F5344CB8AC3E}">
        <p14:creationId xmlns:p14="http://schemas.microsoft.com/office/powerpoint/2010/main" val="89459389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90</a:t>
            </a:fld>
            <a:endParaRPr lang="en-US" altLang="zh-CN" dirty="0"/>
          </a:p>
        </p:txBody>
      </p:sp>
      <p:sp>
        <p:nvSpPr>
          <p:cNvPr id="7" name="Rectangle 4"/>
          <p:cNvSpPr>
            <a:spLocks noChangeArrowheads="1"/>
          </p:cNvSpPr>
          <p:nvPr/>
        </p:nvSpPr>
        <p:spPr bwMode="auto">
          <a:xfrm>
            <a:off x="12192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0</a:t>
            </a:r>
          </a:p>
        </p:txBody>
      </p:sp>
      <p:sp>
        <p:nvSpPr>
          <p:cNvPr id="8" name="Rectangle 5"/>
          <p:cNvSpPr>
            <a:spLocks noChangeArrowheads="1"/>
          </p:cNvSpPr>
          <p:nvPr/>
        </p:nvSpPr>
        <p:spPr bwMode="auto">
          <a:xfrm>
            <a:off x="16002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1</a:t>
            </a:r>
          </a:p>
        </p:txBody>
      </p:sp>
      <p:sp>
        <p:nvSpPr>
          <p:cNvPr id="9" name="Rectangle 6"/>
          <p:cNvSpPr>
            <a:spLocks noChangeArrowheads="1"/>
          </p:cNvSpPr>
          <p:nvPr/>
        </p:nvSpPr>
        <p:spPr bwMode="auto">
          <a:xfrm>
            <a:off x="19812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2</a:t>
            </a:r>
          </a:p>
        </p:txBody>
      </p:sp>
      <p:sp>
        <p:nvSpPr>
          <p:cNvPr id="10" name="Rectangle 7"/>
          <p:cNvSpPr>
            <a:spLocks noChangeArrowheads="1"/>
          </p:cNvSpPr>
          <p:nvPr/>
        </p:nvSpPr>
        <p:spPr bwMode="auto">
          <a:xfrm>
            <a:off x="23622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3</a:t>
            </a:r>
          </a:p>
        </p:txBody>
      </p:sp>
      <p:sp>
        <p:nvSpPr>
          <p:cNvPr id="11" name="Rectangle 8"/>
          <p:cNvSpPr>
            <a:spLocks noChangeArrowheads="1"/>
          </p:cNvSpPr>
          <p:nvPr/>
        </p:nvSpPr>
        <p:spPr bwMode="auto">
          <a:xfrm>
            <a:off x="1676400" y="3810000"/>
            <a:ext cx="533400" cy="304800"/>
          </a:xfrm>
          <a:prstGeom prst="rect">
            <a:avLst/>
          </a:prstGeom>
          <a:solidFill>
            <a:srgbClr val="7030A0"/>
          </a:solidFill>
          <a:ln w="9525">
            <a:solidFill>
              <a:schemeClr val="tx1"/>
            </a:solidFill>
            <a:miter lim="800000"/>
            <a:headEnd/>
            <a:tailEnd/>
          </a:ln>
          <a:effectLst/>
        </p:spPr>
        <p:txBody>
          <a:bodyPr wrap="none" anchor="ctr"/>
          <a:lstStyle/>
          <a:p>
            <a:pPr algn="ctr"/>
            <a:r>
              <a:rPr kumimoji="1" lang="en-US" altLang="zh-CN">
                <a:latin typeface="Times New Roman" pitchFamily="18" charset="0"/>
              </a:rPr>
              <a:t>F</a:t>
            </a:r>
          </a:p>
        </p:txBody>
      </p:sp>
      <p:sp>
        <p:nvSpPr>
          <p:cNvPr id="12" name="Rectangle 9"/>
          <p:cNvSpPr>
            <a:spLocks noChangeArrowheads="1"/>
          </p:cNvSpPr>
          <p:nvPr/>
        </p:nvSpPr>
        <p:spPr bwMode="auto">
          <a:xfrm>
            <a:off x="26670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4</a:t>
            </a:r>
          </a:p>
        </p:txBody>
      </p:sp>
      <p:sp>
        <p:nvSpPr>
          <p:cNvPr id="13" name="Rectangle 10"/>
          <p:cNvSpPr>
            <a:spLocks noChangeArrowheads="1"/>
          </p:cNvSpPr>
          <p:nvPr/>
        </p:nvSpPr>
        <p:spPr bwMode="auto">
          <a:xfrm>
            <a:off x="30480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5</a:t>
            </a:r>
          </a:p>
        </p:txBody>
      </p:sp>
      <p:sp>
        <p:nvSpPr>
          <p:cNvPr id="14" name="Rectangle 11"/>
          <p:cNvSpPr>
            <a:spLocks noChangeArrowheads="1"/>
          </p:cNvSpPr>
          <p:nvPr/>
        </p:nvSpPr>
        <p:spPr bwMode="auto">
          <a:xfrm>
            <a:off x="48768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32</a:t>
            </a:r>
          </a:p>
        </p:txBody>
      </p:sp>
      <p:sp>
        <p:nvSpPr>
          <p:cNvPr id="15" name="Rectangle 12"/>
          <p:cNvSpPr>
            <a:spLocks noChangeArrowheads="1"/>
          </p:cNvSpPr>
          <p:nvPr/>
        </p:nvSpPr>
        <p:spPr bwMode="auto">
          <a:xfrm>
            <a:off x="52578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33</a:t>
            </a:r>
          </a:p>
        </p:txBody>
      </p:sp>
      <p:sp>
        <p:nvSpPr>
          <p:cNvPr id="16" name="Line 13"/>
          <p:cNvSpPr>
            <a:spLocks noChangeShapeType="1"/>
          </p:cNvSpPr>
          <p:nvPr/>
        </p:nvSpPr>
        <p:spPr bwMode="auto">
          <a:xfrm>
            <a:off x="3581400" y="3276600"/>
            <a:ext cx="762000" cy="0"/>
          </a:xfrm>
          <a:prstGeom prst="line">
            <a:avLst/>
          </a:prstGeom>
          <a:noFill/>
          <a:ln w="9525">
            <a:solidFill>
              <a:schemeClr val="tx1"/>
            </a:solidFill>
            <a:prstDash val="dash"/>
            <a:round/>
            <a:headEnd/>
            <a:tailEnd/>
          </a:ln>
          <a:effectLst/>
        </p:spPr>
        <p:txBody>
          <a:bodyPr/>
          <a:lstStyle/>
          <a:p>
            <a:endParaRPr lang="zh-CN" altLang="en-US"/>
          </a:p>
        </p:txBody>
      </p:sp>
      <p:sp>
        <p:nvSpPr>
          <p:cNvPr id="17" name="Rectangle 14"/>
          <p:cNvSpPr>
            <a:spLocks noChangeArrowheads="1"/>
          </p:cNvSpPr>
          <p:nvPr/>
        </p:nvSpPr>
        <p:spPr bwMode="auto">
          <a:xfrm>
            <a:off x="1066800" y="3810000"/>
            <a:ext cx="381000" cy="3048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kumimoji="1" lang="en-US" altLang="zh-CN" i="1" dirty="0">
                <a:latin typeface="Times New Roman" pitchFamily="18" charset="0"/>
              </a:rPr>
              <a:t>Rk</a:t>
            </a:r>
            <a:r>
              <a:rPr kumimoji="1" lang="en-US" altLang="zh-CN" i="1" baseline="-25000" dirty="0">
                <a:latin typeface="Times New Roman" pitchFamily="18" charset="0"/>
              </a:rPr>
              <a:t>0 </a:t>
            </a:r>
          </a:p>
        </p:txBody>
      </p:sp>
      <p:sp>
        <p:nvSpPr>
          <p:cNvPr id="18" name="AutoShape 15"/>
          <p:cNvSpPr>
            <a:spLocks/>
          </p:cNvSpPr>
          <p:nvPr/>
        </p:nvSpPr>
        <p:spPr bwMode="auto">
          <a:xfrm rot="16200000">
            <a:off x="1905000" y="2971800"/>
            <a:ext cx="76200" cy="1143000"/>
          </a:xfrm>
          <a:prstGeom prst="leftBrace">
            <a:avLst>
              <a:gd name="adj1" fmla="val 125000"/>
              <a:gd name="adj2" fmla="val 50000"/>
            </a:avLst>
          </a:prstGeom>
          <a:noFill/>
          <a:ln w="28575">
            <a:solidFill>
              <a:srgbClr val="00B050"/>
            </a:solidFill>
            <a:round/>
            <a:headEnd/>
            <a:tailEnd/>
          </a:ln>
          <a:effectLst/>
        </p:spPr>
        <p:txBody>
          <a:bodyPr wrap="none" anchor="ctr"/>
          <a:lstStyle/>
          <a:p>
            <a:endParaRPr lang="zh-CN" altLang="en-US"/>
          </a:p>
        </p:txBody>
      </p:sp>
      <p:sp>
        <p:nvSpPr>
          <p:cNvPr id="19" name="Line 16"/>
          <p:cNvSpPr>
            <a:spLocks noChangeShapeType="1"/>
          </p:cNvSpPr>
          <p:nvPr/>
        </p:nvSpPr>
        <p:spPr bwMode="auto">
          <a:xfrm>
            <a:off x="1905000" y="3581400"/>
            <a:ext cx="0" cy="228600"/>
          </a:xfrm>
          <a:prstGeom prst="line">
            <a:avLst/>
          </a:prstGeom>
          <a:noFill/>
          <a:ln w="28575">
            <a:solidFill>
              <a:srgbClr val="00B050"/>
            </a:solidFill>
            <a:round/>
            <a:headEnd/>
            <a:tailEnd type="triangle" w="med" len="med"/>
          </a:ln>
          <a:effectLst/>
        </p:spPr>
        <p:txBody>
          <a:bodyPr/>
          <a:lstStyle/>
          <a:p>
            <a:endParaRPr lang="zh-CN" altLang="en-US"/>
          </a:p>
        </p:txBody>
      </p:sp>
      <p:sp>
        <p:nvSpPr>
          <p:cNvPr id="20" name="Line 17"/>
          <p:cNvSpPr>
            <a:spLocks noChangeShapeType="1"/>
          </p:cNvSpPr>
          <p:nvPr/>
        </p:nvSpPr>
        <p:spPr bwMode="auto">
          <a:xfrm>
            <a:off x="1447800" y="3962400"/>
            <a:ext cx="228600" cy="0"/>
          </a:xfrm>
          <a:prstGeom prst="line">
            <a:avLst/>
          </a:prstGeom>
          <a:noFill/>
          <a:ln w="9525">
            <a:solidFill>
              <a:schemeClr val="tx1"/>
            </a:solidFill>
            <a:round/>
            <a:headEnd/>
            <a:tailEnd type="triangle" w="med" len="med"/>
          </a:ln>
          <a:effectLst/>
        </p:spPr>
        <p:txBody>
          <a:bodyPr/>
          <a:lstStyle/>
          <a:p>
            <a:endParaRPr lang="zh-CN" altLang="en-US"/>
          </a:p>
        </p:txBody>
      </p:sp>
      <p:sp>
        <p:nvSpPr>
          <p:cNvPr id="21" name="Line 18"/>
          <p:cNvSpPr>
            <a:spLocks noChangeShapeType="1"/>
          </p:cNvSpPr>
          <p:nvPr/>
        </p:nvSpPr>
        <p:spPr bwMode="auto">
          <a:xfrm flipV="1">
            <a:off x="2819400" y="3429000"/>
            <a:ext cx="0" cy="533400"/>
          </a:xfrm>
          <a:prstGeom prst="line">
            <a:avLst/>
          </a:prstGeom>
          <a:noFill/>
          <a:ln w="28575">
            <a:solidFill>
              <a:srgbClr val="FF0000"/>
            </a:solidFill>
            <a:round/>
            <a:headEnd/>
            <a:tailEnd type="triangle" w="med" len="med"/>
          </a:ln>
          <a:effectLst/>
        </p:spPr>
        <p:txBody>
          <a:bodyPr/>
          <a:lstStyle/>
          <a:p>
            <a:endParaRPr lang="zh-CN" altLang="en-US"/>
          </a:p>
        </p:txBody>
      </p:sp>
      <p:sp>
        <p:nvSpPr>
          <p:cNvPr id="22" name="Line 19"/>
          <p:cNvSpPr>
            <a:spLocks noChangeShapeType="1"/>
          </p:cNvSpPr>
          <p:nvPr/>
        </p:nvSpPr>
        <p:spPr bwMode="auto">
          <a:xfrm>
            <a:off x="2209800" y="3962400"/>
            <a:ext cx="609600" cy="0"/>
          </a:xfrm>
          <a:prstGeom prst="line">
            <a:avLst/>
          </a:prstGeom>
          <a:noFill/>
          <a:ln w="28575">
            <a:solidFill>
              <a:srgbClr val="FF0000"/>
            </a:solidFill>
            <a:round/>
            <a:headEnd/>
            <a:tailEnd/>
          </a:ln>
          <a:effectLst/>
        </p:spPr>
        <p:txBody>
          <a:bodyPr/>
          <a:lstStyle/>
          <a:p>
            <a:endParaRPr lang="zh-CN" altLang="en-US"/>
          </a:p>
        </p:txBody>
      </p:sp>
      <p:sp>
        <p:nvSpPr>
          <p:cNvPr id="23" name="Rectangle 20"/>
          <p:cNvSpPr>
            <a:spLocks noChangeArrowheads="1"/>
          </p:cNvSpPr>
          <p:nvPr/>
        </p:nvSpPr>
        <p:spPr bwMode="auto">
          <a:xfrm>
            <a:off x="2133600" y="4419600"/>
            <a:ext cx="533400" cy="304800"/>
          </a:xfrm>
          <a:prstGeom prst="rect">
            <a:avLst/>
          </a:prstGeom>
          <a:solidFill>
            <a:srgbClr val="7030A0"/>
          </a:solidFill>
          <a:ln w="9525">
            <a:solidFill>
              <a:schemeClr val="tx1"/>
            </a:solidFill>
            <a:miter lim="800000"/>
            <a:headEnd/>
            <a:tailEnd/>
          </a:ln>
          <a:effectLst/>
        </p:spPr>
        <p:txBody>
          <a:bodyPr wrap="none" anchor="ctr"/>
          <a:lstStyle/>
          <a:p>
            <a:pPr algn="ctr"/>
            <a:r>
              <a:rPr kumimoji="1" lang="en-US" altLang="zh-CN">
                <a:latin typeface="Times New Roman" pitchFamily="18" charset="0"/>
              </a:rPr>
              <a:t>F</a:t>
            </a:r>
          </a:p>
        </p:txBody>
      </p:sp>
      <p:sp>
        <p:nvSpPr>
          <p:cNvPr id="24" name="Rectangle 21"/>
          <p:cNvSpPr>
            <a:spLocks noChangeArrowheads="1"/>
          </p:cNvSpPr>
          <p:nvPr/>
        </p:nvSpPr>
        <p:spPr bwMode="auto">
          <a:xfrm>
            <a:off x="1524000" y="4419600"/>
            <a:ext cx="381000" cy="3048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kumimoji="1" lang="en-US" altLang="zh-CN" i="1">
                <a:latin typeface="Times New Roman" pitchFamily="18" charset="0"/>
              </a:rPr>
              <a:t>rk</a:t>
            </a:r>
            <a:r>
              <a:rPr kumimoji="1" lang="en-US" altLang="zh-CN" i="1" baseline="-25000">
                <a:latin typeface="Times New Roman" pitchFamily="18" charset="0"/>
              </a:rPr>
              <a:t>1</a:t>
            </a:r>
          </a:p>
        </p:txBody>
      </p:sp>
      <p:sp>
        <p:nvSpPr>
          <p:cNvPr id="25" name="Line 22"/>
          <p:cNvSpPr>
            <a:spLocks noChangeShapeType="1"/>
          </p:cNvSpPr>
          <p:nvPr/>
        </p:nvSpPr>
        <p:spPr bwMode="auto">
          <a:xfrm>
            <a:off x="1905000" y="4572000"/>
            <a:ext cx="228600" cy="0"/>
          </a:xfrm>
          <a:prstGeom prst="line">
            <a:avLst/>
          </a:prstGeom>
          <a:noFill/>
          <a:ln w="9525">
            <a:solidFill>
              <a:schemeClr val="tx1"/>
            </a:solidFill>
            <a:round/>
            <a:headEnd/>
            <a:tailEnd type="triangle" w="med" len="med"/>
          </a:ln>
          <a:effectLst/>
        </p:spPr>
        <p:txBody>
          <a:bodyPr/>
          <a:lstStyle/>
          <a:p>
            <a:endParaRPr lang="zh-CN" altLang="en-US"/>
          </a:p>
        </p:txBody>
      </p:sp>
      <p:sp>
        <p:nvSpPr>
          <p:cNvPr id="26" name="Line 23"/>
          <p:cNvSpPr>
            <a:spLocks noChangeShapeType="1"/>
          </p:cNvSpPr>
          <p:nvPr/>
        </p:nvSpPr>
        <p:spPr bwMode="auto">
          <a:xfrm>
            <a:off x="2667000" y="4572000"/>
            <a:ext cx="533400" cy="0"/>
          </a:xfrm>
          <a:prstGeom prst="line">
            <a:avLst/>
          </a:prstGeom>
          <a:noFill/>
          <a:ln w="28575">
            <a:solidFill>
              <a:srgbClr val="FF0000"/>
            </a:solidFill>
            <a:round/>
            <a:headEnd/>
            <a:tailEnd/>
          </a:ln>
          <a:effectLst/>
        </p:spPr>
        <p:txBody>
          <a:bodyPr/>
          <a:lstStyle/>
          <a:p>
            <a:endParaRPr lang="zh-CN" altLang="en-US"/>
          </a:p>
        </p:txBody>
      </p:sp>
      <p:sp>
        <p:nvSpPr>
          <p:cNvPr id="27" name="AutoShape 24"/>
          <p:cNvSpPr>
            <a:spLocks/>
          </p:cNvSpPr>
          <p:nvPr/>
        </p:nvSpPr>
        <p:spPr bwMode="auto">
          <a:xfrm rot="16200000">
            <a:off x="2247900" y="3086100"/>
            <a:ext cx="304800" cy="1143000"/>
          </a:xfrm>
          <a:prstGeom prst="leftBrace">
            <a:avLst>
              <a:gd name="adj1" fmla="val 31250"/>
              <a:gd name="adj2" fmla="val 50000"/>
            </a:avLst>
          </a:prstGeom>
          <a:noFill/>
          <a:ln w="28575">
            <a:solidFill>
              <a:srgbClr val="FF00FF"/>
            </a:solidFill>
            <a:round/>
            <a:headEnd/>
            <a:tailEnd/>
          </a:ln>
          <a:effectLst/>
        </p:spPr>
        <p:txBody>
          <a:bodyPr wrap="none" anchor="ctr"/>
          <a:lstStyle/>
          <a:p>
            <a:endParaRPr lang="zh-CN" altLang="en-US"/>
          </a:p>
        </p:txBody>
      </p:sp>
      <p:sp>
        <p:nvSpPr>
          <p:cNvPr id="28" name="Line 25"/>
          <p:cNvSpPr>
            <a:spLocks noChangeShapeType="1"/>
          </p:cNvSpPr>
          <p:nvPr/>
        </p:nvSpPr>
        <p:spPr bwMode="auto">
          <a:xfrm>
            <a:off x="2362200" y="3810000"/>
            <a:ext cx="0" cy="609600"/>
          </a:xfrm>
          <a:prstGeom prst="line">
            <a:avLst/>
          </a:prstGeom>
          <a:noFill/>
          <a:ln w="28575">
            <a:solidFill>
              <a:srgbClr val="FF00FF"/>
            </a:solidFill>
            <a:round/>
            <a:headEnd/>
            <a:tailEnd type="triangle" w="med" len="med"/>
          </a:ln>
          <a:effectLst/>
        </p:spPr>
        <p:txBody>
          <a:bodyPr/>
          <a:lstStyle/>
          <a:p>
            <a:endParaRPr lang="zh-CN" altLang="en-US"/>
          </a:p>
        </p:txBody>
      </p:sp>
      <p:sp>
        <p:nvSpPr>
          <p:cNvPr id="29" name="Line 26"/>
          <p:cNvSpPr>
            <a:spLocks noChangeShapeType="1"/>
          </p:cNvSpPr>
          <p:nvPr/>
        </p:nvSpPr>
        <p:spPr bwMode="auto">
          <a:xfrm flipV="1">
            <a:off x="3200400" y="3429000"/>
            <a:ext cx="0" cy="1143000"/>
          </a:xfrm>
          <a:prstGeom prst="line">
            <a:avLst/>
          </a:prstGeom>
          <a:noFill/>
          <a:ln w="28575">
            <a:solidFill>
              <a:srgbClr val="FF0000"/>
            </a:solidFill>
            <a:round/>
            <a:headEnd/>
            <a:tailEnd type="triangle" w="med" len="med"/>
          </a:ln>
          <a:effectLst/>
        </p:spPr>
        <p:txBody>
          <a:bodyPr/>
          <a:lstStyle/>
          <a:p>
            <a:endParaRPr lang="zh-CN" altLang="en-US"/>
          </a:p>
        </p:txBody>
      </p:sp>
      <p:sp>
        <p:nvSpPr>
          <p:cNvPr id="30" name="Rectangle 27"/>
          <p:cNvSpPr>
            <a:spLocks noChangeArrowheads="1"/>
          </p:cNvSpPr>
          <p:nvPr/>
        </p:nvSpPr>
        <p:spPr bwMode="auto">
          <a:xfrm>
            <a:off x="56388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34</a:t>
            </a:r>
          </a:p>
        </p:txBody>
      </p:sp>
      <p:sp>
        <p:nvSpPr>
          <p:cNvPr id="31" name="Rectangle 28"/>
          <p:cNvSpPr>
            <a:spLocks noChangeArrowheads="1"/>
          </p:cNvSpPr>
          <p:nvPr/>
        </p:nvSpPr>
        <p:spPr bwMode="auto">
          <a:xfrm>
            <a:off x="60198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35</a:t>
            </a:r>
          </a:p>
        </p:txBody>
      </p:sp>
      <p:sp>
        <p:nvSpPr>
          <p:cNvPr id="32" name="Rectangle 29"/>
          <p:cNvSpPr>
            <a:spLocks noChangeArrowheads="1"/>
          </p:cNvSpPr>
          <p:nvPr/>
        </p:nvSpPr>
        <p:spPr bwMode="auto">
          <a:xfrm>
            <a:off x="5105400" y="5257800"/>
            <a:ext cx="533400" cy="304800"/>
          </a:xfrm>
          <a:prstGeom prst="rect">
            <a:avLst/>
          </a:prstGeom>
          <a:solidFill>
            <a:srgbClr val="7030A0"/>
          </a:solidFill>
          <a:ln w="9525">
            <a:solidFill>
              <a:schemeClr val="tx1"/>
            </a:solidFill>
            <a:miter lim="800000"/>
            <a:headEnd/>
            <a:tailEnd/>
          </a:ln>
          <a:effectLst/>
        </p:spPr>
        <p:txBody>
          <a:bodyPr wrap="none" anchor="ctr"/>
          <a:lstStyle/>
          <a:p>
            <a:pPr algn="ctr"/>
            <a:r>
              <a:rPr kumimoji="1" lang="en-US" altLang="zh-CN">
                <a:latin typeface="Times New Roman" pitchFamily="18" charset="0"/>
              </a:rPr>
              <a:t>F</a:t>
            </a:r>
          </a:p>
        </p:txBody>
      </p:sp>
      <p:sp>
        <p:nvSpPr>
          <p:cNvPr id="33" name="Rectangle 30"/>
          <p:cNvSpPr>
            <a:spLocks noChangeArrowheads="1"/>
          </p:cNvSpPr>
          <p:nvPr/>
        </p:nvSpPr>
        <p:spPr bwMode="auto">
          <a:xfrm>
            <a:off x="4343400" y="5257800"/>
            <a:ext cx="457200" cy="3048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kumimoji="1" lang="en-US" altLang="zh-CN" i="1">
                <a:latin typeface="Times New Roman" pitchFamily="18" charset="0"/>
              </a:rPr>
              <a:t>rk</a:t>
            </a:r>
            <a:r>
              <a:rPr kumimoji="1" lang="en-US" altLang="zh-CN" i="1" baseline="-25000">
                <a:latin typeface="Times New Roman" pitchFamily="18" charset="0"/>
              </a:rPr>
              <a:t>31</a:t>
            </a:r>
          </a:p>
        </p:txBody>
      </p:sp>
      <p:sp>
        <p:nvSpPr>
          <p:cNvPr id="34" name="Line 31"/>
          <p:cNvSpPr>
            <a:spLocks noChangeShapeType="1"/>
          </p:cNvSpPr>
          <p:nvPr/>
        </p:nvSpPr>
        <p:spPr bwMode="auto">
          <a:xfrm>
            <a:off x="4800600" y="5410200"/>
            <a:ext cx="304800" cy="0"/>
          </a:xfrm>
          <a:prstGeom prst="line">
            <a:avLst/>
          </a:prstGeom>
          <a:noFill/>
          <a:ln w="9525">
            <a:solidFill>
              <a:schemeClr val="tx1"/>
            </a:solidFill>
            <a:round/>
            <a:headEnd/>
            <a:tailEnd type="triangle" w="med" len="med"/>
          </a:ln>
          <a:effectLst/>
        </p:spPr>
        <p:txBody>
          <a:bodyPr/>
          <a:lstStyle/>
          <a:p>
            <a:endParaRPr lang="zh-CN" altLang="en-US"/>
          </a:p>
        </p:txBody>
      </p:sp>
      <p:sp>
        <p:nvSpPr>
          <p:cNvPr id="35" name="Line 32"/>
          <p:cNvSpPr>
            <a:spLocks noChangeShapeType="1"/>
          </p:cNvSpPr>
          <p:nvPr/>
        </p:nvSpPr>
        <p:spPr bwMode="auto">
          <a:xfrm>
            <a:off x="5638800" y="5410200"/>
            <a:ext cx="609600" cy="0"/>
          </a:xfrm>
          <a:prstGeom prst="line">
            <a:avLst/>
          </a:prstGeom>
          <a:noFill/>
          <a:ln w="28575">
            <a:solidFill>
              <a:srgbClr val="FF0000"/>
            </a:solidFill>
            <a:round/>
            <a:headEnd/>
            <a:tailEnd/>
          </a:ln>
          <a:effectLst/>
        </p:spPr>
        <p:txBody>
          <a:bodyPr/>
          <a:lstStyle/>
          <a:p>
            <a:endParaRPr lang="zh-CN" altLang="en-US"/>
          </a:p>
        </p:txBody>
      </p:sp>
      <p:sp>
        <p:nvSpPr>
          <p:cNvPr id="36" name="AutoShape 33"/>
          <p:cNvSpPr>
            <a:spLocks/>
          </p:cNvSpPr>
          <p:nvPr/>
        </p:nvSpPr>
        <p:spPr bwMode="auto">
          <a:xfrm rot="16200000">
            <a:off x="5067300" y="3009900"/>
            <a:ext cx="304800" cy="1143000"/>
          </a:xfrm>
          <a:prstGeom prst="leftBrace">
            <a:avLst>
              <a:gd name="adj1" fmla="val 31250"/>
              <a:gd name="adj2" fmla="val 50000"/>
            </a:avLst>
          </a:prstGeom>
          <a:noFill/>
          <a:ln w="28575">
            <a:solidFill>
              <a:srgbClr val="FF00FF"/>
            </a:solidFill>
            <a:round/>
            <a:headEnd/>
            <a:tailEnd/>
          </a:ln>
          <a:effectLst/>
        </p:spPr>
        <p:txBody>
          <a:bodyPr wrap="none" anchor="ctr"/>
          <a:lstStyle/>
          <a:p>
            <a:endParaRPr lang="zh-CN" altLang="en-US"/>
          </a:p>
        </p:txBody>
      </p:sp>
      <p:sp>
        <p:nvSpPr>
          <p:cNvPr id="37" name="Line 34"/>
          <p:cNvSpPr>
            <a:spLocks noChangeShapeType="1"/>
          </p:cNvSpPr>
          <p:nvPr/>
        </p:nvSpPr>
        <p:spPr bwMode="auto">
          <a:xfrm flipV="1">
            <a:off x="6248400" y="3429000"/>
            <a:ext cx="0" cy="1981200"/>
          </a:xfrm>
          <a:prstGeom prst="line">
            <a:avLst/>
          </a:prstGeom>
          <a:noFill/>
          <a:ln w="28575">
            <a:solidFill>
              <a:srgbClr val="FF0000"/>
            </a:solidFill>
            <a:round/>
            <a:headEnd/>
            <a:tailEnd type="triangle" w="med" len="med"/>
          </a:ln>
          <a:effectLst/>
        </p:spPr>
        <p:txBody>
          <a:bodyPr/>
          <a:lstStyle/>
          <a:p>
            <a:endParaRPr lang="zh-CN" altLang="en-US"/>
          </a:p>
        </p:txBody>
      </p:sp>
      <p:sp>
        <p:nvSpPr>
          <p:cNvPr id="38" name="Rectangle 35"/>
          <p:cNvSpPr>
            <a:spLocks noChangeArrowheads="1"/>
          </p:cNvSpPr>
          <p:nvPr/>
        </p:nvSpPr>
        <p:spPr bwMode="auto">
          <a:xfrm>
            <a:off x="44958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31</a:t>
            </a:r>
          </a:p>
        </p:txBody>
      </p:sp>
      <p:sp>
        <p:nvSpPr>
          <p:cNvPr id="39" name="Line 36"/>
          <p:cNvSpPr>
            <a:spLocks noChangeShapeType="1"/>
          </p:cNvSpPr>
          <p:nvPr/>
        </p:nvSpPr>
        <p:spPr bwMode="auto">
          <a:xfrm>
            <a:off x="5257800" y="3733800"/>
            <a:ext cx="0" cy="1524000"/>
          </a:xfrm>
          <a:prstGeom prst="line">
            <a:avLst/>
          </a:prstGeom>
          <a:noFill/>
          <a:ln w="28575">
            <a:solidFill>
              <a:srgbClr val="FF00FF"/>
            </a:solidFill>
            <a:round/>
            <a:headEnd/>
            <a:tailEnd type="triangle" w="med" len="med"/>
          </a:ln>
          <a:effectLst/>
        </p:spPr>
        <p:txBody>
          <a:bodyPr/>
          <a:lstStyle/>
          <a:p>
            <a:endParaRPr lang="zh-CN" altLang="en-US"/>
          </a:p>
        </p:txBody>
      </p:sp>
      <p:sp>
        <p:nvSpPr>
          <p:cNvPr id="40" name="Rectangle 37"/>
          <p:cNvSpPr>
            <a:spLocks noChangeArrowheads="1"/>
          </p:cNvSpPr>
          <p:nvPr/>
        </p:nvSpPr>
        <p:spPr bwMode="auto">
          <a:xfrm>
            <a:off x="68580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Y</a:t>
            </a:r>
            <a:r>
              <a:rPr kumimoji="1" lang="en-US" altLang="zh-CN" baseline="-25000">
                <a:latin typeface="Times New Roman" pitchFamily="18" charset="0"/>
              </a:rPr>
              <a:t>0</a:t>
            </a:r>
          </a:p>
        </p:txBody>
      </p:sp>
      <p:sp>
        <p:nvSpPr>
          <p:cNvPr id="41" name="Rectangle 38"/>
          <p:cNvSpPr>
            <a:spLocks noChangeArrowheads="1"/>
          </p:cNvSpPr>
          <p:nvPr/>
        </p:nvSpPr>
        <p:spPr bwMode="auto">
          <a:xfrm>
            <a:off x="72390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Y</a:t>
            </a:r>
            <a:r>
              <a:rPr kumimoji="1" lang="en-US" altLang="zh-CN" baseline="-25000">
                <a:latin typeface="Times New Roman" pitchFamily="18" charset="0"/>
              </a:rPr>
              <a:t>1</a:t>
            </a:r>
          </a:p>
        </p:txBody>
      </p:sp>
      <p:sp>
        <p:nvSpPr>
          <p:cNvPr id="42" name="Rectangle 39"/>
          <p:cNvSpPr>
            <a:spLocks noChangeArrowheads="1"/>
          </p:cNvSpPr>
          <p:nvPr/>
        </p:nvSpPr>
        <p:spPr bwMode="auto">
          <a:xfrm>
            <a:off x="76200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Y</a:t>
            </a:r>
            <a:r>
              <a:rPr kumimoji="1" lang="en-US" altLang="zh-CN" baseline="-25000">
                <a:latin typeface="Times New Roman" pitchFamily="18" charset="0"/>
              </a:rPr>
              <a:t>2</a:t>
            </a:r>
          </a:p>
        </p:txBody>
      </p:sp>
      <p:sp>
        <p:nvSpPr>
          <p:cNvPr id="43" name="Rectangle 40"/>
          <p:cNvSpPr>
            <a:spLocks noChangeArrowheads="1"/>
          </p:cNvSpPr>
          <p:nvPr/>
        </p:nvSpPr>
        <p:spPr bwMode="auto">
          <a:xfrm>
            <a:off x="80010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Y</a:t>
            </a:r>
            <a:r>
              <a:rPr kumimoji="1" lang="en-US" altLang="zh-CN" baseline="-25000">
                <a:latin typeface="Times New Roman" pitchFamily="18" charset="0"/>
              </a:rPr>
              <a:t>3</a:t>
            </a:r>
          </a:p>
        </p:txBody>
      </p:sp>
      <p:sp>
        <p:nvSpPr>
          <p:cNvPr id="44" name="AutoShape 41"/>
          <p:cNvSpPr>
            <a:spLocks noChangeArrowheads="1"/>
          </p:cNvSpPr>
          <p:nvPr/>
        </p:nvSpPr>
        <p:spPr bwMode="auto">
          <a:xfrm>
            <a:off x="7315200" y="3429000"/>
            <a:ext cx="609600" cy="533400"/>
          </a:xfrm>
          <a:prstGeom prst="downArrow">
            <a:avLst>
              <a:gd name="adj1" fmla="val 50000"/>
              <a:gd name="adj2" fmla="val 25000"/>
            </a:avLst>
          </a:prstGeom>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endParaRPr lang="zh-CN" altLang="en-US"/>
          </a:p>
        </p:txBody>
      </p:sp>
      <p:sp>
        <p:nvSpPr>
          <p:cNvPr id="45" name="AutoShape 42"/>
          <p:cNvSpPr>
            <a:spLocks noChangeArrowheads="1"/>
          </p:cNvSpPr>
          <p:nvPr/>
        </p:nvSpPr>
        <p:spPr bwMode="auto">
          <a:xfrm>
            <a:off x="1676400" y="2667000"/>
            <a:ext cx="609600" cy="457200"/>
          </a:xfrm>
          <a:prstGeom prst="downArrow">
            <a:avLst>
              <a:gd name="adj1" fmla="val 50000"/>
              <a:gd name="adj2" fmla="val 25000"/>
            </a:avLst>
          </a:prstGeom>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endParaRPr lang="zh-CN" altLang="en-US"/>
          </a:p>
        </p:txBody>
      </p:sp>
      <p:sp>
        <p:nvSpPr>
          <p:cNvPr id="46" name="Line 43"/>
          <p:cNvSpPr>
            <a:spLocks noChangeShapeType="1"/>
          </p:cNvSpPr>
          <p:nvPr/>
        </p:nvSpPr>
        <p:spPr bwMode="auto">
          <a:xfrm>
            <a:off x="7086600" y="2971800"/>
            <a:ext cx="0" cy="152400"/>
          </a:xfrm>
          <a:prstGeom prst="line">
            <a:avLst/>
          </a:prstGeom>
          <a:noFill/>
          <a:ln w="28575">
            <a:solidFill>
              <a:srgbClr val="FF0000"/>
            </a:solidFill>
            <a:round/>
            <a:headEnd/>
            <a:tailEnd type="triangle" w="med" len="med"/>
          </a:ln>
          <a:effectLst/>
        </p:spPr>
        <p:txBody>
          <a:bodyPr/>
          <a:lstStyle/>
          <a:p>
            <a:endParaRPr lang="zh-CN" altLang="en-US"/>
          </a:p>
        </p:txBody>
      </p:sp>
      <p:sp>
        <p:nvSpPr>
          <p:cNvPr id="47" name="Line 44"/>
          <p:cNvSpPr>
            <a:spLocks noChangeShapeType="1"/>
          </p:cNvSpPr>
          <p:nvPr/>
        </p:nvSpPr>
        <p:spPr bwMode="auto">
          <a:xfrm>
            <a:off x="7391400" y="2819400"/>
            <a:ext cx="0" cy="304800"/>
          </a:xfrm>
          <a:prstGeom prst="line">
            <a:avLst/>
          </a:prstGeom>
          <a:noFill/>
          <a:ln w="28575">
            <a:solidFill>
              <a:srgbClr val="FF0000"/>
            </a:solidFill>
            <a:round/>
            <a:headEnd/>
            <a:tailEnd type="triangle" w="med" len="med"/>
          </a:ln>
          <a:effectLst/>
        </p:spPr>
        <p:txBody>
          <a:bodyPr/>
          <a:lstStyle/>
          <a:p>
            <a:endParaRPr lang="zh-CN" altLang="en-US"/>
          </a:p>
        </p:txBody>
      </p:sp>
      <p:sp>
        <p:nvSpPr>
          <p:cNvPr id="48" name="Line 45"/>
          <p:cNvSpPr>
            <a:spLocks noChangeShapeType="1"/>
          </p:cNvSpPr>
          <p:nvPr/>
        </p:nvSpPr>
        <p:spPr bwMode="auto">
          <a:xfrm>
            <a:off x="7772400" y="2667000"/>
            <a:ext cx="0" cy="457200"/>
          </a:xfrm>
          <a:prstGeom prst="line">
            <a:avLst/>
          </a:prstGeom>
          <a:noFill/>
          <a:ln w="28575">
            <a:solidFill>
              <a:srgbClr val="FF0000"/>
            </a:solidFill>
            <a:round/>
            <a:headEnd/>
            <a:tailEnd type="triangle" w="med" len="med"/>
          </a:ln>
          <a:effectLst/>
        </p:spPr>
        <p:txBody>
          <a:bodyPr/>
          <a:lstStyle/>
          <a:p>
            <a:endParaRPr lang="zh-CN" altLang="en-US"/>
          </a:p>
        </p:txBody>
      </p:sp>
      <p:sp>
        <p:nvSpPr>
          <p:cNvPr id="49" name="Line 46"/>
          <p:cNvSpPr>
            <a:spLocks noChangeShapeType="1"/>
          </p:cNvSpPr>
          <p:nvPr/>
        </p:nvSpPr>
        <p:spPr bwMode="auto">
          <a:xfrm>
            <a:off x="8153400" y="2514600"/>
            <a:ext cx="0" cy="609600"/>
          </a:xfrm>
          <a:prstGeom prst="line">
            <a:avLst/>
          </a:prstGeom>
          <a:noFill/>
          <a:ln w="28575">
            <a:solidFill>
              <a:srgbClr val="FF0000"/>
            </a:solidFill>
            <a:round/>
            <a:headEnd/>
            <a:tailEnd type="triangle" w="med" len="med"/>
          </a:ln>
          <a:effectLst/>
        </p:spPr>
        <p:txBody>
          <a:bodyPr/>
          <a:lstStyle/>
          <a:p>
            <a:endParaRPr lang="zh-CN" altLang="en-US"/>
          </a:p>
        </p:txBody>
      </p:sp>
      <p:sp>
        <p:nvSpPr>
          <p:cNvPr id="50" name="Line 47"/>
          <p:cNvSpPr>
            <a:spLocks noChangeShapeType="1"/>
          </p:cNvSpPr>
          <p:nvPr/>
        </p:nvSpPr>
        <p:spPr bwMode="auto">
          <a:xfrm>
            <a:off x="6172200" y="2971800"/>
            <a:ext cx="0" cy="152400"/>
          </a:xfrm>
          <a:prstGeom prst="line">
            <a:avLst/>
          </a:prstGeom>
          <a:noFill/>
          <a:ln w="28575">
            <a:solidFill>
              <a:srgbClr val="FF0000"/>
            </a:solidFill>
            <a:round/>
            <a:headEnd/>
            <a:tailEnd/>
          </a:ln>
          <a:effectLst/>
        </p:spPr>
        <p:txBody>
          <a:bodyPr/>
          <a:lstStyle/>
          <a:p>
            <a:endParaRPr lang="zh-CN" altLang="en-US"/>
          </a:p>
        </p:txBody>
      </p:sp>
      <p:sp>
        <p:nvSpPr>
          <p:cNvPr id="51" name="Line 48"/>
          <p:cNvSpPr>
            <a:spLocks noChangeShapeType="1"/>
          </p:cNvSpPr>
          <p:nvPr/>
        </p:nvSpPr>
        <p:spPr bwMode="auto">
          <a:xfrm>
            <a:off x="6172200" y="2971800"/>
            <a:ext cx="914400" cy="0"/>
          </a:xfrm>
          <a:prstGeom prst="line">
            <a:avLst/>
          </a:prstGeom>
          <a:noFill/>
          <a:ln w="28575">
            <a:solidFill>
              <a:srgbClr val="FF0000"/>
            </a:solidFill>
            <a:round/>
            <a:headEnd/>
            <a:tailEnd/>
          </a:ln>
          <a:effectLst/>
        </p:spPr>
        <p:txBody>
          <a:bodyPr/>
          <a:lstStyle/>
          <a:p>
            <a:endParaRPr lang="zh-CN" altLang="en-US"/>
          </a:p>
        </p:txBody>
      </p:sp>
      <p:sp>
        <p:nvSpPr>
          <p:cNvPr id="52" name="Line 49"/>
          <p:cNvSpPr>
            <a:spLocks noChangeShapeType="1"/>
          </p:cNvSpPr>
          <p:nvPr/>
        </p:nvSpPr>
        <p:spPr bwMode="auto">
          <a:xfrm flipV="1">
            <a:off x="5791200" y="2819400"/>
            <a:ext cx="0" cy="304800"/>
          </a:xfrm>
          <a:prstGeom prst="line">
            <a:avLst/>
          </a:prstGeom>
          <a:noFill/>
          <a:ln w="28575">
            <a:solidFill>
              <a:srgbClr val="FF0000"/>
            </a:solidFill>
            <a:round/>
            <a:headEnd/>
            <a:tailEnd/>
          </a:ln>
          <a:effectLst/>
        </p:spPr>
        <p:txBody>
          <a:bodyPr/>
          <a:lstStyle/>
          <a:p>
            <a:endParaRPr lang="zh-CN" altLang="en-US"/>
          </a:p>
        </p:txBody>
      </p:sp>
      <p:sp>
        <p:nvSpPr>
          <p:cNvPr id="53" name="Line 50"/>
          <p:cNvSpPr>
            <a:spLocks noChangeShapeType="1"/>
          </p:cNvSpPr>
          <p:nvPr/>
        </p:nvSpPr>
        <p:spPr bwMode="auto">
          <a:xfrm>
            <a:off x="5791200" y="2819400"/>
            <a:ext cx="1600200" cy="0"/>
          </a:xfrm>
          <a:prstGeom prst="line">
            <a:avLst/>
          </a:prstGeom>
          <a:noFill/>
          <a:ln w="28575">
            <a:solidFill>
              <a:srgbClr val="FF0000"/>
            </a:solidFill>
            <a:round/>
            <a:headEnd/>
            <a:tailEnd/>
          </a:ln>
          <a:effectLst/>
        </p:spPr>
        <p:txBody>
          <a:bodyPr/>
          <a:lstStyle/>
          <a:p>
            <a:endParaRPr lang="zh-CN" altLang="en-US"/>
          </a:p>
        </p:txBody>
      </p:sp>
      <p:sp>
        <p:nvSpPr>
          <p:cNvPr id="54" name="Line 51"/>
          <p:cNvSpPr>
            <a:spLocks noChangeShapeType="1"/>
          </p:cNvSpPr>
          <p:nvPr/>
        </p:nvSpPr>
        <p:spPr bwMode="auto">
          <a:xfrm flipV="1">
            <a:off x="5410200" y="2667000"/>
            <a:ext cx="0" cy="457200"/>
          </a:xfrm>
          <a:prstGeom prst="line">
            <a:avLst/>
          </a:prstGeom>
          <a:noFill/>
          <a:ln w="28575">
            <a:solidFill>
              <a:srgbClr val="FF0000"/>
            </a:solidFill>
            <a:round/>
            <a:headEnd/>
            <a:tailEnd/>
          </a:ln>
          <a:effectLst/>
        </p:spPr>
        <p:txBody>
          <a:bodyPr/>
          <a:lstStyle/>
          <a:p>
            <a:endParaRPr lang="zh-CN" altLang="en-US"/>
          </a:p>
        </p:txBody>
      </p:sp>
      <p:sp>
        <p:nvSpPr>
          <p:cNvPr id="55" name="Line 52"/>
          <p:cNvSpPr>
            <a:spLocks noChangeShapeType="1"/>
          </p:cNvSpPr>
          <p:nvPr/>
        </p:nvSpPr>
        <p:spPr bwMode="auto">
          <a:xfrm>
            <a:off x="5410200" y="2667000"/>
            <a:ext cx="2362200" cy="0"/>
          </a:xfrm>
          <a:prstGeom prst="line">
            <a:avLst/>
          </a:prstGeom>
          <a:noFill/>
          <a:ln w="28575">
            <a:solidFill>
              <a:srgbClr val="FF0000"/>
            </a:solidFill>
            <a:round/>
            <a:headEnd/>
            <a:tailEnd/>
          </a:ln>
          <a:effectLst/>
        </p:spPr>
        <p:txBody>
          <a:bodyPr/>
          <a:lstStyle/>
          <a:p>
            <a:endParaRPr lang="zh-CN" altLang="en-US"/>
          </a:p>
        </p:txBody>
      </p:sp>
      <p:sp>
        <p:nvSpPr>
          <p:cNvPr id="56" name="Line 53"/>
          <p:cNvSpPr>
            <a:spLocks noChangeShapeType="1"/>
          </p:cNvSpPr>
          <p:nvPr/>
        </p:nvSpPr>
        <p:spPr bwMode="auto">
          <a:xfrm flipV="1">
            <a:off x="5029200" y="2514600"/>
            <a:ext cx="0" cy="609600"/>
          </a:xfrm>
          <a:prstGeom prst="line">
            <a:avLst/>
          </a:prstGeom>
          <a:noFill/>
          <a:ln w="28575">
            <a:solidFill>
              <a:srgbClr val="FF0000"/>
            </a:solidFill>
            <a:round/>
            <a:headEnd/>
            <a:tailEnd/>
          </a:ln>
          <a:effectLst/>
        </p:spPr>
        <p:txBody>
          <a:bodyPr/>
          <a:lstStyle/>
          <a:p>
            <a:endParaRPr lang="zh-CN" altLang="en-US"/>
          </a:p>
        </p:txBody>
      </p:sp>
      <p:sp>
        <p:nvSpPr>
          <p:cNvPr id="57" name="Line 54"/>
          <p:cNvSpPr>
            <a:spLocks noChangeShapeType="1"/>
          </p:cNvSpPr>
          <p:nvPr/>
        </p:nvSpPr>
        <p:spPr bwMode="auto">
          <a:xfrm>
            <a:off x="5029200" y="2514600"/>
            <a:ext cx="3124200" cy="0"/>
          </a:xfrm>
          <a:prstGeom prst="line">
            <a:avLst/>
          </a:prstGeom>
          <a:noFill/>
          <a:ln w="28575">
            <a:solidFill>
              <a:srgbClr val="FF0000"/>
            </a:solidFill>
            <a:round/>
            <a:headEnd/>
            <a:tailEnd/>
          </a:ln>
          <a:effectLst/>
        </p:spPr>
        <p:txBody>
          <a:bodyPr/>
          <a:lstStyle/>
          <a:p>
            <a:endParaRPr lang="zh-CN" altLang="en-US"/>
          </a:p>
        </p:txBody>
      </p:sp>
      <p:sp>
        <p:nvSpPr>
          <p:cNvPr id="58" name="Text Box 55"/>
          <p:cNvSpPr txBox="1">
            <a:spLocks noChangeArrowheads="1"/>
          </p:cNvSpPr>
          <p:nvPr/>
        </p:nvSpPr>
        <p:spPr bwMode="auto">
          <a:xfrm>
            <a:off x="7239000" y="3962400"/>
            <a:ext cx="1219200" cy="457200"/>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a:spAutoFit/>
          </a:bodyPr>
          <a:lstStyle/>
          <a:p>
            <a:pPr>
              <a:spcBef>
                <a:spcPct val="50000"/>
              </a:spcBef>
            </a:pPr>
            <a:r>
              <a:rPr kumimoji="1" lang="zh-CN" altLang="en-US" sz="2400" dirty="0">
                <a:effectLst>
                  <a:outerShdw blurRad="38100" dist="38100" dir="2700000" algn="tl">
                    <a:srgbClr val="C0C0C0"/>
                  </a:outerShdw>
                </a:effectLst>
                <a:latin typeface="Times New Roman" pitchFamily="18" charset="0"/>
              </a:rPr>
              <a:t>密文</a:t>
            </a:r>
          </a:p>
        </p:txBody>
      </p:sp>
      <p:sp>
        <p:nvSpPr>
          <p:cNvPr id="59" name="Text Box 56"/>
          <p:cNvSpPr txBox="1">
            <a:spLocks noChangeArrowheads="1"/>
          </p:cNvSpPr>
          <p:nvPr/>
        </p:nvSpPr>
        <p:spPr bwMode="auto">
          <a:xfrm>
            <a:off x="1371600" y="2209800"/>
            <a:ext cx="1219200" cy="457200"/>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a:spAutoFit/>
          </a:bodyPr>
          <a:lstStyle/>
          <a:p>
            <a:pPr algn="ctr">
              <a:spcBef>
                <a:spcPct val="50000"/>
              </a:spcBef>
            </a:pPr>
            <a:r>
              <a:rPr kumimoji="1" lang="zh-CN" altLang="en-US" sz="2400" dirty="0">
                <a:effectLst>
                  <a:outerShdw blurRad="38100" dist="38100" dir="2700000" algn="tl">
                    <a:srgbClr val="C0C0C0"/>
                  </a:outerShdw>
                </a:effectLst>
                <a:latin typeface="Times New Roman" pitchFamily="18" charset="0"/>
              </a:rPr>
              <a:t>明文</a:t>
            </a:r>
          </a:p>
        </p:txBody>
      </p:sp>
      <p:sp>
        <p:nvSpPr>
          <p:cNvPr id="60" name="Rectangle 58"/>
          <p:cNvSpPr>
            <a:spLocks noChangeArrowheads="1"/>
          </p:cNvSpPr>
          <p:nvPr/>
        </p:nvSpPr>
        <p:spPr bwMode="auto">
          <a:xfrm>
            <a:off x="4038600" y="5737225"/>
            <a:ext cx="1627369" cy="523220"/>
          </a:xfrm>
          <a:prstGeom prst="rect">
            <a:avLst/>
          </a:prstGeom>
          <a:noFill/>
          <a:ln w="9525">
            <a:noFill/>
            <a:miter lim="800000"/>
            <a:headEnd/>
            <a:tailEnd/>
          </a:ln>
          <a:effectLst/>
        </p:spPr>
        <p:txBody>
          <a:bodyPr wrap="none">
            <a:spAutoFit/>
          </a:bodyPr>
          <a:lstStyle/>
          <a:p>
            <a:r>
              <a:rPr lang="zh-CN" altLang="en-US" sz="2800" b="1" dirty="0">
                <a:solidFill>
                  <a:srgbClr val="FF0000"/>
                </a:solidFill>
              </a:rPr>
              <a:t>加密算法</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轮函数</a:t>
            </a:r>
            <a:r>
              <a:rPr lang="en-US" altLang="zh-CN" dirty="0"/>
              <a:t>F(</a:t>
            </a:r>
            <a:r>
              <a:rPr lang="zh-CN" altLang="en-US" dirty="0"/>
              <a:t>以第一轮为例</a:t>
            </a:r>
            <a:r>
              <a:rPr lang="en-US" altLang="zh-CN" dirty="0"/>
              <a:t>)</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91</a:t>
            </a:fld>
            <a:endParaRPr lang="en-US" altLang="zh-CN" dirty="0"/>
          </a:p>
        </p:txBody>
      </p:sp>
      <p:sp>
        <p:nvSpPr>
          <p:cNvPr id="7" name="Rectangle 4"/>
          <p:cNvSpPr>
            <a:spLocks noChangeArrowheads="1"/>
          </p:cNvSpPr>
          <p:nvPr/>
        </p:nvSpPr>
        <p:spPr bwMode="auto">
          <a:xfrm>
            <a:off x="1143000" y="17526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0</a:t>
            </a:r>
          </a:p>
        </p:txBody>
      </p:sp>
      <p:sp>
        <p:nvSpPr>
          <p:cNvPr id="8" name="Rectangle 5"/>
          <p:cNvSpPr>
            <a:spLocks noChangeArrowheads="1"/>
          </p:cNvSpPr>
          <p:nvPr/>
        </p:nvSpPr>
        <p:spPr bwMode="auto">
          <a:xfrm>
            <a:off x="1524000" y="17526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1</a:t>
            </a:r>
          </a:p>
        </p:txBody>
      </p:sp>
      <p:sp>
        <p:nvSpPr>
          <p:cNvPr id="9" name="Rectangle 6"/>
          <p:cNvSpPr>
            <a:spLocks noChangeArrowheads="1"/>
          </p:cNvSpPr>
          <p:nvPr/>
        </p:nvSpPr>
        <p:spPr bwMode="auto">
          <a:xfrm>
            <a:off x="1905000" y="17526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2</a:t>
            </a:r>
          </a:p>
        </p:txBody>
      </p:sp>
      <p:sp>
        <p:nvSpPr>
          <p:cNvPr id="10" name="Rectangle 7"/>
          <p:cNvSpPr>
            <a:spLocks noChangeArrowheads="1"/>
          </p:cNvSpPr>
          <p:nvPr/>
        </p:nvSpPr>
        <p:spPr bwMode="auto">
          <a:xfrm>
            <a:off x="2286000" y="17526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3</a:t>
            </a:r>
          </a:p>
        </p:txBody>
      </p:sp>
      <p:sp>
        <p:nvSpPr>
          <p:cNvPr id="11" name="Rectangle 8"/>
          <p:cNvSpPr>
            <a:spLocks noChangeArrowheads="1"/>
          </p:cNvSpPr>
          <p:nvPr/>
        </p:nvSpPr>
        <p:spPr bwMode="auto">
          <a:xfrm>
            <a:off x="1676400" y="3200400"/>
            <a:ext cx="381000" cy="3048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kumimoji="1" lang="en-US" altLang="zh-CN" sz="2400" i="1">
                <a:latin typeface="Times New Roman" pitchFamily="18" charset="0"/>
              </a:rPr>
              <a:t>rk</a:t>
            </a:r>
          </a:p>
        </p:txBody>
      </p:sp>
      <p:sp>
        <p:nvSpPr>
          <p:cNvPr id="12" name="AutoShape 9"/>
          <p:cNvSpPr>
            <a:spLocks noChangeArrowheads="1"/>
          </p:cNvSpPr>
          <p:nvPr/>
        </p:nvSpPr>
        <p:spPr bwMode="auto">
          <a:xfrm>
            <a:off x="1600200" y="2362200"/>
            <a:ext cx="533400" cy="533400"/>
          </a:xfrm>
          <a:prstGeom prst="flowChartOr">
            <a:avLst/>
          </a:prstGeom>
          <a:noFill/>
          <a:ln w="28575">
            <a:solidFill>
              <a:srgbClr val="FF00FF"/>
            </a:solidFill>
            <a:round/>
            <a:headEnd/>
            <a:tailEnd/>
          </a:ln>
          <a:effectLst/>
        </p:spPr>
        <p:txBody>
          <a:bodyPr wrap="none" anchor="ctr"/>
          <a:lstStyle/>
          <a:p>
            <a:pPr algn="ctr"/>
            <a:endParaRPr kumimoji="1" lang="zh-CN" altLang="zh-CN" sz="2400">
              <a:latin typeface="Times New Roman" pitchFamily="18" charset="0"/>
            </a:endParaRPr>
          </a:p>
        </p:txBody>
      </p:sp>
      <p:sp>
        <p:nvSpPr>
          <p:cNvPr id="13" name="Rectangle 10"/>
          <p:cNvSpPr>
            <a:spLocks noChangeArrowheads="1"/>
          </p:cNvSpPr>
          <p:nvPr/>
        </p:nvSpPr>
        <p:spPr bwMode="auto">
          <a:xfrm>
            <a:off x="3200400" y="2590800"/>
            <a:ext cx="381000" cy="3048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r>
              <a:rPr kumimoji="1" lang="en-US" altLang="zh-CN" sz="2400" i="1">
                <a:latin typeface="Times New Roman" pitchFamily="18" charset="0"/>
              </a:rPr>
              <a:t>S</a:t>
            </a:r>
          </a:p>
        </p:txBody>
      </p:sp>
      <p:sp>
        <p:nvSpPr>
          <p:cNvPr id="14" name="Rectangle 11"/>
          <p:cNvSpPr>
            <a:spLocks noChangeArrowheads="1"/>
          </p:cNvSpPr>
          <p:nvPr/>
        </p:nvSpPr>
        <p:spPr bwMode="auto">
          <a:xfrm>
            <a:off x="3200400" y="2895600"/>
            <a:ext cx="381000" cy="3048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r>
              <a:rPr kumimoji="1" lang="en-US" altLang="zh-CN" sz="2400" i="1">
                <a:latin typeface="Times New Roman" pitchFamily="18" charset="0"/>
              </a:rPr>
              <a:t>S</a:t>
            </a:r>
          </a:p>
        </p:txBody>
      </p:sp>
      <p:sp>
        <p:nvSpPr>
          <p:cNvPr id="15" name="Rectangle 12"/>
          <p:cNvSpPr>
            <a:spLocks noChangeArrowheads="1"/>
          </p:cNvSpPr>
          <p:nvPr/>
        </p:nvSpPr>
        <p:spPr bwMode="auto">
          <a:xfrm>
            <a:off x="3200400" y="3200400"/>
            <a:ext cx="381000" cy="3048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r>
              <a:rPr kumimoji="1" lang="en-US" altLang="zh-CN" sz="2400" i="1">
                <a:latin typeface="Times New Roman" pitchFamily="18" charset="0"/>
              </a:rPr>
              <a:t>S</a:t>
            </a:r>
          </a:p>
        </p:txBody>
      </p:sp>
      <p:sp>
        <p:nvSpPr>
          <p:cNvPr id="16" name="Rectangle 13"/>
          <p:cNvSpPr>
            <a:spLocks noChangeArrowheads="1"/>
          </p:cNvSpPr>
          <p:nvPr/>
        </p:nvSpPr>
        <p:spPr bwMode="auto">
          <a:xfrm>
            <a:off x="3200400" y="2286000"/>
            <a:ext cx="381000" cy="3048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r>
              <a:rPr kumimoji="1" lang="en-US" altLang="zh-CN" sz="2400" i="1" dirty="0">
                <a:latin typeface="Times New Roman" pitchFamily="18" charset="0"/>
              </a:rPr>
              <a:t>S</a:t>
            </a:r>
          </a:p>
        </p:txBody>
      </p:sp>
      <p:sp>
        <p:nvSpPr>
          <p:cNvPr id="53" name="Line 50"/>
          <p:cNvSpPr>
            <a:spLocks noChangeShapeType="1"/>
          </p:cNvSpPr>
          <p:nvPr/>
        </p:nvSpPr>
        <p:spPr bwMode="auto">
          <a:xfrm flipH="1">
            <a:off x="1905000" y="2057400"/>
            <a:ext cx="228600" cy="304800"/>
          </a:xfrm>
          <a:prstGeom prst="line">
            <a:avLst/>
          </a:prstGeom>
          <a:noFill/>
          <a:ln w="28575">
            <a:solidFill>
              <a:srgbClr val="00B050"/>
            </a:solidFill>
            <a:round/>
            <a:headEnd/>
            <a:tailEnd type="triangle" w="med" len="med"/>
          </a:ln>
          <a:effectLst/>
        </p:spPr>
        <p:txBody>
          <a:bodyPr/>
          <a:lstStyle/>
          <a:p>
            <a:endParaRPr lang="zh-CN" altLang="en-US"/>
          </a:p>
        </p:txBody>
      </p:sp>
      <p:sp>
        <p:nvSpPr>
          <p:cNvPr id="54" name="Line 51"/>
          <p:cNvSpPr>
            <a:spLocks noChangeShapeType="1"/>
          </p:cNvSpPr>
          <p:nvPr/>
        </p:nvSpPr>
        <p:spPr bwMode="auto">
          <a:xfrm>
            <a:off x="1676400" y="2057400"/>
            <a:ext cx="152400" cy="304800"/>
          </a:xfrm>
          <a:prstGeom prst="line">
            <a:avLst/>
          </a:prstGeom>
          <a:noFill/>
          <a:ln w="28575">
            <a:solidFill>
              <a:srgbClr val="00B050"/>
            </a:solidFill>
            <a:round/>
            <a:headEnd/>
            <a:tailEnd type="triangle" w="med" len="med"/>
          </a:ln>
          <a:effectLst/>
        </p:spPr>
        <p:txBody>
          <a:bodyPr/>
          <a:lstStyle/>
          <a:p>
            <a:endParaRPr lang="zh-CN" altLang="en-US"/>
          </a:p>
        </p:txBody>
      </p:sp>
      <p:sp>
        <p:nvSpPr>
          <p:cNvPr id="55" name="Line 52"/>
          <p:cNvSpPr>
            <a:spLocks noChangeShapeType="1"/>
          </p:cNvSpPr>
          <p:nvPr/>
        </p:nvSpPr>
        <p:spPr bwMode="auto">
          <a:xfrm flipH="1">
            <a:off x="2057400" y="2057400"/>
            <a:ext cx="381000" cy="381000"/>
          </a:xfrm>
          <a:prstGeom prst="line">
            <a:avLst/>
          </a:prstGeom>
          <a:noFill/>
          <a:ln w="28575">
            <a:solidFill>
              <a:srgbClr val="00B050"/>
            </a:solidFill>
            <a:round/>
            <a:headEnd/>
            <a:tailEnd type="triangle" w="med" len="med"/>
          </a:ln>
          <a:effectLst/>
        </p:spPr>
        <p:txBody>
          <a:bodyPr/>
          <a:lstStyle/>
          <a:p>
            <a:endParaRPr lang="zh-CN" altLang="en-US"/>
          </a:p>
        </p:txBody>
      </p:sp>
      <p:sp>
        <p:nvSpPr>
          <p:cNvPr id="56" name="Line 53"/>
          <p:cNvSpPr>
            <a:spLocks noChangeShapeType="1"/>
          </p:cNvSpPr>
          <p:nvPr/>
        </p:nvSpPr>
        <p:spPr bwMode="auto">
          <a:xfrm flipV="1">
            <a:off x="1828800" y="2895600"/>
            <a:ext cx="0" cy="304800"/>
          </a:xfrm>
          <a:prstGeom prst="line">
            <a:avLst/>
          </a:prstGeom>
          <a:noFill/>
          <a:ln w="28575">
            <a:solidFill>
              <a:srgbClr val="00B050"/>
            </a:solidFill>
            <a:round/>
            <a:headEnd/>
            <a:tailEnd type="triangle" w="med" len="med"/>
          </a:ln>
          <a:effectLst/>
        </p:spPr>
        <p:txBody>
          <a:bodyPr/>
          <a:lstStyle/>
          <a:p>
            <a:endParaRPr lang="zh-CN" altLang="en-US"/>
          </a:p>
        </p:txBody>
      </p:sp>
      <p:sp>
        <p:nvSpPr>
          <p:cNvPr id="71" name="AutoShape 68"/>
          <p:cNvSpPr>
            <a:spLocks noChangeArrowheads="1"/>
          </p:cNvSpPr>
          <p:nvPr/>
        </p:nvSpPr>
        <p:spPr bwMode="auto">
          <a:xfrm>
            <a:off x="3657600" y="4876800"/>
            <a:ext cx="228600" cy="228600"/>
          </a:xfrm>
          <a:prstGeom prst="flowChartOr">
            <a:avLst/>
          </a:prstGeom>
          <a:noFill/>
          <a:ln w="28575">
            <a:solidFill>
              <a:srgbClr val="FF00FF"/>
            </a:solidFill>
            <a:round/>
            <a:headEnd/>
            <a:tailEnd/>
          </a:ln>
          <a:effectLst/>
        </p:spPr>
        <p:txBody>
          <a:bodyPr wrap="none" anchor="ctr"/>
          <a:lstStyle/>
          <a:p>
            <a:endParaRPr lang="zh-CN" altLang="en-US"/>
          </a:p>
        </p:txBody>
      </p:sp>
      <p:sp>
        <p:nvSpPr>
          <p:cNvPr id="72" name="Rectangle 69"/>
          <p:cNvSpPr>
            <a:spLocks noChangeArrowheads="1"/>
          </p:cNvSpPr>
          <p:nvPr/>
        </p:nvSpPr>
        <p:spPr bwMode="auto">
          <a:xfrm>
            <a:off x="990600" y="5410200"/>
            <a:ext cx="6858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2000" i="1" dirty="0" smtClean="0">
                <a:latin typeface="Times New Roman" pitchFamily="18" charset="0"/>
              </a:rPr>
              <a:t>X</a:t>
            </a:r>
            <a:r>
              <a:rPr kumimoji="1" lang="en-US" altLang="zh-CN" sz="2000" i="1" baseline="-25000" dirty="0" smtClean="0">
                <a:latin typeface="Times New Roman" pitchFamily="18" charset="0"/>
              </a:rPr>
              <a:t>4</a:t>
            </a:r>
            <a:endParaRPr kumimoji="1" lang="zh-CN" altLang="en-US" sz="2000" i="1" baseline="-25000" dirty="0">
              <a:latin typeface="Times New Roman" pitchFamily="18" charset="0"/>
            </a:endParaRPr>
          </a:p>
        </p:txBody>
      </p:sp>
      <p:sp>
        <p:nvSpPr>
          <p:cNvPr id="87" name="AutoShape 84"/>
          <p:cNvSpPr>
            <a:spLocks noChangeArrowheads="1"/>
          </p:cNvSpPr>
          <p:nvPr/>
        </p:nvSpPr>
        <p:spPr bwMode="auto">
          <a:xfrm>
            <a:off x="1219200" y="4876800"/>
            <a:ext cx="228600" cy="228600"/>
          </a:xfrm>
          <a:prstGeom prst="flowChartOr">
            <a:avLst/>
          </a:prstGeom>
          <a:noFill/>
          <a:ln w="28575">
            <a:solidFill>
              <a:srgbClr val="FF00FF"/>
            </a:solidFill>
            <a:round/>
            <a:headEnd/>
            <a:tailEnd/>
          </a:ln>
          <a:effectLst/>
        </p:spPr>
        <p:txBody>
          <a:bodyPr wrap="none" anchor="ctr"/>
          <a:lstStyle/>
          <a:p>
            <a:endParaRPr lang="zh-CN" altLang="en-US"/>
          </a:p>
        </p:txBody>
      </p:sp>
      <p:cxnSp>
        <p:nvCxnSpPr>
          <p:cNvPr id="96" name="直接箭头连接符 95"/>
          <p:cNvCxnSpPr>
            <a:endCxn id="71" idx="0"/>
          </p:cNvCxnSpPr>
          <p:nvPr/>
        </p:nvCxnSpPr>
        <p:spPr bwMode="auto">
          <a:xfrm rot="5400000">
            <a:off x="3677444" y="3676650"/>
            <a:ext cx="1294606" cy="1105694"/>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97" name="TextBox 96"/>
          <p:cNvSpPr txBox="1"/>
          <p:nvPr/>
        </p:nvSpPr>
        <p:spPr>
          <a:xfrm>
            <a:off x="4419600" y="3276600"/>
            <a:ext cx="838200" cy="30777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CN" dirty="0" smtClean="0">
                <a:solidFill>
                  <a:srgbClr val="FF0000"/>
                </a:solidFill>
              </a:rPr>
              <a:t>&lt;&lt;&lt;2</a:t>
            </a:r>
            <a:endParaRPr lang="zh-CN" altLang="en-US" dirty="0"/>
          </a:p>
        </p:txBody>
      </p:sp>
      <p:cxnSp>
        <p:nvCxnSpPr>
          <p:cNvPr id="99" name="直接箭头连接符 98"/>
          <p:cNvCxnSpPr/>
          <p:nvPr/>
        </p:nvCxnSpPr>
        <p:spPr bwMode="auto">
          <a:xfrm rot="10800000" flipV="1">
            <a:off x="3810000" y="3505200"/>
            <a:ext cx="2133600" cy="14097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00" name="TextBox 99"/>
          <p:cNvSpPr txBox="1"/>
          <p:nvPr/>
        </p:nvSpPr>
        <p:spPr>
          <a:xfrm>
            <a:off x="5486400" y="3276600"/>
            <a:ext cx="914400" cy="30777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CN" dirty="0" smtClean="0">
                <a:solidFill>
                  <a:srgbClr val="FF0000"/>
                </a:solidFill>
              </a:rPr>
              <a:t>&lt;&lt;&lt; 10</a:t>
            </a:r>
            <a:endParaRPr lang="zh-CN" altLang="en-US" dirty="0"/>
          </a:p>
        </p:txBody>
      </p:sp>
      <p:cxnSp>
        <p:nvCxnSpPr>
          <p:cNvPr id="101" name="直接箭头连接符 100"/>
          <p:cNvCxnSpPr>
            <a:endCxn id="71" idx="6"/>
          </p:cNvCxnSpPr>
          <p:nvPr/>
        </p:nvCxnSpPr>
        <p:spPr bwMode="auto">
          <a:xfrm rot="10800000" flipV="1">
            <a:off x="3886200" y="3582194"/>
            <a:ext cx="3124994" cy="1408906"/>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02" name="TextBox 101"/>
          <p:cNvSpPr txBox="1"/>
          <p:nvPr/>
        </p:nvSpPr>
        <p:spPr>
          <a:xfrm>
            <a:off x="6477000" y="3276600"/>
            <a:ext cx="914400" cy="30777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CN" dirty="0" smtClean="0">
                <a:solidFill>
                  <a:srgbClr val="FF0000"/>
                </a:solidFill>
              </a:rPr>
              <a:t>&lt;&lt;&lt; 18</a:t>
            </a:r>
            <a:endParaRPr lang="zh-CN" altLang="en-US" dirty="0"/>
          </a:p>
        </p:txBody>
      </p:sp>
      <p:cxnSp>
        <p:nvCxnSpPr>
          <p:cNvPr id="103" name="直接箭头连接符 102"/>
          <p:cNvCxnSpPr>
            <a:endCxn id="71" idx="5"/>
          </p:cNvCxnSpPr>
          <p:nvPr/>
        </p:nvCxnSpPr>
        <p:spPr bwMode="auto">
          <a:xfrm rot="10800000" flipV="1">
            <a:off x="3852722" y="3581400"/>
            <a:ext cx="4072078" cy="1490522"/>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04" name="TextBox 103"/>
          <p:cNvSpPr txBox="1"/>
          <p:nvPr/>
        </p:nvSpPr>
        <p:spPr>
          <a:xfrm>
            <a:off x="7543800" y="3276600"/>
            <a:ext cx="914400" cy="30777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CN" dirty="0" smtClean="0">
                <a:solidFill>
                  <a:srgbClr val="FF0000"/>
                </a:solidFill>
              </a:rPr>
              <a:t>&lt;&lt;&lt; 24</a:t>
            </a:r>
            <a:endParaRPr lang="zh-CN" altLang="en-US" dirty="0"/>
          </a:p>
        </p:txBody>
      </p:sp>
      <p:sp>
        <p:nvSpPr>
          <p:cNvPr id="105" name="矩形 104"/>
          <p:cNvSpPr/>
          <p:nvPr/>
        </p:nvSpPr>
        <p:spPr bwMode="auto">
          <a:xfrm>
            <a:off x="2895600" y="2057400"/>
            <a:ext cx="5943600" cy="3276600"/>
          </a:xfrm>
          <a:prstGeom prst="rect">
            <a:avLst/>
          </a:prstGeom>
          <a:noFill/>
          <a:ln w="28575">
            <a:solidFill>
              <a:srgbClr val="00B050"/>
            </a:solidFill>
            <a:prstDash val="dash"/>
            <a:round/>
            <a:headEnd/>
            <a:tailEnd type="triangle" w="med" len="med"/>
          </a:ln>
          <a:effectLst/>
        </p:spPr>
        <p:txBody>
          <a:bodyPr rtlCol="0" anchor="ctr"/>
          <a:lstStyle/>
          <a:p>
            <a:pPr algn="ctr"/>
            <a:endParaRPr lang="zh-CN" altLang="en-US"/>
          </a:p>
        </p:txBody>
      </p:sp>
      <p:sp>
        <p:nvSpPr>
          <p:cNvPr id="106" name="TextBox 105"/>
          <p:cNvSpPr txBox="1"/>
          <p:nvPr/>
        </p:nvSpPr>
        <p:spPr>
          <a:xfrm>
            <a:off x="5410200" y="1600200"/>
            <a:ext cx="1905000" cy="4001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zh-CN" altLang="en-US" sz="2000" b="1" dirty="0" smtClean="0">
                <a:solidFill>
                  <a:srgbClr val="FF00FF"/>
                </a:solidFill>
                <a:latin typeface="Times New Roman" pitchFamily="18" charset="0"/>
              </a:rPr>
              <a:t>字合成变换</a:t>
            </a:r>
            <a:r>
              <a:rPr lang="en-US" altLang="zh-CN" sz="2000" b="1" dirty="0" smtClean="0">
                <a:solidFill>
                  <a:srgbClr val="FF00FF"/>
                </a:solidFill>
                <a:latin typeface="Times New Roman" pitchFamily="18" charset="0"/>
              </a:rPr>
              <a:t>T</a:t>
            </a:r>
            <a:endParaRPr lang="zh-CN" altLang="en-US" sz="2000" dirty="0"/>
          </a:p>
        </p:txBody>
      </p:sp>
      <p:cxnSp>
        <p:nvCxnSpPr>
          <p:cNvPr id="108" name="直接箭头连接符 107"/>
          <p:cNvCxnSpPr>
            <a:stCxn id="12" idx="6"/>
          </p:cNvCxnSpPr>
          <p:nvPr/>
        </p:nvCxnSpPr>
        <p:spPr bwMode="auto">
          <a:xfrm>
            <a:off x="2133600" y="2628900"/>
            <a:ext cx="1066800" cy="2667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11" name="直接箭头连接符 110"/>
          <p:cNvCxnSpPr/>
          <p:nvPr/>
        </p:nvCxnSpPr>
        <p:spPr bwMode="auto">
          <a:xfrm>
            <a:off x="3581400" y="2895600"/>
            <a:ext cx="4343400" cy="1588"/>
          </a:xfrm>
          <a:prstGeom prst="straightConnector1">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20" name="直接箭头连接符 119"/>
          <p:cNvCxnSpPr>
            <a:endCxn id="71" idx="0"/>
          </p:cNvCxnSpPr>
          <p:nvPr/>
        </p:nvCxnSpPr>
        <p:spPr bwMode="auto">
          <a:xfrm rot="5400000">
            <a:off x="2800350" y="3867150"/>
            <a:ext cx="1981200" cy="381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24" name="直接箭头连接符 123"/>
          <p:cNvCxnSpPr>
            <a:endCxn id="97" idx="0"/>
          </p:cNvCxnSpPr>
          <p:nvPr/>
        </p:nvCxnSpPr>
        <p:spPr bwMode="auto">
          <a:xfrm rot="5400000">
            <a:off x="4667250" y="3067050"/>
            <a:ext cx="381000" cy="381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26" name="直接箭头连接符 125"/>
          <p:cNvCxnSpPr>
            <a:endCxn id="100" idx="0"/>
          </p:cNvCxnSpPr>
          <p:nvPr/>
        </p:nvCxnSpPr>
        <p:spPr bwMode="auto">
          <a:xfrm rot="5400000">
            <a:off x="5753100" y="3086100"/>
            <a:ext cx="3810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27" name="直接箭头连接符 126"/>
          <p:cNvCxnSpPr/>
          <p:nvPr/>
        </p:nvCxnSpPr>
        <p:spPr bwMode="auto">
          <a:xfrm rot="5400000">
            <a:off x="6744494" y="3085306"/>
            <a:ext cx="3810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28" name="直接箭头连接符 127"/>
          <p:cNvCxnSpPr/>
          <p:nvPr/>
        </p:nvCxnSpPr>
        <p:spPr bwMode="auto">
          <a:xfrm rot="5400000">
            <a:off x="7735094" y="3085306"/>
            <a:ext cx="3810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35" name="直接箭头连接符 134"/>
          <p:cNvCxnSpPr>
            <a:stCxn id="71" idx="2"/>
            <a:endCxn id="87" idx="6"/>
          </p:cNvCxnSpPr>
          <p:nvPr/>
        </p:nvCxnSpPr>
        <p:spPr bwMode="auto">
          <a:xfrm rot="10800000">
            <a:off x="1447800" y="4991100"/>
            <a:ext cx="22098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38" name="直接箭头连接符 137"/>
          <p:cNvCxnSpPr>
            <a:stCxn id="7" idx="2"/>
          </p:cNvCxnSpPr>
          <p:nvPr/>
        </p:nvCxnSpPr>
        <p:spPr bwMode="auto">
          <a:xfrm rot="5400000">
            <a:off x="-95250" y="3448050"/>
            <a:ext cx="2819400" cy="381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40" name="直接箭头连接符 139"/>
          <p:cNvCxnSpPr>
            <a:stCxn id="87" idx="4"/>
            <a:endCxn id="72" idx="0"/>
          </p:cNvCxnSpPr>
          <p:nvPr/>
        </p:nvCxnSpPr>
        <p:spPr bwMode="auto">
          <a:xfrm rot="5400000">
            <a:off x="1181100" y="5257800"/>
            <a:ext cx="3048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3" name="矩形 2"/>
          <p:cNvSpPr/>
          <p:nvPr/>
        </p:nvSpPr>
        <p:spPr>
          <a:xfrm>
            <a:off x="685801" y="5867400"/>
            <a:ext cx="7772399" cy="461665"/>
          </a:xfrm>
          <a:prstGeom prst="rect">
            <a:avLst/>
          </a:prstGeom>
        </p:spPr>
        <p:txBody>
          <a:bodyPr wrap="square">
            <a:spAutoFit/>
          </a:bodyPr>
          <a:lstStyle/>
          <a:p>
            <a:pPr algn="just">
              <a:buFontTx/>
              <a:buNone/>
            </a:pPr>
            <a:r>
              <a:rPr lang="zh-CN" altLang="en-US" sz="2400" dirty="0">
                <a:latin typeface="Times New Roman" pitchFamily="18" charset="0"/>
              </a:rPr>
              <a:t>轮函数</a:t>
            </a:r>
            <a:r>
              <a:rPr lang="en-US" altLang="zh-CN" sz="2400" dirty="0">
                <a:latin typeface="Times New Roman" pitchFamily="18" charset="0"/>
              </a:rPr>
              <a:t>F </a:t>
            </a:r>
            <a:r>
              <a:rPr lang="zh-CN" altLang="en-US" sz="2400" dirty="0">
                <a:latin typeface="Times New Roman" pitchFamily="18" charset="0"/>
              </a:rPr>
              <a:t>：    </a:t>
            </a:r>
            <a:r>
              <a:rPr lang="en-US" altLang="zh-CN" sz="2400" dirty="0">
                <a:latin typeface="Times New Roman" pitchFamily="18" charset="0"/>
              </a:rPr>
              <a:t>F(X</a:t>
            </a:r>
            <a:r>
              <a:rPr lang="en-US" altLang="zh-CN" sz="2400" baseline="-25000" dirty="0">
                <a:latin typeface="Times New Roman" pitchFamily="18" charset="0"/>
              </a:rPr>
              <a:t>0,</a:t>
            </a:r>
            <a:r>
              <a:rPr lang="en-US" altLang="zh-CN" sz="2400" dirty="0">
                <a:latin typeface="Times New Roman" pitchFamily="18" charset="0"/>
              </a:rPr>
              <a:t> X</a:t>
            </a:r>
            <a:r>
              <a:rPr lang="en-US" altLang="zh-CN" sz="2400" baseline="-25000" dirty="0">
                <a:latin typeface="Times New Roman" pitchFamily="18" charset="0"/>
              </a:rPr>
              <a:t>1,</a:t>
            </a:r>
            <a:r>
              <a:rPr lang="en-US" altLang="zh-CN" sz="2400" dirty="0">
                <a:latin typeface="Times New Roman" pitchFamily="18" charset="0"/>
              </a:rPr>
              <a:t>X</a:t>
            </a:r>
            <a:r>
              <a:rPr lang="en-US" altLang="zh-CN" sz="2400" baseline="-25000" dirty="0">
                <a:latin typeface="Times New Roman" pitchFamily="18" charset="0"/>
              </a:rPr>
              <a:t>2,</a:t>
            </a:r>
            <a:r>
              <a:rPr lang="en-US" altLang="zh-CN" sz="2400" dirty="0">
                <a:latin typeface="Times New Roman" pitchFamily="18" charset="0"/>
              </a:rPr>
              <a:t>X</a:t>
            </a:r>
            <a:r>
              <a:rPr lang="en-US" altLang="zh-CN" sz="2400" baseline="-25000" dirty="0">
                <a:latin typeface="Times New Roman" pitchFamily="18" charset="0"/>
              </a:rPr>
              <a:t>3,</a:t>
            </a:r>
            <a:r>
              <a:rPr lang="en-US" altLang="zh-CN" sz="2400" dirty="0">
                <a:latin typeface="Times New Roman" pitchFamily="18" charset="0"/>
              </a:rPr>
              <a:t>rk)= X</a:t>
            </a:r>
            <a:r>
              <a:rPr lang="en-US" altLang="zh-CN" sz="2400" baseline="-25000" dirty="0">
                <a:latin typeface="Times New Roman" pitchFamily="18" charset="0"/>
              </a:rPr>
              <a:t>0</a:t>
            </a:r>
            <a:r>
              <a:rPr lang="en-US" altLang="zh-CN" sz="2400" dirty="0">
                <a:latin typeface="Times New Roman" pitchFamily="18" charset="0"/>
              </a:rPr>
              <a:t>⊕</a:t>
            </a:r>
            <a:r>
              <a:rPr lang="en-US" altLang="zh-CN" sz="2400" dirty="0">
                <a:solidFill>
                  <a:srgbClr val="FF0000"/>
                </a:solidFill>
                <a:latin typeface="Times New Roman" pitchFamily="18" charset="0"/>
              </a:rPr>
              <a:t>T</a:t>
            </a:r>
            <a:r>
              <a:rPr lang="en-US" altLang="zh-CN" sz="2400" dirty="0">
                <a:latin typeface="Times New Roman" pitchFamily="18" charset="0"/>
              </a:rPr>
              <a:t>(X</a:t>
            </a:r>
            <a:r>
              <a:rPr lang="en-US" altLang="zh-CN" sz="2400" baseline="-25000" dirty="0">
                <a:latin typeface="Times New Roman" pitchFamily="18" charset="0"/>
              </a:rPr>
              <a:t>1</a:t>
            </a:r>
            <a:r>
              <a:rPr lang="en-US" altLang="zh-CN" sz="2400" dirty="0">
                <a:latin typeface="Times New Roman" pitchFamily="18" charset="0"/>
              </a:rPr>
              <a:t>⊕ X</a:t>
            </a:r>
            <a:r>
              <a:rPr lang="en-US" altLang="zh-CN" sz="2400" baseline="-25000" dirty="0">
                <a:latin typeface="Times New Roman" pitchFamily="18" charset="0"/>
              </a:rPr>
              <a:t>2</a:t>
            </a:r>
            <a:r>
              <a:rPr lang="en-US" altLang="zh-CN" sz="2400" dirty="0">
                <a:latin typeface="Times New Roman" pitchFamily="18" charset="0"/>
              </a:rPr>
              <a:t>⊕ X</a:t>
            </a:r>
            <a:r>
              <a:rPr lang="en-US" altLang="zh-CN" sz="2400" baseline="-25000" dirty="0">
                <a:latin typeface="Times New Roman" pitchFamily="18" charset="0"/>
              </a:rPr>
              <a:t>3</a:t>
            </a:r>
            <a:r>
              <a:rPr lang="en-US" altLang="zh-CN" sz="2400" dirty="0">
                <a:latin typeface="Times New Roman" pitchFamily="18" charset="0"/>
              </a:rPr>
              <a:t>⊕rk)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blinds(horizontal)">
                                      <p:cBhvr>
                                        <p:cTn id="7" dur="500"/>
                                        <p:tgtEl>
                                          <p:spTgt spid="10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blinds(horizontal)">
                                      <p:cBhvr>
                                        <p:cTn id="1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371600"/>
                <a:ext cx="8229600" cy="4953000"/>
              </a:xfrm>
            </p:spPr>
            <p:txBody>
              <a:bodyPr/>
              <a:lstStyle/>
              <a:p>
                <a:r>
                  <a:rPr lang="zh-CN" altLang="en-US" b="1" dirty="0" smtClean="0">
                    <a:solidFill>
                      <a:srgbClr val="FF00FF"/>
                    </a:solidFill>
                    <a:latin typeface="Times New Roman" pitchFamily="18" charset="0"/>
                  </a:rPr>
                  <a:t>字合成变换</a:t>
                </a:r>
                <a:r>
                  <a:rPr lang="en-US" altLang="zh-CN" b="1" dirty="0" smtClean="0">
                    <a:solidFill>
                      <a:srgbClr val="FF00FF"/>
                    </a:solidFill>
                    <a:latin typeface="Times New Roman" pitchFamily="18" charset="0"/>
                  </a:rPr>
                  <a:t>T</a:t>
                </a:r>
                <a:r>
                  <a:rPr lang="zh-CN" altLang="en-US" b="1" dirty="0" smtClean="0">
                    <a:solidFill>
                      <a:srgbClr val="FF00FF"/>
                    </a:solidFill>
                    <a:latin typeface="Times New Roman" pitchFamily="18" charset="0"/>
                  </a:rPr>
                  <a:t>：</a:t>
                </a:r>
              </a:p>
              <a:p>
                <a:pPr lvl="1"/>
                <a:r>
                  <a:rPr lang="zh-CN" altLang="en-US" dirty="0" smtClean="0">
                    <a:latin typeface="Times New Roman" pitchFamily="18" charset="0"/>
                  </a:rPr>
                  <a:t>由</a:t>
                </a:r>
                <a:r>
                  <a:rPr lang="zh-CN" altLang="en-US" dirty="0" smtClean="0">
                    <a:solidFill>
                      <a:srgbClr val="FF0000"/>
                    </a:solidFill>
                    <a:latin typeface="Times New Roman" pitchFamily="18" charset="0"/>
                  </a:rPr>
                  <a:t>非线性变换</a:t>
                </a:r>
                <a:r>
                  <a:rPr lang="en-US" altLang="zh-CN" dirty="0" smtClean="0">
                    <a:solidFill>
                      <a:srgbClr val="FF0000"/>
                    </a:solidFill>
                    <a:latin typeface="Times New Roman" pitchFamily="18" charset="0"/>
                  </a:rPr>
                  <a:t>τ </a:t>
                </a:r>
                <a:r>
                  <a:rPr lang="zh-CN" altLang="en-US" dirty="0" smtClean="0">
                    <a:latin typeface="Times New Roman" pitchFamily="18" charset="0"/>
                  </a:rPr>
                  <a:t>和</a:t>
                </a:r>
                <a:r>
                  <a:rPr lang="zh-CN" altLang="en-US" dirty="0" smtClean="0">
                    <a:solidFill>
                      <a:srgbClr val="FF0000"/>
                    </a:solidFill>
                    <a:latin typeface="Times New Roman" pitchFamily="18" charset="0"/>
                  </a:rPr>
                  <a:t>线性变换</a:t>
                </a:r>
                <a14:m>
                  <m:oMath xmlns:m="http://schemas.openxmlformats.org/officeDocument/2006/math">
                    <m:r>
                      <a:rPr lang="en-US" altLang="zh-CN" i="1" dirty="0" smtClean="0">
                        <a:solidFill>
                          <a:srgbClr val="FF0000"/>
                        </a:solidFill>
                        <a:latin typeface="Cambria Math"/>
                      </a:rPr>
                      <m:t>𝐿</m:t>
                    </m:r>
                  </m:oMath>
                </a14:m>
                <a:r>
                  <a:rPr lang="zh-CN" altLang="en-US" dirty="0" smtClean="0">
                    <a:latin typeface="Times New Roman" pitchFamily="18" charset="0"/>
                  </a:rPr>
                  <a:t>复合而成</a:t>
                </a:r>
                <a:r>
                  <a:rPr lang="en-US" altLang="zh-CN" dirty="0" smtClean="0">
                    <a:latin typeface="Times New Roman" pitchFamily="18" charset="0"/>
                  </a:rPr>
                  <a:t>:</a:t>
                </a:r>
                <a14:m>
                  <m:oMath xmlns:m="http://schemas.openxmlformats.org/officeDocument/2006/math">
                    <m:r>
                      <a:rPr lang="en-US" altLang="zh-CN" i="1" dirty="0" smtClean="0">
                        <a:latin typeface="Cambria Math"/>
                      </a:rPr>
                      <m:t>𝑇</m:t>
                    </m:r>
                    <m:r>
                      <a:rPr lang="en-US" altLang="zh-CN" i="1" dirty="0" smtClean="0">
                        <a:latin typeface="Cambria Math"/>
                      </a:rPr>
                      <m:t>(</m:t>
                    </m:r>
                    <m:r>
                      <a:rPr lang="en-US" altLang="zh-CN" i="1" dirty="0" smtClean="0">
                        <a:latin typeface="Cambria Math"/>
                      </a:rPr>
                      <m:t>𝑋</m:t>
                    </m:r>
                    <m:r>
                      <a:rPr lang="en-US" altLang="zh-CN" i="1" dirty="0" smtClean="0">
                        <a:latin typeface="Cambria Math"/>
                      </a:rPr>
                      <m:t>)=</m:t>
                    </m:r>
                    <m:r>
                      <a:rPr lang="en-US" altLang="zh-CN" i="1" dirty="0" smtClean="0">
                        <a:latin typeface="Cambria Math"/>
                      </a:rPr>
                      <m:t>𝐿</m:t>
                    </m:r>
                    <m:r>
                      <a:rPr lang="en-US" altLang="zh-CN" i="1" dirty="0" smtClean="0">
                        <a:latin typeface="Cambria Math"/>
                      </a:rPr>
                      <m:t>(</m:t>
                    </m:r>
                    <m:r>
                      <a:rPr lang="en-US" altLang="zh-CN" i="1" dirty="0" smtClean="0">
                        <a:latin typeface="Cambria Math"/>
                      </a:rPr>
                      <m:t>𝜏</m:t>
                    </m:r>
                    <m:r>
                      <a:rPr lang="en-US" altLang="zh-CN" i="1" dirty="0" smtClean="0">
                        <a:latin typeface="Cambria Math"/>
                      </a:rPr>
                      <m:t>(</m:t>
                    </m:r>
                    <m:r>
                      <a:rPr lang="en-US" altLang="zh-CN" i="1" dirty="0" smtClean="0">
                        <a:latin typeface="Cambria Math"/>
                      </a:rPr>
                      <m:t>𝑋</m:t>
                    </m:r>
                    <m:r>
                      <a:rPr lang="en-US" altLang="zh-CN" i="1" dirty="0" smtClean="0">
                        <a:latin typeface="Cambria Math"/>
                      </a:rPr>
                      <m:t>))</m:t>
                    </m:r>
                  </m:oMath>
                </a14:m>
                <a:endParaRPr lang="zh-CN" altLang="en-US" dirty="0" smtClean="0"/>
              </a:p>
              <a:p>
                <a:r>
                  <a:rPr lang="zh-CN" altLang="en-US" b="1" dirty="0" smtClean="0">
                    <a:solidFill>
                      <a:srgbClr val="FF00FF"/>
                    </a:solidFill>
                    <a:latin typeface="Times New Roman" pitchFamily="18" charset="0"/>
                  </a:rPr>
                  <a:t>非线性字变换</a:t>
                </a:r>
                <a:r>
                  <a:rPr lang="zh-CN" altLang="en-US" b="1" dirty="0" smtClean="0">
                    <a:solidFill>
                      <a:srgbClr val="FF00FF"/>
                    </a:solidFill>
                    <a:latin typeface="Times New Roman" pitchFamily="18" charset="0"/>
                    <a:sym typeface="Symbol" pitchFamily="18" charset="2"/>
                  </a:rPr>
                  <a:t></a:t>
                </a:r>
                <a:r>
                  <a:rPr lang="zh-CN" altLang="en-US" sz="3200" dirty="0" smtClean="0">
                    <a:latin typeface="Times New Roman" pitchFamily="18" charset="0"/>
                    <a:sym typeface="Symbol" pitchFamily="18" charset="2"/>
                  </a:rPr>
                  <a:t>：</a:t>
                </a:r>
                <a:r>
                  <a:rPr lang="zh-CN" altLang="en-US" sz="2400" dirty="0" smtClean="0">
                    <a:latin typeface="Times New Roman" pitchFamily="18" charset="0"/>
                    <a:sym typeface="Symbol" pitchFamily="18" charset="2"/>
                  </a:rPr>
                  <a:t> </a:t>
                </a:r>
                <a:r>
                  <a:rPr lang="en-US" altLang="zh-CN" sz="2400" dirty="0" smtClean="0">
                    <a:latin typeface="Times New Roman" pitchFamily="18" charset="0"/>
                    <a:sym typeface="Symbol" pitchFamily="18" charset="2"/>
                  </a:rPr>
                  <a:t>4</a:t>
                </a:r>
                <a:r>
                  <a:rPr lang="zh-CN" altLang="en-US" sz="2400" dirty="0" smtClean="0">
                    <a:latin typeface="Times New Roman" pitchFamily="18" charset="0"/>
                    <a:sym typeface="Symbol" pitchFamily="18" charset="2"/>
                  </a:rPr>
                  <a:t>个</a:t>
                </a:r>
                <a:r>
                  <a:rPr lang="en-US" altLang="zh-CN" sz="2400" dirty="0" smtClean="0">
                    <a:latin typeface="Times New Roman" pitchFamily="18" charset="0"/>
                    <a:sym typeface="Symbol" pitchFamily="18" charset="2"/>
                  </a:rPr>
                  <a:t>S</a:t>
                </a:r>
                <a:r>
                  <a:rPr lang="zh-CN" altLang="en-US" sz="2400" dirty="0" smtClean="0">
                    <a:latin typeface="Times New Roman" pitchFamily="18" charset="0"/>
                    <a:sym typeface="Symbol" pitchFamily="18" charset="2"/>
                  </a:rPr>
                  <a:t>盒并行置换；</a:t>
                </a:r>
              </a:p>
              <a:p>
                <a:pPr>
                  <a:buFontTx/>
                  <a:buNone/>
                </a:pPr>
                <a:r>
                  <a:rPr lang="zh-CN" altLang="en-US" sz="2400" dirty="0" smtClean="0">
                    <a:latin typeface="Times New Roman" pitchFamily="18" charset="0"/>
                    <a:sym typeface="Symbol" pitchFamily="18" charset="2"/>
                  </a:rPr>
                  <a:t>	设输入字</a:t>
                </a:r>
                <a:r>
                  <a:rPr lang="en-US" altLang="zh-CN" sz="2400" i="1" dirty="0" smtClean="0">
                    <a:latin typeface="Times New Roman" pitchFamily="18" charset="0"/>
                    <a:sym typeface="Symbol" pitchFamily="18" charset="2"/>
                  </a:rPr>
                  <a:t>A</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a</a:t>
                </a:r>
                <a:r>
                  <a:rPr lang="en-US" altLang="zh-CN" sz="2400" baseline="-25000" dirty="0" smtClean="0">
                    <a:latin typeface="Times New Roman" pitchFamily="18" charset="0"/>
                    <a:sym typeface="Symbol" pitchFamily="18" charset="2"/>
                  </a:rPr>
                  <a:t>0</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a</a:t>
                </a:r>
                <a:r>
                  <a:rPr lang="en-US" altLang="zh-CN" sz="2400" baseline="-25000" dirty="0" smtClean="0">
                    <a:latin typeface="Times New Roman" pitchFamily="18" charset="0"/>
                    <a:sym typeface="Symbol" pitchFamily="18" charset="2"/>
                  </a:rPr>
                  <a:t>1</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a</a:t>
                </a:r>
                <a:r>
                  <a:rPr lang="en-US" altLang="zh-CN" sz="2400" baseline="-25000" dirty="0" smtClean="0">
                    <a:latin typeface="Times New Roman" pitchFamily="18" charset="0"/>
                    <a:sym typeface="Symbol" pitchFamily="18" charset="2"/>
                  </a:rPr>
                  <a:t>2</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a</a:t>
                </a:r>
                <a:r>
                  <a:rPr lang="en-US" altLang="zh-CN" sz="2400" baseline="-25000" dirty="0" smtClean="0">
                    <a:latin typeface="Times New Roman" pitchFamily="18" charset="0"/>
                    <a:sym typeface="Symbol" pitchFamily="18" charset="2"/>
                  </a:rPr>
                  <a:t>3</a:t>
                </a:r>
                <a:r>
                  <a:rPr lang="en-US" altLang="zh-CN" sz="2400" dirty="0" smtClean="0">
                    <a:latin typeface="Times New Roman" pitchFamily="18" charset="0"/>
                    <a:sym typeface="Symbol" pitchFamily="18" charset="2"/>
                  </a:rPr>
                  <a:t>),</a:t>
                </a:r>
                <a:r>
                  <a:rPr lang="zh-CN" altLang="en-US" sz="2400" dirty="0" smtClean="0">
                    <a:latin typeface="Times New Roman" pitchFamily="18" charset="0"/>
                    <a:sym typeface="Symbol" pitchFamily="18" charset="2"/>
                  </a:rPr>
                  <a:t>输出字</a:t>
                </a:r>
                <a:r>
                  <a:rPr lang="en-US" altLang="zh-CN" sz="2400" i="1" dirty="0" smtClean="0">
                    <a:latin typeface="Times New Roman" pitchFamily="18" charset="0"/>
                    <a:sym typeface="Symbol" pitchFamily="18" charset="2"/>
                  </a:rPr>
                  <a:t>B</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b</a:t>
                </a:r>
                <a:r>
                  <a:rPr lang="en-US" altLang="zh-CN" sz="2400" baseline="-25000" dirty="0" smtClean="0">
                    <a:latin typeface="Times New Roman" pitchFamily="18" charset="0"/>
                    <a:sym typeface="Symbol" pitchFamily="18" charset="2"/>
                  </a:rPr>
                  <a:t>0</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b</a:t>
                </a:r>
                <a:r>
                  <a:rPr lang="en-US" altLang="zh-CN" sz="2400" baseline="-25000" dirty="0" smtClean="0">
                    <a:latin typeface="Times New Roman" pitchFamily="18" charset="0"/>
                    <a:sym typeface="Symbol" pitchFamily="18" charset="2"/>
                  </a:rPr>
                  <a:t>1</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b</a:t>
                </a:r>
                <a:r>
                  <a:rPr lang="en-US" altLang="zh-CN" sz="2400" baseline="-25000" dirty="0" smtClean="0">
                    <a:latin typeface="Times New Roman" pitchFamily="18" charset="0"/>
                    <a:sym typeface="Symbol" pitchFamily="18" charset="2"/>
                  </a:rPr>
                  <a:t>2</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b</a:t>
                </a:r>
                <a:r>
                  <a:rPr lang="en-US" altLang="zh-CN" sz="2400" baseline="-25000" dirty="0" smtClean="0">
                    <a:latin typeface="Times New Roman" pitchFamily="18" charset="0"/>
                    <a:sym typeface="Symbol" pitchFamily="18" charset="2"/>
                  </a:rPr>
                  <a:t>3</a:t>
                </a:r>
                <a:r>
                  <a:rPr lang="en-US" altLang="zh-CN" sz="2400" dirty="0" smtClean="0">
                    <a:latin typeface="Times New Roman" pitchFamily="18" charset="0"/>
                    <a:sym typeface="Symbol" pitchFamily="18" charset="2"/>
                  </a:rPr>
                  <a:t>),</a:t>
                </a:r>
              </a:p>
              <a:p>
                <a:pPr>
                  <a:buFontTx/>
                  <a:buNone/>
                </a:pPr>
                <a:r>
                  <a:rPr lang="en-US" altLang="zh-CN" sz="2400" i="1" dirty="0" smtClean="0">
                    <a:latin typeface="Times New Roman" pitchFamily="18" charset="0"/>
                    <a:sym typeface="Symbol" pitchFamily="18" charset="2"/>
                  </a:rPr>
                  <a:t>     B</a:t>
                </a:r>
                <a:r>
                  <a:rPr lang="en-US" altLang="zh-CN" sz="2400" dirty="0" smtClean="0">
                    <a:latin typeface="Times New Roman" pitchFamily="18" charset="0"/>
                    <a:sym typeface="Symbol" pitchFamily="18" charset="2"/>
                  </a:rPr>
                  <a:t>= (</a:t>
                </a:r>
                <a:r>
                  <a:rPr lang="en-US" altLang="zh-CN" sz="2400" i="1" dirty="0" smtClean="0">
                    <a:latin typeface="Times New Roman" pitchFamily="18" charset="0"/>
                    <a:sym typeface="Symbol" pitchFamily="18" charset="2"/>
                  </a:rPr>
                  <a:t>A</a:t>
                </a:r>
                <a:r>
                  <a:rPr lang="en-US" altLang="zh-CN" sz="2400" dirty="0" smtClean="0">
                    <a:latin typeface="Times New Roman" pitchFamily="18" charset="0"/>
                    <a:sym typeface="Symbol" pitchFamily="18" charset="2"/>
                  </a:rPr>
                  <a:t>)=(</a:t>
                </a:r>
                <a:r>
                  <a:rPr lang="en-US" altLang="zh-CN" sz="2400" i="1" dirty="0" err="1" smtClean="0">
                    <a:latin typeface="Times New Roman" pitchFamily="18" charset="0"/>
                    <a:sym typeface="Symbol" pitchFamily="18" charset="2"/>
                  </a:rPr>
                  <a:t>S</a:t>
                </a:r>
                <a:r>
                  <a:rPr lang="en-US" altLang="zh-CN" sz="2400" dirty="0" err="1" smtClean="0">
                    <a:latin typeface="Times New Roman" pitchFamily="18" charset="0"/>
                    <a:sym typeface="Symbol" pitchFamily="18" charset="2"/>
                  </a:rPr>
                  <a:t>_</a:t>
                </a:r>
                <a:r>
                  <a:rPr lang="en-US" altLang="zh-CN" sz="2400" i="1" dirty="0" err="1" smtClean="0">
                    <a:latin typeface="Times New Roman" pitchFamily="18" charset="0"/>
                    <a:sym typeface="Symbol" pitchFamily="18" charset="2"/>
                  </a:rPr>
                  <a:t>box</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a</a:t>
                </a:r>
                <a:r>
                  <a:rPr lang="en-US" altLang="zh-CN" sz="2400" baseline="-25000" dirty="0" smtClean="0">
                    <a:latin typeface="Times New Roman" pitchFamily="18" charset="0"/>
                    <a:sym typeface="Symbol" pitchFamily="18" charset="2"/>
                  </a:rPr>
                  <a:t>0</a:t>
                </a:r>
                <a:r>
                  <a:rPr lang="en-US" altLang="zh-CN" sz="2400" dirty="0" smtClean="0">
                    <a:latin typeface="Times New Roman" pitchFamily="18" charset="0"/>
                    <a:sym typeface="Symbol" pitchFamily="18" charset="2"/>
                  </a:rPr>
                  <a:t>), </a:t>
                </a:r>
                <a:r>
                  <a:rPr lang="en-US" altLang="zh-CN" sz="2400" i="1" dirty="0" err="1" smtClean="0">
                    <a:latin typeface="Times New Roman" pitchFamily="18" charset="0"/>
                    <a:sym typeface="Symbol" pitchFamily="18" charset="2"/>
                  </a:rPr>
                  <a:t>S</a:t>
                </a:r>
                <a:r>
                  <a:rPr lang="en-US" altLang="zh-CN" sz="2400" dirty="0" err="1" smtClean="0">
                    <a:latin typeface="Times New Roman" pitchFamily="18" charset="0"/>
                    <a:sym typeface="Symbol" pitchFamily="18" charset="2"/>
                  </a:rPr>
                  <a:t>_</a:t>
                </a:r>
                <a:r>
                  <a:rPr lang="en-US" altLang="zh-CN" sz="2400" i="1" dirty="0" err="1" smtClean="0">
                    <a:latin typeface="Times New Roman" pitchFamily="18" charset="0"/>
                    <a:sym typeface="Symbol" pitchFamily="18" charset="2"/>
                  </a:rPr>
                  <a:t>box</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a</a:t>
                </a:r>
                <a:r>
                  <a:rPr lang="en-US" altLang="zh-CN" sz="2400" baseline="-25000" dirty="0" smtClean="0">
                    <a:latin typeface="Times New Roman" pitchFamily="18" charset="0"/>
                    <a:sym typeface="Symbol" pitchFamily="18" charset="2"/>
                  </a:rPr>
                  <a:t>1</a:t>
                </a:r>
                <a:r>
                  <a:rPr lang="en-US" altLang="zh-CN" sz="2400" dirty="0" smtClean="0">
                    <a:latin typeface="Times New Roman" pitchFamily="18" charset="0"/>
                    <a:sym typeface="Symbol" pitchFamily="18" charset="2"/>
                  </a:rPr>
                  <a:t>), </a:t>
                </a:r>
                <a:r>
                  <a:rPr lang="en-US" altLang="zh-CN" sz="2400" i="1" dirty="0" err="1" smtClean="0">
                    <a:latin typeface="Times New Roman" pitchFamily="18" charset="0"/>
                    <a:sym typeface="Symbol" pitchFamily="18" charset="2"/>
                  </a:rPr>
                  <a:t>S</a:t>
                </a:r>
                <a:r>
                  <a:rPr lang="en-US" altLang="zh-CN" sz="2400" dirty="0" err="1" smtClean="0">
                    <a:latin typeface="Times New Roman" pitchFamily="18" charset="0"/>
                    <a:sym typeface="Symbol" pitchFamily="18" charset="2"/>
                  </a:rPr>
                  <a:t>_</a:t>
                </a:r>
                <a:r>
                  <a:rPr lang="en-US" altLang="zh-CN" sz="2400" i="1" dirty="0" err="1" smtClean="0">
                    <a:latin typeface="Times New Roman" pitchFamily="18" charset="0"/>
                    <a:sym typeface="Symbol" pitchFamily="18" charset="2"/>
                  </a:rPr>
                  <a:t>box</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a</a:t>
                </a:r>
                <a:r>
                  <a:rPr lang="en-US" altLang="zh-CN" sz="2400" baseline="-25000" dirty="0" smtClean="0">
                    <a:latin typeface="Times New Roman" pitchFamily="18" charset="0"/>
                    <a:sym typeface="Symbol" pitchFamily="18" charset="2"/>
                  </a:rPr>
                  <a:t>2</a:t>
                </a:r>
                <a:r>
                  <a:rPr lang="en-US" altLang="zh-CN" sz="2400" dirty="0" smtClean="0">
                    <a:latin typeface="Times New Roman" pitchFamily="18" charset="0"/>
                    <a:sym typeface="Symbol" pitchFamily="18" charset="2"/>
                  </a:rPr>
                  <a:t>), </a:t>
                </a:r>
                <a:r>
                  <a:rPr lang="en-US" altLang="zh-CN" sz="2400" i="1" dirty="0" err="1" smtClean="0">
                    <a:latin typeface="Times New Roman" pitchFamily="18" charset="0"/>
                    <a:sym typeface="Symbol" pitchFamily="18" charset="2"/>
                  </a:rPr>
                  <a:t>S</a:t>
                </a:r>
                <a:r>
                  <a:rPr lang="en-US" altLang="zh-CN" sz="2400" dirty="0" err="1" smtClean="0">
                    <a:latin typeface="Times New Roman" pitchFamily="18" charset="0"/>
                    <a:sym typeface="Symbol" pitchFamily="18" charset="2"/>
                  </a:rPr>
                  <a:t>_</a:t>
                </a:r>
                <a:r>
                  <a:rPr lang="en-US" altLang="zh-CN" sz="2400" i="1" dirty="0" err="1" smtClean="0">
                    <a:latin typeface="Times New Roman" pitchFamily="18" charset="0"/>
                    <a:sym typeface="Symbol" pitchFamily="18" charset="2"/>
                  </a:rPr>
                  <a:t>box</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a</a:t>
                </a:r>
                <a:r>
                  <a:rPr lang="en-US" altLang="zh-CN" sz="2400" baseline="-25000" dirty="0" smtClean="0">
                    <a:latin typeface="Times New Roman" pitchFamily="18" charset="0"/>
                    <a:sym typeface="Symbol" pitchFamily="18" charset="2"/>
                  </a:rPr>
                  <a:t>3</a:t>
                </a:r>
                <a:r>
                  <a:rPr lang="en-US" altLang="zh-CN" sz="2400" dirty="0" smtClean="0">
                    <a:latin typeface="Times New Roman" pitchFamily="18" charset="0"/>
                    <a:sym typeface="Symbol" pitchFamily="18" charset="2"/>
                  </a:rPr>
                  <a:t>))</a:t>
                </a:r>
                <a:endParaRPr lang="en-US" altLang="zh-CN" sz="2400" dirty="0" smtClean="0">
                  <a:latin typeface="Times New Roman" pitchFamily="18"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371600"/>
                <a:ext cx="8229600" cy="4953000"/>
              </a:xfrm>
              <a:blipFill rotWithShape="1">
                <a:blip r:embed="rId2"/>
                <a:stretch>
                  <a:fillRect l="-1259" t="-159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92</a:t>
            </a:fld>
            <a:endParaRPr lang="en-US" altLang="zh-CN" dirty="0"/>
          </a:p>
        </p:txBody>
      </p:sp>
      <p:sp>
        <p:nvSpPr>
          <p:cNvPr id="7" name="Rectangle 4"/>
          <p:cNvSpPr>
            <a:spLocks noChangeArrowheads="1"/>
          </p:cNvSpPr>
          <p:nvPr/>
        </p:nvSpPr>
        <p:spPr bwMode="auto">
          <a:xfrm>
            <a:off x="1676400" y="3810000"/>
            <a:ext cx="13716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a:latin typeface="Times New Roman" pitchFamily="18" charset="0"/>
              </a:rPr>
              <a:t>8</a:t>
            </a:r>
            <a:r>
              <a:rPr kumimoji="1" lang="zh-CN" altLang="en-US">
                <a:latin typeface="Times New Roman" pitchFamily="18" charset="0"/>
              </a:rPr>
              <a:t>位输入</a:t>
            </a:r>
            <a:r>
              <a:rPr kumimoji="1" lang="en-US" altLang="zh-CN" i="1">
                <a:latin typeface="Times New Roman" pitchFamily="18" charset="0"/>
                <a:sym typeface="Symbol" pitchFamily="18" charset="2"/>
              </a:rPr>
              <a:t>a</a:t>
            </a:r>
            <a:r>
              <a:rPr kumimoji="1" lang="en-US" altLang="zh-CN" baseline="-25000">
                <a:latin typeface="Times New Roman" pitchFamily="18" charset="0"/>
                <a:sym typeface="Symbol" pitchFamily="18" charset="2"/>
              </a:rPr>
              <a:t>0</a:t>
            </a:r>
          </a:p>
        </p:txBody>
      </p:sp>
      <p:sp>
        <p:nvSpPr>
          <p:cNvPr id="8" name="Rectangle 5"/>
          <p:cNvSpPr>
            <a:spLocks noChangeArrowheads="1"/>
          </p:cNvSpPr>
          <p:nvPr/>
        </p:nvSpPr>
        <p:spPr bwMode="auto">
          <a:xfrm>
            <a:off x="1676400" y="6172200"/>
            <a:ext cx="1371600" cy="3048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kumimoji="1" lang="en-US" altLang="zh-CN">
                <a:latin typeface="Times New Roman" pitchFamily="18" charset="0"/>
              </a:rPr>
              <a:t>8</a:t>
            </a:r>
            <a:r>
              <a:rPr kumimoji="1" lang="zh-CN" altLang="en-US">
                <a:latin typeface="Times New Roman" pitchFamily="18" charset="0"/>
              </a:rPr>
              <a:t>位输出</a:t>
            </a:r>
            <a:r>
              <a:rPr kumimoji="1" lang="en-US" altLang="zh-CN" i="1">
                <a:latin typeface="Times New Roman" pitchFamily="18" charset="0"/>
                <a:sym typeface="Symbol" pitchFamily="18" charset="2"/>
              </a:rPr>
              <a:t>b</a:t>
            </a:r>
            <a:r>
              <a:rPr kumimoji="1" lang="en-US" altLang="zh-CN" baseline="-25000">
                <a:latin typeface="Times New Roman" pitchFamily="18" charset="0"/>
                <a:sym typeface="Symbol" pitchFamily="18" charset="2"/>
              </a:rPr>
              <a:t>0</a:t>
            </a:r>
          </a:p>
        </p:txBody>
      </p:sp>
      <p:sp>
        <p:nvSpPr>
          <p:cNvPr id="9" name="Rectangle 6"/>
          <p:cNvSpPr>
            <a:spLocks noChangeArrowheads="1"/>
          </p:cNvSpPr>
          <p:nvPr/>
        </p:nvSpPr>
        <p:spPr bwMode="auto">
          <a:xfrm>
            <a:off x="1676400" y="4572000"/>
            <a:ext cx="1371600" cy="11430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kumimoji="1" lang="en-US" altLang="zh-CN" dirty="0">
                <a:latin typeface="Times New Roman" pitchFamily="18" charset="0"/>
              </a:rPr>
              <a:t>S</a:t>
            </a:r>
            <a:r>
              <a:rPr kumimoji="1" lang="zh-CN" altLang="en-US" dirty="0">
                <a:latin typeface="Times New Roman" pitchFamily="18" charset="0"/>
              </a:rPr>
              <a:t>盒</a:t>
            </a:r>
          </a:p>
          <a:p>
            <a:pPr algn="ctr"/>
            <a:r>
              <a:rPr kumimoji="1" lang="en-US" altLang="zh-CN" dirty="0" smtClean="0">
                <a:latin typeface="Times New Roman" pitchFamily="18" charset="0"/>
              </a:rPr>
              <a:t>(</a:t>
            </a:r>
            <a:r>
              <a:rPr kumimoji="1" lang="zh-CN" altLang="en-US" dirty="0" smtClean="0">
                <a:latin typeface="Times New Roman" pitchFamily="18" charset="0"/>
              </a:rPr>
              <a:t>置换</a:t>
            </a:r>
            <a:r>
              <a:rPr kumimoji="1" lang="en-US" altLang="zh-CN" dirty="0" smtClean="0">
                <a:latin typeface="Times New Roman" pitchFamily="18" charset="0"/>
              </a:rPr>
              <a:t>)</a:t>
            </a:r>
            <a:endParaRPr kumimoji="1" lang="zh-CN" altLang="en-US" dirty="0">
              <a:latin typeface="Times New Roman" pitchFamily="18" charset="0"/>
            </a:endParaRPr>
          </a:p>
        </p:txBody>
      </p:sp>
      <p:sp>
        <p:nvSpPr>
          <p:cNvPr id="10" name="AutoShape 7"/>
          <p:cNvSpPr>
            <a:spLocks noChangeArrowheads="1"/>
          </p:cNvSpPr>
          <p:nvPr/>
        </p:nvSpPr>
        <p:spPr bwMode="auto">
          <a:xfrm>
            <a:off x="2133600" y="4114800"/>
            <a:ext cx="457200" cy="457200"/>
          </a:xfrm>
          <a:prstGeom prst="downArrow">
            <a:avLst>
              <a:gd name="adj1" fmla="val 50000"/>
              <a:gd name="adj2" fmla="val 25000"/>
            </a:avLst>
          </a:prstGeom>
          <a:ln>
            <a:headEnd/>
            <a:tailEnd/>
          </a:ln>
        </p:spPr>
        <p:style>
          <a:lnRef idx="0">
            <a:schemeClr val="accent1"/>
          </a:lnRef>
          <a:fillRef idx="3">
            <a:schemeClr val="accent1"/>
          </a:fillRef>
          <a:effectRef idx="3">
            <a:schemeClr val="accent1"/>
          </a:effectRef>
          <a:fontRef idx="minor">
            <a:schemeClr val="lt1"/>
          </a:fontRef>
        </p:style>
        <p:txBody>
          <a:bodyPr vert="eaVert" wrap="none" anchor="ctr"/>
          <a:lstStyle/>
          <a:p>
            <a:endParaRPr lang="zh-CN" altLang="en-US"/>
          </a:p>
        </p:txBody>
      </p:sp>
      <p:sp>
        <p:nvSpPr>
          <p:cNvPr id="11" name="AutoShape 8"/>
          <p:cNvSpPr>
            <a:spLocks noChangeArrowheads="1"/>
          </p:cNvSpPr>
          <p:nvPr/>
        </p:nvSpPr>
        <p:spPr bwMode="auto">
          <a:xfrm>
            <a:off x="2133600" y="5715000"/>
            <a:ext cx="457200" cy="457200"/>
          </a:xfrm>
          <a:prstGeom prst="downArrow">
            <a:avLst>
              <a:gd name="adj1" fmla="val 50000"/>
              <a:gd name="adj2" fmla="val 25000"/>
            </a:avLst>
          </a:prstGeom>
          <a:ln>
            <a:headEnd/>
            <a:tailEnd/>
          </a:ln>
        </p:spPr>
        <p:style>
          <a:lnRef idx="0">
            <a:schemeClr val="accent1"/>
          </a:lnRef>
          <a:fillRef idx="3">
            <a:schemeClr val="accent1"/>
          </a:fillRef>
          <a:effectRef idx="3">
            <a:schemeClr val="accent1"/>
          </a:effectRef>
          <a:fontRef idx="minor">
            <a:schemeClr val="lt1"/>
          </a:fontRef>
        </p:style>
        <p:txBody>
          <a:bodyPr vert="eaVert" wrap="none" anchor="ctr"/>
          <a:lstStyle/>
          <a:p>
            <a:endParaRPr lang="zh-CN" altLang="en-US"/>
          </a:p>
        </p:txBody>
      </p:sp>
      <p:sp>
        <p:nvSpPr>
          <p:cNvPr id="12" name="Rectangle 9"/>
          <p:cNvSpPr>
            <a:spLocks noChangeArrowheads="1"/>
          </p:cNvSpPr>
          <p:nvPr/>
        </p:nvSpPr>
        <p:spPr bwMode="auto">
          <a:xfrm>
            <a:off x="3048000" y="3810000"/>
            <a:ext cx="13716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dirty="0">
                <a:latin typeface="Times New Roman" pitchFamily="18" charset="0"/>
              </a:rPr>
              <a:t>8</a:t>
            </a:r>
            <a:r>
              <a:rPr kumimoji="1" lang="zh-CN" altLang="en-US" dirty="0">
                <a:latin typeface="Times New Roman" pitchFamily="18" charset="0"/>
              </a:rPr>
              <a:t>位输入</a:t>
            </a:r>
            <a:r>
              <a:rPr kumimoji="1" lang="en-US" altLang="zh-CN" i="1" dirty="0">
                <a:latin typeface="Times New Roman" pitchFamily="18" charset="0"/>
                <a:sym typeface="Symbol" pitchFamily="18" charset="2"/>
              </a:rPr>
              <a:t>a</a:t>
            </a:r>
            <a:r>
              <a:rPr kumimoji="1" lang="en-US" altLang="zh-CN" baseline="-25000" dirty="0">
                <a:latin typeface="Times New Roman" pitchFamily="18" charset="0"/>
                <a:sym typeface="Symbol" pitchFamily="18" charset="2"/>
              </a:rPr>
              <a:t>1</a:t>
            </a:r>
          </a:p>
        </p:txBody>
      </p:sp>
      <p:sp>
        <p:nvSpPr>
          <p:cNvPr id="13" name="Rectangle 10"/>
          <p:cNvSpPr>
            <a:spLocks noChangeArrowheads="1"/>
          </p:cNvSpPr>
          <p:nvPr/>
        </p:nvSpPr>
        <p:spPr bwMode="auto">
          <a:xfrm>
            <a:off x="3048000" y="6172200"/>
            <a:ext cx="1371600" cy="3048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kumimoji="1" lang="en-US" altLang="zh-CN">
                <a:latin typeface="Times New Roman" pitchFamily="18" charset="0"/>
              </a:rPr>
              <a:t>8</a:t>
            </a:r>
            <a:r>
              <a:rPr kumimoji="1" lang="zh-CN" altLang="en-US">
                <a:latin typeface="Times New Roman" pitchFamily="18" charset="0"/>
              </a:rPr>
              <a:t>位输出</a:t>
            </a:r>
            <a:r>
              <a:rPr kumimoji="1" lang="en-US" altLang="zh-CN" i="1">
                <a:latin typeface="Times New Roman" pitchFamily="18" charset="0"/>
                <a:sym typeface="Symbol" pitchFamily="18" charset="2"/>
              </a:rPr>
              <a:t>b</a:t>
            </a:r>
            <a:r>
              <a:rPr kumimoji="1" lang="en-US" altLang="zh-CN" baseline="-25000">
                <a:latin typeface="Times New Roman" pitchFamily="18" charset="0"/>
                <a:sym typeface="Symbol" pitchFamily="18" charset="2"/>
              </a:rPr>
              <a:t>1</a:t>
            </a:r>
          </a:p>
        </p:txBody>
      </p:sp>
      <p:sp>
        <p:nvSpPr>
          <p:cNvPr id="14" name="Rectangle 11"/>
          <p:cNvSpPr>
            <a:spLocks noChangeArrowheads="1"/>
          </p:cNvSpPr>
          <p:nvPr/>
        </p:nvSpPr>
        <p:spPr bwMode="auto">
          <a:xfrm>
            <a:off x="3048000" y="4572000"/>
            <a:ext cx="1371600" cy="11430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kumimoji="1" lang="en-US" altLang="zh-CN" dirty="0">
                <a:latin typeface="Times New Roman" pitchFamily="18" charset="0"/>
              </a:rPr>
              <a:t>S</a:t>
            </a:r>
            <a:r>
              <a:rPr kumimoji="1" lang="zh-CN" altLang="en-US" dirty="0">
                <a:latin typeface="Times New Roman" pitchFamily="18" charset="0"/>
              </a:rPr>
              <a:t>盒</a:t>
            </a:r>
          </a:p>
          <a:p>
            <a:pPr algn="ctr"/>
            <a:r>
              <a:rPr kumimoji="1" lang="en-US" altLang="zh-CN" dirty="0" smtClean="0">
                <a:latin typeface="Times New Roman" pitchFamily="18" charset="0"/>
              </a:rPr>
              <a:t>(</a:t>
            </a:r>
            <a:r>
              <a:rPr kumimoji="1" lang="zh-CN" altLang="en-US" dirty="0" smtClean="0">
                <a:latin typeface="Times New Roman" pitchFamily="18" charset="0"/>
              </a:rPr>
              <a:t>置换</a:t>
            </a:r>
            <a:r>
              <a:rPr kumimoji="1" lang="en-US" altLang="zh-CN" dirty="0" smtClean="0">
                <a:latin typeface="Times New Roman" pitchFamily="18" charset="0"/>
              </a:rPr>
              <a:t>)</a:t>
            </a:r>
            <a:endParaRPr kumimoji="1" lang="zh-CN" altLang="en-US" dirty="0">
              <a:latin typeface="Times New Roman" pitchFamily="18" charset="0"/>
            </a:endParaRPr>
          </a:p>
        </p:txBody>
      </p:sp>
      <p:sp>
        <p:nvSpPr>
          <p:cNvPr id="15" name="AutoShape 12"/>
          <p:cNvSpPr>
            <a:spLocks noChangeArrowheads="1"/>
          </p:cNvSpPr>
          <p:nvPr/>
        </p:nvSpPr>
        <p:spPr bwMode="auto">
          <a:xfrm>
            <a:off x="3505200" y="4114800"/>
            <a:ext cx="457200" cy="457200"/>
          </a:xfrm>
          <a:prstGeom prst="downArrow">
            <a:avLst>
              <a:gd name="adj1" fmla="val 50000"/>
              <a:gd name="adj2" fmla="val 25000"/>
            </a:avLst>
          </a:prstGeom>
          <a:ln>
            <a:headEnd/>
            <a:tailEnd/>
          </a:ln>
        </p:spPr>
        <p:style>
          <a:lnRef idx="0">
            <a:schemeClr val="accent1"/>
          </a:lnRef>
          <a:fillRef idx="3">
            <a:schemeClr val="accent1"/>
          </a:fillRef>
          <a:effectRef idx="3">
            <a:schemeClr val="accent1"/>
          </a:effectRef>
          <a:fontRef idx="minor">
            <a:schemeClr val="lt1"/>
          </a:fontRef>
        </p:style>
        <p:txBody>
          <a:bodyPr vert="eaVert" wrap="none" anchor="ctr"/>
          <a:lstStyle/>
          <a:p>
            <a:endParaRPr lang="zh-CN" altLang="en-US"/>
          </a:p>
        </p:txBody>
      </p:sp>
      <p:sp>
        <p:nvSpPr>
          <p:cNvPr id="16" name="AutoShape 13"/>
          <p:cNvSpPr>
            <a:spLocks noChangeArrowheads="1"/>
          </p:cNvSpPr>
          <p:nvPr/>
        </p:nvSpPr>
        <p:spPr bwMode="auto">
          <a:xfrm>
            <a:off x="3505200" y="5715000"/>
            <a:ext cx="457200" cy="457200"/>
          </a:xfrm>
          <a:prstGeom prst="downArrow">
            <a:avLst>
              <a:gd name="adj1" fmla="val 50000"/>
              <a:gd name="adj2" fmla="val 25000"/>
            </a:avLst>
          </a:prstGeom>
          <a:ln>
            <a:headEnd/>
            <a:tailEnd/>
          </a:ln>
        </p:spPr>
        <p:style>
          <a:lnRef idx="0">
            <a:schemeClr val="accent1"/>
          </a:lnRef>
          <a:fillRef idx="3">
            <a:schemeClr val="accent1"/>
          </a:fillRef>
          <a:effectRef idx="3">
            <a:schemeClr val="accent1"/>
          </a:effectRef>
          <a:fontRef idx="minor">
            <a:schemeClr val="lt1"/>
          </a:fontRef>
        </p:style>
        <p:txBody>
          <a:bodyPr vert="eaVert" wrap="none" anchor="ctr"/>
          <a:lstStyle/>
          <a:p>
            <a:endParaRPr lang="zh-CN" altLang="en-US"/>
          </a:p>
        </p:txBody>
      </p:sp>
      <p:sp>
        <p:nvSpPr>
          <p:cNvPr id="17" name="Rectangle 14"/>
          <p:cNvSpPr>
            <a:spLocks noChangeArrowheads="1"/>
          </p:cNvSpPr>
          <p:nvPr/>
        </p:nvSpPr>
        <p:spPr bwMode="auto">
          <a:xfrm>
            <a:off x="4419600" y="3810000"/>
            <a:ext cx="13716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a:latin typeface="Times New Roman" pitchFamily="18" charset="0"/>
              </a:rPr>
              <a:t>8</a:t>
            </a:r>
            <a:r>
              <a:rPr kumimoji="1" lang="zh-CN" altLang="en-US">
                <a:latin typeface="Times New Roman" pitchFamily="18" charset="0"/>
              </a:rPr>
              <a:t>位输入</a:t>
            </a:r>
            <a:r>
              <a:rPr kumimoji="1" lang="en-US" altLang="zh-CN" i="1">
                <a:latin typeface="Times New Roman" pitchFamily="18" charset="0"/>
                <a:sym typeface="Symbol" pitchFamily="18" charset="2"/>
              </a:rPr>
              <a:t>a</a:t>
            </a:r>
            <a:r>
              <a:rPr kumimoji="1" lang="en-US" altLang="zh-CN" baseline="-25000">
                <a:latin typeface="Times New Roman" pitchFamily="18" charset="0"/>
                <a:sym typeface="Symbol" pitchFamily="18" charset="2"/>
              </a:rPr>
              <a:t>2</a:t>
            </a:r>
          </a:p>
        </p:txBody>
      </p:sp>
      <p:sp>
        <p:nvSpPr>
          <p:cNvPr id="18" name="Rectangle 15"/>
          <p:cNvSpPr>
            <a:spLocks noChangeArrowheads="1"/>
          </p:cNvSpPr>
          <p:nvPr/>
        </p:nvSpPr>
        <p:spPr bwMode="auto">
          <a:xfrm>
            <a:off x="4419600" y="6172200"/>
            <a:ext cx="1371600" cy="3048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kumimoji="1" lang="en-US" altLang="zh-CN">
                <a:latin typeface="Times New Roman" pitchFamily="18" charset="0"/>
              </a:rPr>
              <a:t>8</a:t>
            </a:r>
            <a:r>
              <a:rPr kumimoji="1" lang="zh-CN" altLang="en-US">
                <a:latin typeface="Times New Roman" pitchFamily="18" charset="0"/>
              </a:rPr>
              <a:t>位输出</a:t>
            </a:r>
            <a:r>
              <a:rPr kumimoji="1" lang="en-US" altLang="zh-CN" i="1">
                <a:latin typeface="Times New Roman" pitchFamily="18" charset="0"/>
                <a:sym typeface="Symbol" pitchFamily="18" charset="2"/>
              </a:rPr>
              <a:t>b</a:t>
            </a:r>
            <a:r>
              <a:rPr kumimoji="1" lang="en-US" altLang="zh-CN" baseline="-25000">
                <a:latin typeface="Times New Roman" pitchFamily="18" charset="0"/>
                <a:sym typeface="Symbol" pitchFamily="18" charset="2"/>
              </a:rPr>
              <a:t>2</a:t>
            </a:r>
          </a:p>
        </p:txBody>
      </p:sp>
      <p:sp>
        <p:nvSpPr>
          <p:cNvPr id="19" name="Rectangle 16"/>
          <p:cNvSpPr>
            <a:spLocks noChangeArrowheads="1"/>
          </p:cNvSpPr>
          <p:nvPr/>
        </p:nvSpPr>
        <p:spPr bwMode="auto">
          <a:xfrm>
            <a:off x="4419600" y="4572000"/>
            <a:ext cx="1371600" cy="11430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kumimoji="1" lang="en-US" altLang="zh-CN" dirty="0">
                <a:latin typeface="Times New Roman" pitchFamily="18" charset="0"/>
              </a:rPr>
              <a:t>S</a:t>
            </a:r>
            <a:r>
              <a:rPr kumimoji="1" lang="zh-CN" altLang="en-US" dirty="0">
                <a:latin typeface="Times New Roman" pitchFamily="18" charset="0"/>
              </a:rPr>
              <a:t>盒</a:t>
            </a:r>
          </a:p>
          <a:p>
            <a:pPr algn="ctr"/>
            <a:r>
              <a:rPr kumimoji="1" lang="en-US" altLang="zh-CN" dirty="0" smtClean="0">
                <a:latin typeface="Times New Roman" pitchFamily="18" charset="0"/>
              </a:rPr>
              <a:t>(</a:t>
            </a:r>
            <a:r>
              <a:rPr kumimoji="1" lang="zh-CN" altLang="en-US" dirty="0" smtClean="0">
                <a:latin typeface="Times New Roman" pitchFamily="18" charset="0"/>
              </a:rPr>
              <a:t>置换</a:t>
            </a:r>
            <a:r>
              <a:rPr kumimoji="1" lang="en-US" altLang="zh-CN" dirty="0" smtClean="0">
                <a:latin typeface="Times New Roman" pitchFamily="18" charset="0"/>
              </a:rPr>
              <a:t>)</a:t>
            </a:r>
            <a:endParaRPr kumimoji="1" lang="zh-CN" altLang="en-US" dirty="0">
              <a:latin typeface="Times New Roman" pitchFamily="18" charset="0"/>
            </a:endParaRPr>
          </a:p>
        </p:txBody>
      </p:sp>
      <p:sp>
        <p:nvSpPr>
          <p:cNvPr id="20" name="AutoShape 17"/>
          <p:cNvSpPr>
            <a:spLocks noChangeArrowheads="1"/>
          </p:cNvSpPr>
          <p:nvPr/>
        </p:nvSpPr>
        <p:spPr bwMode="auto">
          <a:xfrm>
            <a:off x="4876800" y="4114800"/>
            <a:ext cx="457200" cy="457200"/>
          </a:xfrm>
          <a:prstGeom prst="downArrow">
            <a:avLst>
              <a:gd name="adj1" fmla="val 50000"/>
              <a:gd name="adj2" fmla="val 25000"/>
            </a:avLst>
          </a:prstGeom>
          <a:ln>
            <a:headEnd/>
            <a:tailEnd/>
          </a:ln>
        </p:spPr>
        <p:style>
          <a:lnRef idx="0">
            <a:schemeClr val="accent1"/>
          </a:lnRef>
          <a:fillRef idx="3">
            <a:schemeClr val="accent1"/>
          </a:fillRef>
          <a:effectRef idx="3">
            <a:schemeClr val="accent1"/>
          </a:effectRef>
          <a:fontRef idx="minor">
            <a:schemeClr val="lt1"/>
          </a:fontRef>
        </p:style>
        <p:txBody>
          <a:bodyPr vert="eaVert" wrap="none" anchor="ctr"/>
          <a:lstStyle/>
          <a:p>
            <a:endParaRPr lang="zh-CN" altLang="en-US"/>
          </a:p>
        </p:txBody>
      </p:sp>
      <p:sp>
        <p:nvSpPr>
          <p:cNvPr id="21" name="AutoShape 18"/>
          <p:cNvSpPr>
            <a:spLocks noChangeArrowheads="1"/>
          </p:cNvSpPr>
          <p:nvPr/>
        </p:nvSpPr>
        <p:spPr bwMode="auto">
          <a:xfrm>
            <a:off x="4876800" y="5715000"/>
            <a:ext cx="457200" cy="457200"/>
          </a:xfrm>
          <a:prstGeom prst="downArrow">
            <a:avLst>
              <a:gd name="adj1" fmla="val 50000"/>
              <a:gd name="adj2" fmla="val 25000"/>
            </a:avLst>
          </a:prstGeom>
          <a:ln>
            <a:headEnd/>
            <a:tailEnd/>
          </a:ln>
        </p:spPr>
        <p:style>
          <a:lnRef idx="0">
            <a:schemeClr val="accent1"/>
          </a:lnRef>
          <a:fillRef idx="3">
            <a:schemeClr val="accent1"/>
          </a:fillRef>
          <a:effectRef idx="3">
            <a:schemeClr val="accent1"/>
          </a:effectRef>
          <a:fontRef idx="minor">
            <a:schemeClr val="lt1"/>
          </a:fontRef>
        </p:style>
        <p:txBody>
          <a:bodyPr vert="eaVert" wrap="none" anchor="ctr"/>
          <a:lstStyle/>
          <a:p>
            <a:endParaRPr lang="zh-CN" altLang="en-US"/>
          </a:p>
        </p:txBody>
      </p:sp>
      <p:sp>
        <p:nvSpPr>
          <p:cNvPr id="22" name="Rectangle 19"/>
          <p:cNvSpPr>
            <a:spLocks noChangeArrowheads="1"/>
          </p:cNvSpPr>
          <p:nvPr/>
        </p:nvSpPr>
        <p:spPr bwMode="auto">
          <a:xfrm>
            <a:off x="5791200" y="3810000"/>
            <a:ext cx="13716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a:latin typeface="Times New Roman" pitchFamily="18" charset="0"/>
              </a:rPr>
              <a:t>8</a:t>
            </a:r>
            <a:r>
              <a:rPr kumimoji="1" lang="zh-CN" altLang="en-US">
                <a:latin typeface="Times New Roman" pitchFamily="18" charset="0"/>
              </a:rPr>
              <a:t>位输入</a:t>
            </a:r>
            <a:r>
              <a:rPr kumimoji="1" lang="en-US" altLang="zh-CN" i="1">
                <a:latin typeface="Times New Roman" pitchFamily="18" charset="0"/>
                <a:sym typeface="Symbol" pitchFamily="18" charset="2"/>
              </a:rPr>
              <a:t>a</a:t>
            </a:r>
            <a:r>
              <a:rPr kumimoji="1" lang="en-US" altLang="zh-CN" baseline="-25000">
                <a:latin typeface="Times New Roman" pitchFamily="18" charset="0"/>
                <a:sym typeface="Symbol" pitchFamily="18" charset="2"/>
              </a:rPr>
              <a:t>3</a:t>
            </a:r>
          </a:p>
        </p:txBody>
      </p:sp>
      <p:sp>
        <p:nvSpPr>
          <p:cNvPr id="23" name="Rectangle 20"/>
          <p:cNvSpPr>
            <a:spLocks noChangeArrowheads="1"/>
          </p:cNvSpPr>
          <p:nvPr/>
        </p:nvSpPr>
        <p:spPr bwMode="auto">
          <a:xfrm>
            <a:off x="5791200" y="6172200"/>
            <a:ext cx="1371600" cy="3048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kumimoji="1" lang="en-US" altLang="zh-CN">
                <a:latin typeface="Times New Roman" pitchFamily="18" charset="0"/>
              </a:rPr>
              <a:t>8</a:t>
            </a:r>
            <a:r>
              <a:rPr kumimoji="1" lang="zh-CN" altLang="en-US">
                <a:latin typeface="Times New Roman" pitchFamily="18" charset="0"/>
              </a:rPr>
              <a:t>位输出</a:t>
            </a:r>
            <a:r>
              <a:rPr kumimoji="1" lang="en-US" altLang="zh-CN" i="1">
                <a:latin typeface="Times New Roman" pitchFamily="18" charset="0"/>
                <a:sym typeface="Symbol" pitchFamily="18" charset="2"/>
              </a:rPr>
              <a:t>b</a:t>
            </a:r>
            <a:r>
              <a:rPr kumimoji="1" lang="en-US" altLang="zh-CN" baseline="-25000">
                <a:latin typeface="Times New Roman" pitchFamily="18" charset="0"/>
                <a:sym typeface="Symbol" pitchFamily="18" charset="2"/>
              </a:rPr>
              <a:t>3</a:t>
            </a:r>
          </a:p>
        </p:txBody>
      </p:sp>
      <p:sp>
        <p:nvSpPr>
          <p:cNvPr id="24" name="Rectangle 21"/>
          <p:cNvSpPr>
            <a:spLocks noChangeArrowheads="1"/>
          </p:cNvSpPr>
          <p:nvPr/>
        </p:nvSpPr>
        <p:spPr bwMode="auto">
          <a:xfrm>
            <a:off x="5791200" y="4572000"/>
            <a:ext cx="1371600" cy="11430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kumimoji="1" lang="en-US" altLang="zh-CN" dirty="0">
                <a:latin typeface="Times New Roman" pitchFamily="18" charset="0"/>
              </a:rPr>
              <a:t>S</a:t>
            </a:r>
            <a:r>
              <a:rPr kumimoji="1" lang="zh-CN" altLang="en-US" dirty="0">
                <a:latin typeface="Times New Roman" pitchFamily="18" charset="0"/>
              </a:rPr>
              <a:t>盒</a:t>
            </a:r>
          </a:p>
          <a:p>
            <a:pPr algn="ctr"/>
            <a:r>
              <a:rPr kumimoji="1" lang="en-US" altLang="zh-CN" dirty="0" smtClean="0">
                <a:latin typeface="Times New Roman" pitchFamily="18" charset="0"/>
              </a:rPr>
              <a:t>(</a:t>
            </a:r>
            <a:r>
              <a:rPr kumimoji="1" lang="zh-CN" altLang="en-US" dirty="0" smtClean="0">
                <a:latin typeface="Times New Roman" pitchFamily="18" charset="0"/>
              </a:rPr>
              <a:t>置换</a:t>
            </a:r>
            <a:r>
              <a:rPr kumimoji="1" lang="en-US" altLang="zh-CN" dirty="0" smtClean="0">
                <a:latin typeface="Times New Roman" pitchFamily="18" charset="0"/>
              </a:rPr>
              <a:t>)</a:t>
            </a:r>
            <a:endParaRPr kumimoji="1" lang="zh-CN" altLang="en-US" dirty="0">
              <a:latin typeface="Times New Roman" pitchFamily="18" charset="0"/>
            </a:endParaRPr>
          </a:p>
        </p:txBody>
      </p:sp>
      <p:sp>
        <p:nvSpPr>
          <p:cNvPr id="25" name="AutoShape 22"/>
          <p:cNvSpPr>
            <a:spLocks noChangeArrowheads="1"/>
          </p:cNvSpPr>
          <p:nvPr/>
        </p:nvSpPr>
        <p:spPr bwMode="auto">
          <a:xfrm>
            <a:off x="6248400" y="4114800"/>
            <a:ext cx="457200" cy="457200"/>
          </a:xfrm>
          <a:prstGeom prst="downArrow">
            <a:avLst>
              <a:gd name="adj1" fmla="val 50000"/>
              <a:gd name="adj2" fmla="val 25000"/>
            </a:avLst>
          </a:prstGeom>
          <a:ln>
            <a:headEnd/>
            <a:tailEnd/>
          </a:ln>
        </p:spPr>
        <p:style>
          <a:lnRef idx="0">
            <a:schemeClr val="accent1"/>
          </a:lnRef>
          <a:fillRef idx="3">
            <a:schemeClr val="accent1"/>
          </a:fillRef>
          <a:effectRef idx="3">
            <a:schemeClr val="accent1"/>
          </a:effectRef>
          <a:fontRef idx="minor">
            <a:schemeClr val="lt1"/>
          </a:fontRef>
        </p:style>
        <p:txBody>
          <a:bodyPr vert="eaVert" wrap="none" anchor="ctr"/>
          <a:lstStyle/>
          <a:p>
            <a:endParaRPr lang="zh-CN" altLang="en-US"/>
          </a:p>
        </p:txBody>
      </p:sp>
      <p:sp>
        <p:nvSpPr>
          <p:cNvPr id="26" name="AutoShape 23"/>
          <p:cNvSpPr>
            <a:spLocks noChangeArrowheads="1"/>
          </p:cNvSpPr>
          <p:nvPr/>
        </p:nvSpPr>
        <p:spPr bwMode="auto">
          <a:xfrm>
            <a:off x="6248400" y="5715000"/>
            <a:ext cx="457200" cy="457200"/>
          </a:xfrm>
          <a:prstGeom prst="downArrow">
            <a:avLst>
              <a:gd name="adj1" fmla="val 50000"/>
              <a:gd name="adj2" fmla="val 25000"/>
            </a:avLst>
          </a:prstGeom>
          <a:ln>
            <a:headEnd/>
            <a:tailEnd/>
          </a:ln>
        </p:spPr>
        <p:style>
          <a:lnRef idx="0">
            <a:schemeClr val="accent1"/>
          </a:lnRef>
          <a:fillRef idx="3">
            <a:schemeClr val="accent1"/>
          </a:fillRef>
          <a:effectRef idx="3">
            <a:schemeClr val="accent1"/>
          </a:effectRef>
          <a:fontRef idx="minor">
            <a:schemeClr val="lt1"/>
          </a:fontRef>
        </p:style>
        <p:txBody>
          <a:bodyPr vert="eaVert" wrap="none" anchor="ctr"/>
          <a:lstStyle/>
          <a:p>
            <a:endParaRPr lang="zh-CN" altLang="en-US"/>
          </a:p>
        </p:txBody>
      </p:sp>
      <p:sp>
        <p:nvSpPr>
          <p:cNvPr id="27" name="矩形 26"/>
          <p:cNvSpPr/>
          <p:nvPr/>
        </p:nvSpPr>
        <p:spPr>
          <a:xfrm>
            <a:off x="7391400" y="4800600"/>
            <a:ext cx="1066800" cy="923330"/>
          </a:xfrm>
          <a:prstGeom prst="rect">
            <a:avLst/>
          </a:prstGeom>
        </p:spPr>
        <p:txBody>
          <a:bodyPr wrap="square">
            <a:spAutoFit/>
          </a:bodyPr>
          <a:lstStyle/>
          <a:p>
            <a:pPr>
              <a:lnSpc>
                <a:spcPct val="90000"/>
              </a:lnSpc>
              <a:buFontTx/>
              <a:buNone/>
            </a:pPr>
            <a:r>
              <a:rPr lang="zh-CN" altLang="en-US" sz="2000" dirty="0" smtClean="0">
                <a:solidFill>
                  <a:srgbClr val="FF0000"/>
                </a:solidFill>
                <a:latin typeface="Times New Roman" pitchFamily="18" charset="0"/>
                <a:sym typeface="Symbol" pitchFamily="18" charset="2"/>
              </a:rPr>
              <a:t>非线性                                                                 </a:t>
            </a:r>
          </a:p>
          <a:p>
            <a:pPr>
              <a:lnSpc>
                <a:spcPct val="90000"/>
              </a:lnSpc>
              <a:buFontTx/>
              <a:buNone/>
            </a:pPr>
            <a:r>
              <a:rPr lang="zh-CN" altLang="en-US" sz="2000" dirty="0" smtClean="0">
                <a:solidFill>
                  <a:srgbClr val="FF0000"/>
                </a:solidFill>
                <a:latin typeface="Times New Roman" pitchFamily="18" charset="0"/>
                <a:sym typeface="Symbol" pitchFamily="18" charset="2"/>
              </a:rPr>
              <a:t>                                                                           变换</a:t>
            </a:r>
            <a:endParaRPr lang="zh-CN" altLang="en-US" sz="2000" dirty="0">
              <a:solidFill>
                <a:srgbClr val="FF0000"/>
              </a:solidFill>
              <a:latin typeface="Times New Roman" pitchFamily="18" charset="0"/>
              <a:sym typeface="Symbol" pitchFamily="18" charset="2"/>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752600"/>
                <a:ext cx="8229600" cy="4572000"/>
              </a:xfrm>
            </p:spPr>
            <p:txBody>
              <a:bodyPr/>
              <a:lstStyle/>
              <a:p>
                <a:r>
                  <a:rPr lang="en-US" altLang="zh-CN" b="1" dirty="0" smtClean="0">
                    <a:solidFill>
                      <a:srgbClr val="FF0000"/>
                    </a:solidFill>
                    <a:latin typeface="Times New Roman" pitchFamily="18" charset="0"/>
                  </a:rPr>
                  <a:t>S</a:t>
                </a:r>
                <a:r>
                  <a:rPr lang="zh-CN" altLang="en-US" b="1" dirty="0" smtClean="0">
                    <a:solidFill>
                      <a:srgbClr val="FF0000"/>
                    </a:solidFill>
                    <a:latin typeface="Times New Roman" pitchFamily="18" charset="0"/>
                  </a:rPr>
                  <a:t>盒的置换规则</a:t>
                </a:r>
                <a:r>
                  <a:rPr lang="zh-CN" altLang="en-US" dirty="0" smtClean="0">
                    <a:latin typeface="Times New Roman" pitchFamily="18" charset="0"/>
                  </a:rPr>
                  <a:t>：</a:t>
                </a:r>
                <a:endParaRPr lang="en-US" altLang="zh-CN" dirty="0" smtClean="0">
                  <a:latin typeface="Times New Roman" pitchFamily="18" charset="0"/>
                </a:endParaRPr>
              </a:p>
              <a:p>
                <a:pPr lvl="1"/>
                <a:r>
                  <a:rPr lang="zh-CN" altLang="en-US" dirty="0" smtClean="0">
                    <a:latin typeface="宋体" pitchFamily="2" charset="-122"/>
                  </a:rPr>
                  <a:t>以</a:t>
                </a:r>
                <a:r>
                  <a:rPr lang="zh-CN" altLang="en-US" dirty="0" smtClean="0">
                    <a:latin typeface="Times New Roman" pitchFamily="18" charset="0"/>
                  </a:rPr>
                  <a:t>输入的前半字节为行号，后半字节为列号，行</a:t>
                </a:r>
              </a:p>
              <a:p>
                <a:pPr lvl="1">
                  <a:buFontTx/>
                  <a:buNone/>
                </a:pPr>
                <a:r>
                  <a:rPr lang="zh-CN" altLang="en-US" dirty="0" smtClean="0">
                    <a:latin typeface="Times New Roman" pitchFamily="18" charset="0"/>
                  </a:rPr>
                  <a:t>列交叉点处的数据即为输出</a:t>
                </a:r>
                <a:endParaRPr lang="en-US" altLang="zh-CN" dirty="0" smtClean="0">
                  <a:latin typeface="Times New Roman" pitchFamily="18" charset="0"/>
                </a:endParaRPr>
              </a:p>
              <a:p>
                <a:pPr lvl="1">
                  <a:buFontTx/>
                  <a:buNone/>
                </a:pPr>
                <a:endParaRPr lang="zh-CN" altLang="en-US" dirty="0" smtClean="0">
                  <a:latin typeface="Times New Roman" pitchFamily="18" charset="0"/>
                </a:endParaRPr>
              </a:p>
              <a:p>
                <a:r>
                  <a:rPr lang="zh-CN" altLang="en-US" b="1" dirty="0" smtClean="0">
                    <a:solidFill>
                      <a:srgbClr val="FF00FF"/>
                    </a:solidFill>
                    <a:latin typeface="Times New Roman" pitchFamily="18" charset="0"/>
                  </a:rPr>
                  <a:t>例</a:t>
                </a:r>
                <a:r>
                  <a:rPr lang="zh-CN" altLang="en-US" dirty="0" smtClean="0">
                    <a:latin typeface="Times New Roman" pitchFamily="18" charset="0"/>
                  </a:rPr>
                  <a:t>：设输入为“</a:t>
                </a:r>
                <a:r>
                  <a:rPr lang="en-US" altLang="zh-CN" dirty="0" err="1" smtClean="0">
                    <a:latin typeface="Times New Roman" pitchFamily="18" charset="0"/>
                  </a:rPr>
                  <a:t>ef</a:t>
                </a:r>
                <a:r>
                  <a:rPr lang="en-US" altLang="zh-CN" dirty="0" smtClean="0">
                    <a:latin typeface="Times New Roman" pitchFamily="18" charset="0"/>
                  </a:rPr>
                  <a:t> ”</a:t>
                </a:r>
                <a:r>
                  <a:rPr lang="zh-CN" altLang="en-US" dirty="0" smtClean="0">
                    <a:latin typeface="Times New Roman" pitchFamily="18" charset="0"/>
                  </a:rPr>
                  <a:t>，则行号为</a:t>
                </a:r>
                <a:r>
                  <a:rPr lang="en-US" altLang="zh-CN" dirty="0" smtClean="0">
                    <a:latin typeface="Times New Roman" pitchFamily="18" charset="0"/>
                  </a:rPr>
                  <a:t>e</a:t>
                </a:r>
                <a:r>
                  <a:rPr lang="zh-CN" altLang="en-US" dirty="0" smtClean="0">
                    <a:latin typeface="Times New Roman" pitchFamily="18" charset="0"/>
                  </a:rPr>
                  <a:t>，列号为</a:t>
                </a:r>
                <a:r>
                  <a:rPr lang="en-US" altLang="zh-CN" dirty="0" smtClean="0">
                    <a:latin typeface="Times New Roman" pitchFamily="18" charset="0"/>
                  </a:rPr>
                  <a:t>f </a:t>
                </a:r>
                <a:r>
                  <a:rPr lang="zh-CN" altLang="en-US" dirty="0" smtClean="0">
                    <a:latin typeface="Times New Roman" pitchFamily="18" charset="0"/>
                  </a:rPr>
                  <a:t>，于是</a:t>
                </a:r>
                <a:r>
                  <a:rPr lang="en-US" altLang="zh-CN" dirty="0" smtClean="0">
                    <a:latin typeface="Times New Roman" pitchFamily="18" charset="0"/>
                  </a:rPr>
                  <a:t>S</a:t>
                </a:r>
                <a:r>
                  <a:rPr lang="zh-CN" altLang="en-US" dirty="0" smtClean="0">
                    <a:latin typeface="Times New Roman" pitchFamily="18" charset="0"/>
                  </a:rPr>
                  <a:t>盒的输出值为表中第</a:t>
                </a:r>
                <a:r>
                  <a:rPr lang="en-US" altLang="zh-CN" dirty="0" smtClean="0">
                    <a:latin typeface="Times New Roman" pitchFamily="18" charset="0"/>
                  </a:rPr>
                  <a:t>e </a:t>
                </a:r>
                <a:r>
                  <a:rPr lang="zh-CN" altLang="en-US" dirty="0" smtClean="0">
                    <a:latin typeface="Times New Roman" pitchFamily="18" charset="0"/>
                  </a:rPr>
                  <a:t>行和第</a:t>
                </a:r>
                <a:r>
                  <a:rPr lang="en-US" altLang="zh-CN" dirty="0" smtClean="0">
                    <a:latin typeface="Times New Roman" pitchFamily="18" charset="0"/>
                  </a:rPr>
                  <a:t>f </a:t>
                </a:r>
                <a:r>
                  <a:rPr lang="zh-CN" altLang="en-US" dirty="0" smtClean="0">
                    <a:latin typeface="Times New Roman" pitchFamily="18" charset="0"/>
                  </a:rPr>
                  <a:t>列交叉点的值：</a:t>
                </a:r>
              </a:p>
              <a:p>
                <a:pPr lvl="1">
                  <a:buFontTx/>
                  <a:buNone/>
                </a:pPr>
                <a:r>
                  <a:rPr lang="zh-CN" altLang="en-US" dirty="0" smtClean="0">
                    <a:latin typeface="Times New Roman" pitchFamily="18" charset="0"/>
                  </a:rPr>
                  <a:t>                          </a:t>
                </a:r>
                <a14:m>
                  <m:oMath xmlns:m="http://schemas.openxmlformats.org/officeDocument/2006/math">
                    <m:r>
                      <a:rPr lang="en-US" altLang="zh-CN" i="1" dirty="0" smtClean="0">
                        <a:latin typeface="Cambria Math"/>
                      </a:rPr>
                      <m:t>𝑆</m:t>
                    </m:r>
                    <m:r>
                      <a:rPr lang="en-US" altLang="zh-CN" i="1" dirty="0" smtClean="0">
                        <a:latin typeface="Cambria Math"/>
                      </a:rPr>
                      <m:t>_</m:t>
                    </m:r>
                    <m:r>
                      <a:rPr lang="en-US" altLang="zh-CN" i="1" dirty="0" smtClean="0">
                        <a:latin typeface="Cambria Math"/>
                      </a:rPr>
                      <m:t>𝑏𝑜𝑥</m:t>
                    </m:r>
                    <m:r>
                      <a:rPr lang="en-US" altLang="zh-CN" i="1" dirty="0" smtClean="0">
                        <a:latin typeface="Cambria Math"/>
                      </a:rPr>
                      <m:t>(‘</m:t>
                    </m:r>
                    <m:r>
                      <a:rPr lang="en-US" altLang="zh-CN" i="1" dirty="0" err="1" smtClean="0">
                        <a:latin typeface="Cambria Math"/>
                      </a:rPr>
                      <m:t>𝑒𝑓</m:t>
                    </m:r>
                    <m:r>
                      <a:rPr lang="en-US" altLang="zh-CN" i="1" dirty="0" smtClean="0">
                        <a:latin typeface="Cambria Math"/>
                      </a:rPr>
                      <m:t>’)= ‘84’</m:t>
                    </m:r>
                  </m:oMath>
                </a14:m>
                <a:endParaRPr lang="zh-CN" altLang="en-US"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752600"/>
                <a:ext cx="8229600" cy="4572000"/>
              </a:xfrm>
              <a:blipFill rotWithShape="1">
                <a:blip r:embed="rId2"/>
                <a:stretch>
                  <a:fillRect l="-1259" t="-1733" r="-66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93</a:t>
            </a:fld>
            <a:endParaRPr lang="en-US" altLang="zh-CN"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152400"/>
            <a:ext cx="7391400" cy="563563"/>
          </a:xfrm>
        </p:spPr>
        <p:txBody>
          <a:bodyPr/>
          <a:lstStyle/>
          <a:p>
            <a:r>
              <a:rPr lang="en-US" altLang="zh-CN" dirty="0" smtClean="0">
                <a:latin typeface="Times New Roman" pitchFamily="18" charset="0"/>
              </a:rPr>
              <a:t>S</a:t>
            </a:r>
            <a:r>
              <a:rPr lang="zh-CN" altLang="en-US" dirty="0" smtClean="0">
                <a:latin typeface="Times New Roman" pitchFamily="18" charset="0"/>
              </a:rPr>
              <a:t>盒</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94</a:t>
            </a:fld>
            <a:endParaRPr lang="en-US" altLang="zh-CN" dirty="0"/>
          </a:p>
        </p:txBody>
      </p:sp>
      <p:graphicFrame>
        <p:nvGraphicFramePr>
          <p:cNvPr id="7" name="Group 1970"/>
          <p:cNvGraphicFramePr>
            <a:graphicFrameLocks/>
          </p:cNvGraphicFramePr>
          <p:nvPr/>
        </p:nvGraphicFramePr>
        <p:xfrm>
          <a:off x="457200" y="762000"/>
          <a:ext cx="8229600" cy="5699760"/>
        </p:xfrm>
        <a:graphic>
          <a:graphicData uri="http://schemas.openxmlformats.org/drawingml/2006/table">
            <a:tbl>
              <a:tblPr/>
              <a:tblGrid>
                <a:gridCol w="314325">
                  <a:extLst>
                    <a:ext uri="{9D8B030D-6E8A-4147-A177-3AD203B41FA5}">
                      <a16:colId xmlns:a16="http://schemas.microsoft.com/office/drawing/2014/main" val="20000"/>
                    </a:ext>
                  </a:extLst>
                </a:gridCol>
                <a:gridCol w="446088">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gridCol w="477837">
                  <a:extLst>
                    <a:ext uri="{9D8B030D-6E8A-4147-A177-3AD203B41FA5}">
                      <a16:colId xmlns:a16="http://schemas.microsoft.com/office/drawing/2014/main" val="20003"/>
                    </a:ext>
                  </a:extLst>
                </a:gridCol>
                <a:gridCol w="433388">
                  <a:extLst>
                    <a:ext uri="{9D8B030D-6E8A-4147-A177-3AD203B41FA5}">
                      <a16:colId xmlns:a16="http://schemas.microsoft.com/office/drawing/2014/main" val="20004"/>
                    </a:ext>
                  </a:extLst>
                </a:gridCol>
                <a:gridCol w="409575">
                  <a:extLst>
                    <a:ext uri="{9D8B030D-6E8A-4147-A177-3AD203B41FA5}">
                      <a16:colId xmlns:a16="http://schemas.microsoft.com/office/drawing/2014/main" val="20005"/>
                    </a:ext>
                  </a:extLst>
                </a:gridCol>
                <a:gridCol w="581025">
                  <a:extLst>
                    <a:ext uri="{9D8B030D-6E8A-4147-A177-3AD203B41FA5}">
                      <a16:colId xmlns:a16="http://schemas.microsoft.com/office/drawing/2014/main" val="20006"/>
                    </a:ext>
                  </a:extLst>
                </a:gridCol>
                <a:gridCol w="519112">
                  <a:extLst>
                    <a:ext uri="{9D8B030D-6E8A-4147-A177-3AD203B41FA5}">
                      <a16:colId xmlns:a16="http://schemas.microsoft.com/office/drawing/2014/main" val="20007"/>
                    </a:ext>
                  </a:extLst>
                </a:gridCol>
                <a:gridCol w="520700">
                  <a:extLst>
                    <a:ext uri="{9D8B030D-6E8A-4147-A177-3AD203B41FA5}">
                      <a16:colId xmlns:a16="http://schemas.microsoft.com/office/drawing/2014/main" val="20008"/>
                    </a:ext>
                  </a:extLst>
                </a:gridCol>
                <a:gridCol w="557213">
                  <a:extLst>
                    <a:ext uri="{9D8B030D-6E8A-4147-A177-3AD203B41FA5}">
                      <a16:colId xmlns:a16="http://schemas.microsoft.com/office/drawing/2014/main" val="20009"/>
                    </a:ext>
                  </a:extLst>
                </a:gridCol>
                <a:gridCol w="522287">
                  <a:extLst>
                    <a:ext uri="{9D8B030D-6E8A-4147-A177-3AD203B41FA5}">
                      <a16:colId xmlns:a16="http://schemas.microsoft.com/office/drawing/2014/main" val="20010"/>
                    </a:ext>
                  </a:extLst>
                </a:gridCol>
                <a:gridCol w="422275">
                  <a:extLst>
                    <a:ext uri="{9D8B030D-6E8A-4147-A177-3AD203B41FA5}">
                      <a16:colId xmlns:a16="http://schemas.microsoft.com/office/drawing/2014/main" val="20011"/>
                    </a:ext>
                  </a:extLst>
                </a:gridCol>
                <a:gridCol w="584200">
                  <a:extLst>
                    <a:ext uri="{9D8B030D-6E8A-4147-A177-3AD203B41FA5}">
                      <a16:colId xmlns:a16="http://schemas.microsoft.com/office/drawing/2014/main" val="20012"/>
                    </a:ext>
                  </a:extLst>
                </a:gridCol>
                <a:gridCol w="503238">
                  <a:extLst>
                    <a:ext uri="{9D8B030D-6E8A-4147-A177-3AD203B41FA5}">
                      <a16:colId xmlns:a16="http://schemas.microsoft.com/office/drawing/2014/main" val="20013"/>
                    </a:ext>
                  </a:extLst>
                </a:gridCol>
                <a:gridCol w="536575">
                  <a:extLst>
                    <a:ext uri="{9D8B030D-6E8A-4147-A177-3AD203B41FA5}">
                      <a16:colId xmlns:a16="http://schemas.microsoft.com/office/drawing/2014/main" val="20014"/>
                    </a:ext>
                  </a:extLst>
                </a:gridCol>
                <a:gridCol w="422275">
                  <a:extLst>
                    <a:ext uri="{9D8B030D-6E8A-4147-A177-3AD203B41FA5}">
                      <a16:colId xmlns:a16="http://schemas.microsoft.com/office/drawing/2014/main" val="20015"/>
                    </a:ext>
                  </a:extLst>
                </a:gridCol>
                <a:gridCol w="500062">
                  <a:extLst>
                    <a:ext uri="{9D8B030D-6E8A-4147-A177-3AD203B41FA5}">
                      <a16:colId xmlns:a16="http://schemas.microsoft.com/office/drawing/2014/main" val="20016"/>
                    </a:ext>
                  </a:extLst>
                </a:gridCol>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0</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00FF"/>
                          </a:solidFill>
                          <a:effectLst/>
                          <a:latin typeface="Times New Roman" pitchFamily="18" charset="0"/>
                          <a:ea typeface="宋体" pitchFamily="2" charset="-122"/>
                          <a:cs typeface="Times New Roman" pitchFamily="18" charset="0"/>
                        </a:rPr>
                        <a:t>f</a:t>
                      </a:r>
                      <a:endParaRPr kumimoji="0" lang="en-US" altLang="zh-CN" sz="1600" b="0" i="0" u="none" strike="noStrike" cap="none" normalizeH="0" baseline="0" dirty="0" smtClean="0">
                        <a:ln>
                          <a:noFill/>
                        </a:ln>
                        <a:solidFill>
                          <a:srgbClr val="FF00FF"/>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d6</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90</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e9</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fe</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cc</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e1</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3d</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b7</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16</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b6</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14</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c2</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28</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fb</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2c</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05</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2333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2b</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67</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9a</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76</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be</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c3</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13</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26</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49</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86</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06</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99</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9c</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42</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50</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91</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98</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33</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0b</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43</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ed</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ac</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62</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b3</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1c</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a9</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c9</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08</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e8</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80</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a6</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47</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07</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a7</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fc</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f3</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73</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17</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83</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59</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3c</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19</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e6</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a8</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68</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6b</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81</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b2</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71</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64</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da</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8b</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f8</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eb</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0f</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4b</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70</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56</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9d</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35</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1e</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24</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0e</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5e</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63</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58</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d1</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a2</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25</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22</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7c</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3b</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01</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21</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78</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87</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7"/>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d4</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00</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46</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57</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9f</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d3</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27</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52</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4c</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36</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02</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e7</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a0</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c4</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c8</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9e</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8"/>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d2</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40</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c7</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38</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a3</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f7</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f2</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ce</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f9</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61</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a1</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9"/>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e0</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ae</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5d</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9b</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ad</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93</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32</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30</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8c</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b1</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e3</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0"/>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1d</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f6</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e2</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2e</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82</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66</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ca</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60</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c0</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29</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23</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ab</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0d</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53</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4e</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6f</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1"/>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db</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37</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de</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fd</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8e</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03</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6a</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72</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6d</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6c</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5b</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51</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2"/>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8d</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1b</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92</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bb</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dd</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bc</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11</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d9</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5c</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41</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10</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d8</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3"/>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c1</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31</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88</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cd</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7b</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bd</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2d</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d0</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12</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b8</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e5</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b0</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4"/>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00FF"/>
                          </a:solidFill>
                          <a:effectLst/>
                          <a:latin typeface="Times New Roman" pitchFamily="18" charset="0"/>
                          <a:ea typeface="宋体" pitchFamily="2" charset="-122"/>
                          <a:cs typeface="Times New Roman" pitchFamily="18" charset="0"/>
                        </a:rPr>
                        <a:t>e</a:t>
                      </a:r>
                      <a:endParaRPr kumimoji="0" lang="en-US" altLang="zh-CN" sz="1600" b="0" i="0" u="none" strike="noStrike" cap="none" normalizeH="0" baseline="0" dirty="0" smtClean="0">
                        <a:ln>
                          <a:noFill/>
                        </a:ln>
                        <a:solidFill>
                          <a:srgbClr val="FF00FF"/>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89</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69</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97</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4a</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0c</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96</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77</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7e</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65</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b9</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f1</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09</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c5</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6e</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c6</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00FF"/>
                          </a:solidFill>
                          <a:effectLst/>
                          <a:latin typeface="Times New Roman" pitchFamily="18" charset="0"/>
                          <a:ea typeface="宋体" pitchFamily="2" charset="-122"/>
                          <a:cs typeface="Times New Roman" pitchFamily="18" charset="0"/>
                        </a:rPr>
                        <a:t>84</a:t>
                      </a:r>
                      <a:endParaRPr kumimoji="0" lang="de-DE" altLang="zh-CN" sz="1600" b="0" i="0" u="none" strike="noStrike" cap="none" normalizeH="0" baseline="0" dirty="0" smtClean="0">
                        <a:ln>
                          <a:noFill/>
                        </a:ln>
                        <a:solidFill>
                          <a:srgbClr val="FF00FF"/>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5"/>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f</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18</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f0</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7d</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ec</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3a</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dc</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4d</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20</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79</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ee</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5f</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3e</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d7</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cb</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39</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48</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6"/>
                  </a:ext>
                </a:extLst>
              </a:tr>
            </a:tbl>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b="1" dirty="0" smtClean="0">
                    <a:solidFill>
                      <a:srgbClr val="FF00FF"/>
                    </a:solidFill>
                    <a:latin typeface="Times New Roman" pitchFamily="18" charset="0"/>
                  </a:rPr>
                  <a:t>字线性部件</a:t>
                </a:r>
                <a:r>
                  <a:rPr lang="en-US" altLang="zh-CN" b="1" i="1" dirty="0" smtClean="0">
                    <a:solidFill>
                      <a:srgbClr val="FF00FF"/>
                    </a:solidFill>
                    <a:latin typeface="Times New Roman" pitchFamily="18" charset="0"/>
                  </a:rPr>
                  <a:t>L</a:t>
                </a:r>
                <a:r>
                  <a:rPr lang="zh-CN" altLang="en-US" b="1" dirty="0" smtClean="0">
                    <a:solidFill>
                      <a:srgbClr val="FF00FF"/>
                    </a:solidFill>
                    <a:latin typeface="Times New Roman" pitchFamily="18" charset="0"/>
                  </a:rPr>
                  <a:t>变换：</a:t>
                </a:r>
              </a:p>
              <a:p>
                <a:pPr>
                  <a:buFontTx/>
                  <a:buNone/>
                </a:pPr>
                <a:r>
                  <a:rPr lang="zh-CN" altLang="en-US" i="1" dirty="0" smtClean="0">
                    <a:latin typeface="Times New Roman" pitchFamily="18" charset="0"/>
                  </a:rPr>
                  <a:t>	   </a:t>
                </a:r>
                <a:r>
                  <a:rPr lang="en-US" altLang="zh-CN" dirty="0" smtClean="0">
                    <a:latin typeface="Times New Roman" pitchFamily="18" charset="0"/>
                  </a:rPr>
                  <a:t>32</a:t>
                </a:r>
                <a:r>
                  <a:rPr lang="zh-CN" altLang="en-US" dirty="0" smtClean="0">
                    <a:latin typeface="Times New Roman" pitchFamily="18" charset="0"/>
                  </a:rPr>
                  <a:t>位输入、</a:t>
                </a:r>
                <a:r>
                  <a:rPr lang="en-US" altLang="zh-CN" dirty="0" smtClean="0">
                    <a:latin typeface="Times New Roman" pitchFamily="18" charset="0"/>
                  </a:rPr>
                  <a:t>32</a:t>
                </a:r>
                <a:r>
                  <a:rPr lang="zh-CN" altLang="en-US" dirty="0" smtClean="0">
                    <a:latin typeface="Times New Roman" pitchFamily="18" charset="0"/>
                  </a:rPr>
                  <a:t>位输出</a:t>
                </a:r>
              </a:p>
              <a:p>
                <a:pPr>
                  <a:buFontTx/>
                  <a:buNone/>
                </a:pPr>
                <a:r>
                  <a:rPr lang="zh-CN" altLang="en-US" dirty="0" smtClean="0">
                    <a:latin typeface="Times New Roman" pitchFamily="18" charset="0"/>
                  </a:rPr>
                  <a:t>       设输入位</a:t>
                </a:r>
                <a14:m>
                  <m:oMath xmlns:m="http://schemas.openxmlformats.org/officeDocument/2006/math">
                    <m:r>
                      <a:rPr lang="en-US" altLang="zh-CN" i="1" dirty="0" smtClean="0">
                        <a:latin typeface="Cambria Math"/>
                      </a:rPr>
                      <m:t>𝐵</m:t>
                    </m:r>
                  </m:oMath>
                </a14:m>
                <a:r>
                  <a:rPr lang="zh-CN" altLang="en-US" dirty="0" smtClean="0">
                    <a:latin typeface="Times New Roman" pitchFamily="18" charset="0"/>
                  </a:rPr>
                  <a:t>，输出位</a:t>
                </a:r>
                <a14:m>
                  <m:oMath xmlns:m="http://schemas.openxmlformats.org/officeDocument/2006/math">
                    <m:r>
                      <a:rPr lang="en-US" altLang="zh-CN" i="1" dirty="0" smtClean="0">
                        <a:latin typeface="Cambria Math"/>
                      </a:rPr>
                      <m:t>𝐶</m:t>
                    </m:r>
                  </m:oMath>
                </a14:m>
                <a:r>
                  <a:rPr lang="zh-CN" altLang="en-US" dirty="0" smtClean="0">
                    <a:latin typeface="Times New Roman" pitchFamily="18" charset="0"/>
                  </a:rPr>
                  <a:t>，表示为：</a:t>
                </a:r>
                <a:r>
                  <a:rPr lang="en-US" altLang="zh-CN" dirty="0" smtClean="0">
                    <a:latin typeface="Times New Roman" pitchFamily="18" charset="0"/>
                  </a:rPr>
                  <a:t> </a:t>
                </a:r>
                <a14:m>
                  <m:oMath xmlns:m="http://schemas.openxmlformats.org/officeDocument/2006/math">
                    <m:r>
                      <a:rPr lang="en-US" altLang="zh-CN" i="1" dirty="0" smtClean="0">
                        <a:latin typeface="Cambria Math"/>
                      </a:rPr>
                      <m:t>𝐶</m:t>
                    </m:r>
                    <m:r>
                      <a:rPr lang="en-US" altLang="zh-CN" i="1" dirty="0" smtClean="0">
                        <a:latin typeface="Cambria Math"/>
                      </a:rPr>
                      <m:t>=</m:t>
                    </m:r>
                    <m:r>
                      <a:rPr lang="en-US" altLang="zh-CN" i="1" dirty="0" smtClean="0">
                        <a:latin typeface="Cambria Math"/>
                      </a:rPr>
                      <m:t>𝐿</m:t>
                    </m:r>
                    <m:r>
                      <a:rPr lang="en-US" altLang="zh-CN" i="1" dirty="0" smtClean="0">
                        <a:latin typeface="Cambria Math"/>
                      </a:rPr>
                      <m:t>(</m:t>
                    </m:r>
                    <m:r>
                      <a:rPr lang="en-US" altLang="zh-CN" i="1" dirty="0" smtClean="0">
                        <a:latin typeface="Cambria Math"/>
                      </a:rPr>
                      <m:t>𝐵</m:t>
                    </m:r>
                    <m:r>
                      <a:rPr lang="en-US" altLang="zh-CN" i="1" dirty="0" smtClean="0">
                        <a:latin typeface="Cambria Math"/>
                      </a:rPr>
                      <m:t>)</m:t>
                    </m:r>
                  </m:oMath>
                </a14:m>
                <a:endParaRPr lang="en-US" altLang="zh-CN" dirty="0" smtClean="0">
                  <a:latin typeface="Times New Roman" pitchFamily="18" charset="0"/>
                </a:endParaRPr>
              </a:p>
              <a:p>
                <a:pPr>
                  <a:buFontTx/>
                  <a:buNone/>
                </a:pPr>
                <a:endParaRPr lang="zh-CN" altLang="en-US" dirty="0" smtClean="0">
                  <a:latin typeface="Times New Roman" pitchFamily="18" charset="0"/>
                </a:endParaRPr>
              </a:p>
              <a:p>
                <a:pPr>
                  <a:buFontTx/>
                  <a:buNone/>
                </a:pPr>
                <a:r>
                  <a:rPr lang="zh-CN" altLang="en-US" dirty="0" smtClean="0">
                    <a:latin typeface="Times New Roman" pitchFamily="18" charset="0"/>
                  </a:rPr>
                  <a:t>        运算规则：</a:t>
                </a:r>
                <a:endParaRPr lang="zh-CN" altLang="en-US" u="sng" dirty="0" smtClean="0">
                  <a:latin typeface="Times New Roman" pitchFamily="18" charset="0"/>
                </a:endParaRPr>
              </a:p>
              <a:p>
                <a:pPr>
                  <a:buFontTx/>
                  <a:buNone/>
                </a:pPr>
                <a:r>
                  <a:rPr lang="zh-CN" altLang="en-US" dirty="0" smtClean="0">
                    <a:latin typeface="Times New Roman" pitchFamily="18" charset="0"/>
                  </a:rPr>
                  <a:t>		</a:t>
                </a:r>
                <a14:m>
                  <m:oMath xmlns:m="http://schemas.openxmlformats.org/officeDocument/2006/math">
                    <m:r>
                      <a:rPr lang="en-US" altLang="zh-CN" i="1" dirty="0" smtClean="0">
                        <a:latin typeface="Cambria Math"/>
                      </a:rPr>
                      <m:t>𝐶</m:t>
                    </m:r>
                    <m:r>
                      <a:rPr lang="en-US" altLang="zh-CN" i="1" dirty="0" smtClean="0">
                        <a:latin typeface="Cambria Math"/>
                      </a:rPr>
                      <m:t>=</m:t>
                    </m:r>
                    <m:r>
                      <a:rPr lang="en-US" altLang="zh-CN" i="1" dirty="0" smtClean="0">
                        <a:latin typeface="Cambria Math"/>
                      </a:rPr>
                      <m:t>𝐿</m:t>
                    </m:r>
                    <m:r>
                      <a:rPr lang="en-US" altLang="zh-CN" i="1" dirty="0" smtClean="0">
                        <a:latin typeface="Cambria Math"/>
                      </a:rPr>
                      <m:t>(</m:t>
                    </m:r>
                    <m:r>
                      <a:rPr lang="en-US" altLang="zh-CN" i="1" dirty="0" smtClean="0">
                        <a:latin typeface="Cambria Math"/>
                      </a:rPr>
                      <m:t>𝐵</m:t>
                    </m:r>
                    <m:r>
                      <a:rPr lang="en-US" altLang="zh-CN" i="1" dirty="0" smtClean="0">
                        <a:latin typeface="Cambria Math"/>
                      </a:rPr>
                      <m:t>)</m:t>
                    </m:r>
                  </m:oMath>
                </a14:m>
                <a:endParaRPr lang="zh-CN" altLang="en-US" dirty="0" smtClean="0">
                  <a:latin typeface="Times New Roman" pitchFamily="18" charset="0"/>
                </a:endParaRPr>
              </a:p>
              <a:p>
                <a:pPr>
                  <a:buFontTx/>
                  <a:buNone/>
                </a:pPr>
                <a14:m>
                  <m:oMathPara xmlns:m="http://schemas.openxmlformats.org/officeDocument/2006/math">
                    <m:oMathParaPr>
                      <m:jc m:val="centerGroup"/>
                    </m:oMathParaPr>
                    <m:oMath xmlns:m="http://schemas.openxmlformats.org/officeDocument/2006/math">
                      <m:r>
                        <a:rPr lang="zh-CN" altLang="en-US" sz="2000" i="1" dirty="0" smtClean="0">
                          <a:latin typeface="Cambria Math"/>
                        </a:rPr>
                        <m:t>		   </m:t>
                      </m:r>
                      <m:r>
                        <a:rPr lang="en-US" altLang="zh-CN" sz="2000" i="1" dirty="0" smtClean="0">
                          <a:latin typeface="Cambria Math"/>
                        </a:rPr>
                        <m:t>=</m:t>
                      </m:r>
                      <m:r>
                        <a:rPr lang="en-US" altLang="zh-CN" sz="2000" i="1" dirty="0" smtClean="0">
                          <a:latin typeface="Cambria Math"/>
                        </a:rPr>
                        <m:t>𝐵</m:t>
                      </m:r>
                      <m:r>
                        <a:rPr lang="en-US" altLang="zh-CN" sz="2000" i="1" dirty="0" smtClean="0">
                          <a:latin typeface="Cambria Math"/>
                        </a:rPr>
                        <m:t>⊕(</m:t>
                      </m:r>
                      <m:r>
                        <a:rPr lang="en-US" altLang="zh-CN" sz="2000" i="1" dirty="0" smtClean="0">
                          <a:latin typeface="Cambria Math"/>
                        </a:rPr>
                        <m:t>𝐵</m:t>
                      </m:r>
                      <m:r>
                        <a:rPr lang="en-US" altLang="zh-CN" sz="2000" i="1" dirty="0" smtClean="0">
                          <a:latin typeface="Cambria Math"/>
                        </a:rPr>
                        <m:t>&lt;&lt;&lt;2)⊕(</m:t>
                      </m:r>
                      <m:r>
                        <a:rPr lang="en-US" altLang="zh-CN" sz="2000" i="1" dirty="0" smtClean="0">
                          <a:latin typeface="Cambria Math"/>
                        </a:rPr>
                        <m:t>𝐵</m:t>
                      </m:r>
                      <m:r>
                        <a:rPr lang="en-US" altLang="zh-CN" sz="2000" i="1" dirty="0" smtClean="0">
                          <a:latin typeface="Cambria Math"/>
                        </a:rPr>
                        <m:t>&lt;&lt;&lt;10)⊕(</m:t>
                      </m:r>
                      <m:r>
                        <a:rPr lang="en-US" altLang="zh-CN" sz="2000" i="1" dirty="0" smtClean="0">
                          <a:latin typeface="Cambria Math"/>
                        </a:rPr>
                        <m:t>𝐵</m:t>
                      </m:r>
                      <m:r>
                        <a:rPr lang="en-US" altLang="zh-CN" sz="2000" i="1" dirty="0" smtClean="0">
                          <a:latin typeface="Cambria Math"/>
                        </a:rPr>
                        <m:t>&lt;&lt;&lt;18) ⊕(</m:t>
                      </m:r>
                      <m:r>
                        <a:rPr lang="en-US" altLang="zh-CN" sz="2000" i="1" dirty="0" smtClean="0">
                          <a:latin typeface="Cambria Math"/>
                        </a:rPr>
                        <m:t>𝐵</m:t>
                      </m:r>
                      <m:r>
                        <a:rPr lang="en-US" altLang="zh-CN" sz="2000" i="1" dirty="0" smtClean="0">
                          <a:latin typeface="Cambria Math"/>
                        </a:rPr>
                        <m:t>&lt;&lt;&lt;24)</m:t>
                      </m:r>
                    </m:oMath>
                  </m:oMathPara>
                </a14:m>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76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95</a:t>
            </a:fld>
            <a:endParaRPr lang="en-US" altLang="zh-CN"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SMS4</a:t>
            </a:r>
            <a:r>
              <a:rPr lang="zh-CN" altLang="en-US" dirty="0" smtClean="0">
                <a:latin typeface="Times New Roman" pitchFamily="18" charset="0"/>
              </a:rPr>
              <a:t>密钥扩展算法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nSpc>
                    <a:spcPct val="80000"/>
                  </a:lnSpc>
                  <a:buClr>
                    <a:schemeClr val="accent2"/>
                  </a:buClr>
                  <a:buFontTx/>
                  <a:buNone/>
                </a:pPr>
                <a:r>
                  <a:rPr lang="zh-CN" altLang="en-US" b="1" dirty="0" smtClean="0">
                    <a:solidFill>
                      <a:srgbClr val="FF0000"/>
                    </a:solidFill>
                    <a:latin typeface="Times New Roman" pitchFamily="18" charset="0"/>
                  </a:rPr>
                  <a:t>输入加密密钥</a:t>
                </a:r>
                <a:r>
                  <a:rPr lang="zh-CN" altLang="en-US" dirty="0" smtClean="0">
                    <a:latin typeface="Times New Roman" pitchFamily="18" charset="0"/>
                  </a:rPr>
                  <a:t>：</a:t>
                </a:r>
                <a14:m>
                  <m:oMath xmlns:m="http://schemas.openxmlformats.org/officeDocument/2006/math">
                    <m:r>
                      <a:rPr lang="en-US" altLang="zh-CN" i="1" dirty="0" smtClean="0">
                        <a:latin typeface="Cambria Math"/>
                      </a:rPr>
                      <m:t>𝑀𝐾</m:t>
                    </m:r>
                    <m:r>
                      <a:rPr lang="en-US" altLang="zh-CN" i="1" dirty="0" smtClean="0">
                        <a:latin typeface="Cambria Math"/>
                      </a:rPr>
                      <m:t>=(</m:t>
                    </m:r>
                    <m:r>
                      <a:rPr lang="en-US" altLang="zh-CN" i="1" dirty="0" smtClean="0">
                        <a:latin typeface="Cambria Math"/>
                      </a:rPr>
                      <m:t>𝑀𝐾</m:t>
                    </m:r>
                    <m:r>
                      <a:rPr lang="en-US" altLang="zh-CN" i="1" baseline="-25000" dirty="0" smtClean="0">
                        <a:latin typeface="Cambria Math"/>
                      </a:rPr>
                      <m:t>0</m:t>
                    </m:r>
                    <m:r>
                      <a:rPr lang="zh-CN" altLang="en-US" i="1" dirty="0" smtClean="0">
                        <a:latin typeface="Cambria Math"/>
                      </a:rPr>
                      <m:t>，</m:t>
                    </m:r>
                    <m:r>
                      <a:rPr lang="en-US" altLang="zh-CN" i="1" dirty="0" smtClean="0">
                        <a:latin typeface="Cambria Math"/>
                      </a:rPr>
                      <m:t>𝑀𝐾</m:t>
                    </m:r>
                    <m:r>
                      <a:rPr lang="en-US" altLang="zh-CN" i="1" baseline="-25000" dirty="0" smtClean="0">
                        <a:latin typeface="Cambria Math"/>
                      </a:rPr>
                      <m:t>1</m:t>
                    </m:r>
                    <m:r>
                      <a:rPr lang="zh-CN" altLang="en-US" i="1" dirty="0" smtClean="0">
                        <a:latin typeface="Cambria Math"/>
                      </a:rPr>
                      <m:t>，</m:t>
                    </m:r>
                    <m:r>
                      <a:rPr lang="en-US" altLang="zh-CN" i="1" dirty="0" smtClean="0">
                        <a:latin typeface="Cambria Math"/>
                      </a:rPr>
                      <m:t>𝑀𝐾</m:t>
                    </m:r>
                    <m:r>
                      <a:rPr lang="en-US" altLang="zh-CN" i="1" baseline="-25000" dirty="0" smtClean="0">
                        <a:latin typeface="Cambria Math"/>
                      </a:rPr>
                      <m:t>2</m:t>
                    </m:r>
                    <m:r>
                      <a:rPr lang="zh-CN" altLang="en-US" i="1" dirty="0" smtClean="0">
                        <a:latin typeface="Cambria Math"/>
                      </a:rPr>
                      <m:t>，</m:t>
                    </m:r>
                    <m:r>
                      <a:rPr lang="en-US" altLang="zh-CN" i="1" dirty="0" smtClean="0">
                        <a:latin typeface="Cambria Math"/>
                      </a:rPr>
                      <m:t>𝑀𝐾</m:t>
                    </m:r>
                    <m:r>
                      <a:rPr lang="en-US" altLang="zh-CN" i="1" baseline="-25000" dirty="0" smtClean="0">
                        <a:latin typeface="Cambria Math"/>
                      </a:rPr>
                      <m:t>3</m:t>
                    </m:r>
                    <m:r>
                      <a:rPr lang="en-US" altLang="zh-CN" i="1" dirty="0" smtClean="0">
                        <a:latin typeface="Cambria Math"/>
                      </a:rPr>
                      <m:t>)</m:t>
                    </m:r>
                  </m:oMath>
                </a14:m>
                <a:endParaRPr lang="zh-CN" altLang="en-US" dirty="0" smtClean="0">
                  <a:latin typeface="Times New Roman" pitchFamily="18" charset="0"/>
                </a:endParaRPr>
              </a:p>
              <a:p>
                <a:pPr>
                  <a:lnSpc>
                    <a:spcPct val="80000"/>
                  </a:lnSpc>
                  <a:buClr>
                    <a:schemeClr val="accent2"/>
                  </a:buClr>
                  <a:buFontTx/>
                  <a:buNone/>
                </a:pPr>
                <a:r>
                  <a:rPr lang="zh-CN" altLang="en-US" b="1" dirty="0" smtClean="0">
                    <a:solidFill>
                      <a:srgbClr val="FF0000"/>
                    </a:solidFill>
                    <a:latin typeface="Times New Roman" pitchFamily="18" charset="0"/>
                  </a:rPr>
                  <a:t>输出轮密钥</a:t>
                </a:r>
                <a:r>
                  <a:rPr lang="zh-CN" altLang="en-US" dirty="0" smtClean="0">
                    <a:latin typeface="Times New Roman" pitchFamily="18" charset="0"/>
                  </a:rPr>
                  <a:t>：</a:t>
                </a:r>
                <a14:m>
                  <m:oMath xmlns:m="http://schemas.openxmlformats.org/officeDocument/2006/math">
                    <m:r>
                      <a:rPr lang="en-US" altLang="zh-CN" i="1" dirty="0" smtClean="0">
                        <a:latin typeface="Cambria Math"/>
                      </a:rPr>
                      <m:t>𝑟𝑘</m:t>
                    </m:r>
                    <m:r>
                      <a:rPr lang="en-US" altLang="zh-CN" i="1" baseline="-25000" dirty="0" err="1" smtClean="0">
                        <a:latin typeface="Cambria Math"/>
                      </a:rPr>
                      <m:t>𝑖</m:t>
                    </m:r>
                    <m:r>
                      <a:rPr lang="en-US" altLang="zh-CN" i="1" dirty="0" smtClean="0">
                        <a:latin typeface="Cambria Math"/>
                      </a:rPr>
                      <m:t> </m:t>
                    </m:r>
                    <m:r>
                      <a:rPr lang="zh-CN" altLang="en-US" i="1" dirty="0" smtClean="0">
                        <a:latin typeface="Cambria Math"/>
                      </a:rPr>
                      <m:t>，</m:t>
                    </m:r>
                    <m:r>
                      <a:rPr lang="en-US" altLang="zh-CN" i="1" dirty="0" err="1" smtClean="0">
                        <a:latin typeface="Cambria Math"/>
                      </a:rPr>
                      <m:t>𝑖</m:t>
                    </m:r>
                    <m:r>
                      <a:rPr lang="en-US" altLang="zh-CN" i="1" dirty="0" smtClean="0">
                        <a:latin typeface="Cambria Math"/>
                      </a:rPr>
                      <m:t>=0</m:t>
                    </m:r>
                    <m:r>
                      <a:rPr lang="zh-CN" altLang="en-US" i="1" dirty="0" smtClean="0">
                        <a:latin typeface="Cambria Math"/>
                      </a:rPr>
                      <m:t>，</m:t>
                    </m:r>
                    <m:r>
                      <a:rPr lang="en-US" altLang="zh-CN" i="1" dirty="0" smtClean="0">
                        <a:latin typeface="Cambria Math"/>
                      </a:rPr>
                      <m:t>1…,30</m:t>
                    </m:r>
                    <m:r>
                      <a:rPr lang="zh-CN" altLang="en-US" i="1" dirty="0" smtClean="0">
                        <a:latin typeface="Cambria Math"/>
                      </a:rPr>
                      <m:t>，</m:t>
                    </m:r>
                    <m:r>
                      <a:rPr lang="en-US" altLang="zh-CN" i="1" dirty="0" smtClean="0">
                        <a:latin typeface="Cambria Math"/>
                      </a:rPr>
                      <m:t>31</m:t>
                    </m:r>
                  </m:oMath>
                </a14:m>
                <a:endParaRPr lang="en-US" altLang="zh-CN" dirty="0" smtClean="0">
                  <a:latin typeface="Times New Roman" pitchFamily="18" charset="0"/>
                </a:endParaRPr>
              </a:p>
              <a:p>
                <a:pPr>
                  <a:lnSpc>
                    <a:spcPct val="80000"/>
                  </a:lnSpc>
                  <a:buClr>
                    <a:schemeClr val="accent2"/>
                  </a:buClr>
                  <a:buFontTx/>
                  <a:buNone/>
                </a:pPr>
                <a:r>
                  <a:rPr lang="zh-CN" altLang="en-US" b="1" dirty="0" smtClean="0">
                    <a:solidFill>
                      <a:srgbClr val="FF0000"/>
                    </a:solidFill>
                    <a:latin typeface="Times New Roman" pitchFamily="18" charset="0"/>
                  </a:rPr>
                  <a:t>中间数据</a:t>
                </a:r>
                <a:r>
                  <a:rPr lang="zh-CN" altLang="en-US" dirty="0" smtClean="0">
                    <a:latin typeface="Times New Roman" pitchFamily="18" charset="0"/>
                  </a:rPr>
                  <a:t>：</a:t>
                </a:r>
                <a14:m>
                  <m:oMath xmlns:m="http://schemas.openxmlformats.org/officeDocument/2006/math">
                    <m:r>
                      <a:rPr lang="en-US" altLang="zh-CN" i="1" dirty="0" smtClean="0">
                        <a:latin typeface="Cambria Math"/>
                      </a:rPr>
                      <m:t>𝐾</m:t>
                    </m:r>
                    <m:r>
                      <a:rPr lang="en-US" altLang="zh-CN" i="1" baseline="-25000" dirty="0" err="1" smtClean="0">
                        <a:latin typeface="Cambria Math"/>
                      </a:rPr>
                      <m:t>𝑖</m:t>
                    </m:r>
                    <m:r>
                      <a:rPr lang="zh-CN" altLang="en-US" i="1" dirty="0" smtClean="0">
                        <a:latin typeface="Cambria Math"/>
                      </a:rPr>
                      <m:t>，</m:t>
                    </m:r>
                    <m:r>
                      <a:rPr lang="en-US" altLang="zh-CN" i="1" dirty="0" err="1" smtClean="0">
                        <a:latin typeface="Cambria Math"/>
                      </a:rPr>
                      <m:t>𝑖</m:t>
                    </m:r>
                    <m:r>
                      <a:rPr lang="en-US" altLang="zh-CN" i="1" dirty="0" smtClean="0">
                        <a:latin typeface="Cambria Math"/>
                      </a:rPr>
                      <m:t>=0</m:t>
                    </m:r>
                    <m:r>
                      <a:rPr lang="zh-CN" altLang="en-US" i="1" dirty="0" smtClean="0">
                        <a:latin typeface="Cambria Math"/>
                      </a:rPr>
                      <m:t>，</m:t>
                    </m:r>
                    <m:r>
                      <a:rPr lang="en-US" altLang="zh-CN" i="1" dirty="0" smtClean="0">
                        <a:latin typeface="Cambria Math"/>
                      </a:rPr>
                      <m:t>1…,34</m:t>
                    </m:r>
                    <m:r>
                      <a:rPr lang="zh-CN" altLang="en-US" i="1" dirty="0" smtClean="0">
                        <a:latin typeface="Cambria Math"/>
                      </a:rPr>
                      <m:t>，</m:t>
                    </m:r>
                    <m:r>
                      <a:rPr lang="en-US" altLang="zh-CN" i="1" dirty="0" smtClean="0">
                        <a:latin typeface="Cambria Math"/>
                      </a:rPr>
                      <m:t>35</m:t>
                    </m:r>
                  </m:oMath>
                </a14:m>
                <a:endParaRPr lang="en-US" altLang="zh-CN" dirty="0" smtClean="0">
                  <a:latin typeface="Times New Roman" pitchFamily="18" charset="0"/>
                </a:endParaRPr>
              </a:p>
              <a:p>
                <a:pPr>
                  <a:lnSpc>
                    <a:spcPct val="80000"/>
                  </a:lnSpc>
                  <a:buClr>
                    <a:schemeClr val="accent2"/>
                  </a:buClr>
                  <a:buFontTx/>
                  <a:buNone/>
                </a:pPr>
                <a:r>
                  <a:rPr lang="zh-CN" altLang="en-US" b="1" dirty="0" smtClean="0">
                    <a:solidFill>
                      <a:srgbClr val="FF0000"/>
                    </a:solidFill>
                    <a:latin typeface="Times New Roman" pitchFamily="18" charset="0"/>
                  </a:rPr>
                  <a:t>密钥扩展算法：</a:t>
                </a:r>
                <a:endParaRPr lang="en-US" altLang="zh-CN" dirty="0" smtClean="0">
                  <a:latin typeface="Times New Roman" pitchFamily="18" charset="0"/>
                </a:endParaRPr>
              </a:p>
              <a:p>
                <a:pPr marL="92075" indent="-92075" defTabSz="265113">
                  <a:lnSpc>
                    <a:spcPct val="80000"/>
                  </a:lnSpc>
                  <a:buClr>
                    <a:schemeClr val="accent2"/>
                  </a:buClr>
                  <a:buFontTx/>
                  <a:buNone/>
                  <a:tabLst>
                    <a:tab pos="542925" algn="l"/>
                  </a:tabLst>
                </a:pPr>
                <a14:m>
                  <m:oMathPara xmlns:m="http://schemas.openxmlformats.org/officeDocument/2006/math">
                    <m:oMathParaPr>
                      <m:jc m:val="centerGroup"/>
                    </m:oMathParaPr>
                    <m:oMath xmlns:m="http://schemas.openxmlformats.org/officeDocument/2006/math">
                      <m:r>
                        <a:rPr lang="en-US" altLang="zh-CN" i="1" dirty="0" smtClean="0">
                          <a:latin typeface="Cambria Math"/>
                        </a:rPr>
                        <m:t>(</m:t>
                      </m:r>
                      <m:r>
                        <a:rPr lang="en-US" altLang="zh-CN" i="1" dirty="0" smtClean="0">
                          <a:latin typeface="Cambria Math"/>
                        </a:rPr>
                        <m:t>𝐾</m:t>
                      </m:r>
                      <m:r>
                        <a:rPr lang="en-US" altLang="zh-CN" i="1" baseline="-25000" dirty="0" smtClean="0">
                          <a:latin typeface="Cambria Math"/>
                        </a:rPr>
                        <m:t>0</m:t>
                      </m:r>
                      <m:r>
                        <a:rPr lang="en-US" altLang="zh-CN" i="1" dirty="0" smtClean="0">
                          <a:latin typeface="Cambria Math"/>
                        </a:rPr>
                        <m:t>,</m:t>
                      </m:r>
                      <m:r>
                        <a:rPr lang="en-US" altLang="zh-CN" i="1" dirty="0" smtClean="0">
                          <a:latin typeface="Cambria Math"/>
                        </a:rPr>
                        <m:t>𝐾</m:t>
                      </m:r>
                      <m:r>
                        <a:rPr lang="en-US" altLang="zh-CN" i="1" baseline="-25000" dirty="0" smtClean="0">
                          <a:latin typeface="Cambria Math"/>
                        </a:rPr>
                        <m:t>1</m:t>
                      </m:r>
                      <m:r>
                        <a:rPr lang="en-US" altLang="zh-CN" i="1" dirty="0" smtClean="0">
                          <a:latin typeface="Cambria Math"/>
                        </a:rPr>
                        <m:t>,</m:t>
                      </m:r>
                      <m:r>
                        <a:rPr lang="en-US" altLang="zh-CN" i="1" dirty="0" smtClean="0">
                          <a:latin typeface="Cambria Math"/>
                        </a:rPr>
                        <m:t>𝐾</m:t>
                      </m:r>
                      <m:r>
                        <a:rPr lang="en-US" altLang="zh-CN" i="1" baseline="-25000" dirty="0" smtClean="0">
                          <a:latin typeface="Cambria Math"/>
                        </a:rPr>
                        <m:t>2</m:t>
                      </m:r>
                      <m:r>
                        <a:rPr lang="en-US" altLang="zh-CN" i="1" dirty="0" smtClean="0">
                          <a:latin typeface="Cambria Math"/>
                        </a:rPr>
                        <m:t>,</m:t>
                      </m:r>
                      <m:r>
                        <a:rPr lang="en-US" altLang="zh-CN" i="1" dirty="0" smtClean="0">
                          <a:latin typeface="Cambria Math"/>
                        </a:rPr>
                        <m:t>𝐾</m:t>
                      </m:r>
                      <m:r>
                        <a:rPr lang="en-US" altLang="zh-CN" i="1" baseline="-25000" dirty="0" smtClean="0">
                          <a:latin typeface="Cambria Math"/>
                        </a:rPr>
                        <m:t>3</m:t>
                      </m:r>
                      <m:r>
                        <a:rPr lang="en-US" altLang="zh-CN" i="1" dirty="0" smtClean="0">
                          <a:latin typeface="Cambria Math"/>
                        </a:rPr>
                        <m:t>)=(</m:t>
                      </m:r>
                      <m:r>
                        <a:rPr lang="en-US" altLang="zh-CN" i="1" dirty="0" smtClean="0">
                          <a:latin typeface="Cambria Math"/>
                        </a:rPr>
                        <m:t>𝑀𝐾</m:t>
                      </m:r>
                      <m:r>
                        <a:rPr lang="en-US" altLang="zh-CN" i="1" baseline="-25000" dirty="0" smtClean="0">
                          <a:latin typeface="Cambria Math"/>
                        </a:rPr>
                        <m:t>0</m:t>
                      </m:r>
                      <m:r>
                        <a:rPr lang="en-US" altLang="zh-CN" i="1" dirty="0" smtClean="0">
                          <a:latin typeface="Cambria Math"/>
                        </a:rPr>
                        <m:t>⊕</m:t>
                      </m:r>
                      <m:r>
                        <a:rPr lang="en-US" altLang="zh-CN" i="1" dirty="0" smtClean="0">
                          <a:solidFill>
                            <a:srgbClr val="FF00FF"/>
                          </a:solidFill>
                          <a:latin typeface="Cambria Math"/>
                        </a:rPr>
                        <m:t>𝐹𝐾</m:t>
                      </m:r>
                      <m:r>
                        <a:rPr lang="en-US" altLang="zh-CN" i="1" baseline="-25000" dirty="0" smtClean="0">
                          <a:solidFill>
                            <a:srgbClr val="FF00FF"/>
                          </a:solidFill>
                          <a:latin typeface="Cambria Math"/>
                        </a:rPr>
                        <m:t>0</m:t>
                      </m:r>
                      <m:r>
                        <a:rPr lang="en-US" altLang="zh-CN" i="1" dirty="0" smtClean="0">
                          <a:latin typeface="Cambria Math"/>
                        </a:rPr>
                        <m:t>,</m:t>
                      </m:r>
                      <m:r>
                        <a:rPr lang="en-US" altLang="zh-CN" i="1" dirty="0" smtClean="0">
                          <a:latin typeface="Cambria Math"/>
                        </a:rPr>
                        <m:t>𝑀𝐾</m:t>
                      </m:r>
                      <m:r>
                        <a:rPr lang="en-US" altLang="zh-CN" i="1" baseline="-25000" dirty="0" smtClean="0">
                          <a:latin typeface="Cambria Math"/>
                        </a:rPr>
                        <m:t>1</m:t>
                      </m:r>
                      <m:r>
                        <a:rPr lang="en-US" altLang="zh-CN" i="1" dirty="0" smtClean="0">
                          <a:latin typeface="Cambria Math"/>
                        </a:rPr>
                        <m:t>⊕</m:t>
                      </m:r>
                      <m:r>
                        <a:rPr lang="en-US" altLang="zh-CN" i="1" dirty="0" smtClean="0">
                          <a:solidFill>
                            <a:srgbClr val="FF00FF"/>
                          </a:solidFill>
                          <a:latin typeface="Cambria Math"/>
                        </a:rPr>
                        <m:t>𝐹𝐾</m:t>
                      </m:r>
                      <m:r>
                        <a:rPr lang="en-US" altLang="zh-CN" i="1" baseline="-25000" dirty="0" smtClean="0">
                          <a:solidFill>
                            <a:srgbClr val="FF00FF"/>
                          </a:solidFill>
                          <a:latin typeface="Cambria Math"/>
                        </a:rPr>
                        <m:t>1</m:t>
                      </m:r>
                      <m:r>
                        <a:rPr lang="en-US" altLang="zh-CN" i="1" dirty="0" smtClean="0">
                          <a:latin typeface="Cambria Math"/>
                        </a:rPr>
                        <m:t>,</m:t>
                      </m:r>
                      <m:r>
                        <a:rPr lang="en-US" altLang="zh-CN" i="1" dirty="0" smtClean="0">
                          <a:latin typeface="Cambria Math"/>
                        </a:rPr>
                        <m:t>𝑀𝐾</m:t>
                      </m:r>
                      <m:r>
                        <a:rPr lang="en-US" altLang="zh-CN" i="1" baseline="-25000" dirty="0" smtClean="0">
                          <a:latin typeface="Cambria Math"/>
                        </a:rPr>
                        <m:t>2</m:t>
                      </m:r>
                      <m:r>
                        <a:rPr lang="en-US" altLang="zh-CN" i="1" dirty="0" smtClean="0">
                          <a:latin typeface="Cambria Math"/>
                        </a:rPr>
                        <m:t>⊕</m:t>
                      </m:r>
                      <m:r>
                        <a:rPr lang="en-US" altLang="zh-CN" i="1" dirty="0" smtClean="0">
                          <a:solidFill>
                            <a:srgbClr val="FF00FF"/>
                          </a:solidFill>
                          <a:latin typeface="Cambria Math"/>
                        </a:rPr>
                        <m:t>𝐹𝐾</m:t>
                      </m:r>
                      <m:r>
                        <a:rPr lang="en-US" altLang="zh-CN" i="1" baseline="-25000" dirty="0" smtClean="0">
                          <a:solidFill>
                            <a:srgbClr val="FF00FF"/>
                          </a:solidFill>
                          <a:latin typeface="Cambria Math"/>
                        </a:rPr>
                        <m:t>2</m:t>
                      </m:r>
                      <m:r>
                        <a:rPr lang="en-US" altLang="zh-CN" i="1" dirty="0" smtClean="0">
                          <a:latin typeface="Cambria Math"/>
                        </a:rPr>
                        <m:t>,</m:t>
                      </m:r>
                      <m:r>
                        <a:rPr lang="en-US" altLang="zh-CN" i="1" dirty="0" smtClean="0">
                          <a:latin typeface="Cambria Math"/>
                        </a:rPr>
                        <m:t>𝑀𝐾</m:t>
                      </m:r>
                      <m:r>
                        <a:rPr lang="en-US" altLang="zh-CN" i="1" baseline="-25000" dirty="0" smtClean="0">
                          <a:latin typeface="Cambria Math"/>
                        </a:rPr>
                        <m:t>3</m:t>
                      </m:r>
                      <m:r>
                        <a:rPr lang="en-US" altLang="zh-CN" i="1" dirty="0" smtClean="0">
                          <a:latin typeface="Cambria Math"/>
                        </a:rPr>
                        <m:t>⊕</m:t>
                      </m:r>
                      <m:r>
                        <a:rPr lang="en-US" altLang="zh-CN" i="1" dirty="0" smtClean="0">
                          <a:solidFill>
                            <a:srgbClr val="FF00FF"/>
                          </a:solidFill>
                          <a:latin typeface="Cambria Math"/>
                        </a:rPr>
                        <m:t>𝐹𝐾</m:t>
                      </m:r>
                      <m:r>
                        <a:rPr lang="en-US" altLang="zh-CN" i="1" baseline="-25000" dirty="0" smtClean="0">
                          <a:solidFill>
                            <a:srgbClr val="FF00FF"/>
                          </a:solidFill>
                          <a:latin typeface="Cambria Math"/>
                        </a:rPr>
                        <m:t>3</m:t>
                      </m:r>
                      <m:r>
                        <a:rPr lang="en-US" altLang="zh-CN" i="1" dirty="0" smtClean="0">
                          <a:latin typeface="Cambria Math"/>
                        </a:rPr>
                        <m:t>)</m:t>
                      </m:r>
                    </m:oMath>
                  </m:oMathPara>
                </a14:m>
                <a:endParaRPr lang="en-US" altLang="zh-CN" dirty="0" smtClean="0">
                  <a:latin typeface="Times New Roman" pitchFamily="18" charset="0"/>
                </a:endParaRPr>
              </a:p>
              <a:p>
                <a:pPr>
                  <a:lnSpc>
                    <a:spcPct val="80000"/>
                  </a:lnSpc>
                  <a:buClr>
                    <a:schemeClr val="accent2"/>
                  </a:buClr>
                  <a:buFontTx/>
                  <a:buNone/>
                </a:pPr>
                <a:endParaRPr lang="en-US" altLang="zh-CN" dirty="0">
                  <a:latin typeface="Times New Roman" pitchFamily="18" charset="0"/>
                </a:endParaRPr>
              </a:p>
              <a:p>
                <a:pPr>
                  <a:lnSpc>
                    <a:spcPct val="80000"/>
                  </a:lnSpc>
                  <a:buClr>
                    <a:schemeClr val="accent2"/>
                  </a:buClr>
                  <a:buFontTx/>
                  <a:buNone/>
                </a:pPr>
                <a14:m>
                  <m:oMathPara xmlns:m="http://schemas.openxmlformats.org/officeDocument/2006/math">
                    <m:oMathParaPr>
                      <m:jc m:val="left"/>
                    </m:oMathParaPr>
                    <m:oMath xmlns:m="http://schemas.openxmlformats.org/officeDocument/2006/math">
                      <m:r>
                        <a:rPr lang="en-US" altLang="zh-CN" i="1" dirty="0" smtClean="0">
                          <a:latin typeface="Cambria Math"/>
                        </a:rPr>
                        <m:t>𝐹𝑜𝑟</m:t>
                      </m:r>
                      <m:r>
                        <a:rPr lang="en-US" altLang="zh-CN" i="1" dirty="0" smtClean="0">
                          <a:latin typeface="Cambria Math"/>
                        </a:rPr>
                        <m:t>  </m:t>
                      </m:r>
                      <m:r>
                        <a:rPr lang="en-US" altLang="zh-CN" i="1" dirty="0" err="1" smtClean="0">
                          <a:latin typeface="Cambria Math"/>
                        </a:rPr>
                        <m:t>𝑖</m:t>
                      </m:r>
                      <m:r>
                        <a:rPr lang="en-US" altLang="zh-CN" i="1" dirty="0" smtClean="0">
                          <a:latin typeface="Cambria Math"/>
                        </a:rPr>
                        <m:t>=0</m:t>
                      </m:r>
                      <m:r>
                        <a:rPr lang="zh-CN" altLang="en-US" i="1" dirty="0" smtClean="0">
                          <a:latin typeface="Cambria Math"/>
                        </a:rPr>
                        <m:t>，</m:t>
                      </m:r>
                      <m:r>
                        <a:rPr lang="en-US" altLang="zh-CN" i="1" dirty="0" smtClean="0">
                          <a:latin typeface="Cambria Math"/>
                        </a:rPr>
                        <m:t>1…,30</m:t>
                      </m:r>
                      <m:r>
                        <a:rPr lang="zh-CN" altLang="en-US" i="1" dirty="0" smtClean="0">
                          <a:latin typeface="Cambria Math"/>
                        </a:rPr>
                        <m:t>，</m:t>
                      </m:r>
                      <m:r>
                        <a:rPr lang="en-US" altLang="zh-CN" i="1" dirty="0" smtClean="0">
                          <a:latin typeface="Cambria Math"/>
                        </a:rPr>
                        <m:t>31</m:t>
                      </m:r>
                    </m:oMath>
                  </m:oMathPara>
                </a14:m>
                <a:endParaRPr lang="en-US" altLang="zh-CN" dirty="0" smtClean="0">
                  <a:latin typeface="Times New Roman" pitchFamily="18" charset="0"/>
                </a:endParaRPr>
              </a:p>
              <a:p>
                <a:pPr>
                  <a:lnSpc>
                    <a:spcPct val="80000"/>
                  </a:lnSpc>
                  <a:buClr>
                    <a:schemeClr val="accent2"/>
                  </a:buClr>
                  <a:buFontTx/>
                  <a:buNone/>
                </a:pPr>
                <a14:m>
                  <m:oMathPara xmlns:m="http://schemas.openxmlformats.org/officeDocument/2006/math">
                    <m:oMathParaPr>
                      <m:jc m:val="centerGroup"/>
                    </m:oMathParaPr>
                    <m:oMath xmlns:m="http://schemas.openxmlformats.org/officeDocument/2006/math">
                      <m:r>
                        <a:rPr lang="en-US" altLang="zh-CN" i="1" dirty="0" smtClean="0">
                          <a:latin typeface="Cambria Math"/>
                        </a:rPr>
                        <m:t>		</m:t>
                      </m:r>
                      <m:r>
                        <a:rPr lang="en-US" altLang="zh-CN" b="0" i="1" dirty="0" smtClean="0">
                          <a:latin typeface="Cambria Math"/>
                        </a:rPr>
                        <m:t>𝑟</m:t>
                      </m:r>
                      <m:r>
                        <a:rPr lang="en-US" altLang="zh-CN" i="1" dirty="0" err="1" smtClean="0">
                          <a:latin typeface="Cambria Math"/>
                        </a:rPr>
                        <m:t>𝑘</m:t>
                      </m:r>
                      <m:r>
                        <a:rPr lang="en-US" altLang="zh-CN" i="1" baseline="-25000" dirty="0" err="1" smtClean="0">
                          <a:latin typeface="Cambria Math"/>
                        </a:rPr>
                        <m:t>𝑖</m:t>
                      </m:r>
                      <m:r>
                        <a:rPr lang="en-US" altLang="zh-CN" i="1" dirty="0" smtClean="0">
                          <a:latin typeface="Cambria Math"/>
                        </a:rPr>
                        <m:t>= </m:t>
                      </m:r>
                      <m:sSub>
                        <m:sSubPr>
                          <m:ctrlPr>
                            <a:rPr lang="en-US" altLang="zh-CN" i="1" dirty="0" smtClean="0">
                              <a:latin typeface="Cambria Math" panose="02040503050406030204" pitchFamily="18" charset="0"/>
                            </a:rPr>
                          </m:ctrlPr>
                        </m:sSubPr>
                        <m:e>
                          <m:r>
                            <a:rPr lang="en-US" altLang="zh-CN" b="0" i="1" dirty="0" smtClean="0">
                              <a:latin typeface="Cambria Math"/>
                            </a:rPr>
                            <m:t>𝐾</m:t>
                          </m:r>
                        </m:e>
                        <m:sub>
                          <m:r>
                            <a:rPr lang="en-US" altLang="zh-CN" b="0" i="1" dirty="0" smtClean="0">
                              <a:latin typeface="Cambria Math"/>
                            </a:rPr>
                            <m:t>𝑖</m:t>
                          </m:r>
                          <m:r>
                            <a:rPr lang="en-US" altLang="zh-CN" b="0" i="1" dirty="0" smtClean="0">
                              <a:latin typeface="Cambria Math"/>
                            </a:rPr>
                            <m:t>+4</m:t>
                          </m:r>
                        </m:sub>
                      </m:sSub>
                      <m:r>
                        <a:rPr lang="en-US" altLang="zh-CN" i="1" dirty="0" smtClean="0">
                          <a:latin typeface="Cambria Math"/>
                        </a:rPr>
                        <m:t>= </m:t>
                      </m:r>
                      <m:r>
                        <a:rPr lang="en-US" altLang="zh-CN" i="1" dirty="0" err="1" smtClean="0">
                          <a:latin typeface="Cambria Math"/>
                        </a:rPr>
                        <m:t>𝐾</m:t>
                      </m:r>
                      <m:r>
                        <a:rPr lang="en-US" altLang="zh-CN" i="1" baseline="-25000" dirty="0" err="1" smtClean="0">
                          <a:latin typeface="Cambria Math"/>
                        </a:rPr>
                        <m:t>𝑖</m:t>
                      </m:r>
                      <m:r>
                        <a:rPr lang="en-US" altLang="zh-CN" i="1" dirty="0" err="1" smtClean="0">
                          <a:latin typeface="Cambria Math"/>
                        </a:rPr>
                        <m:t>⊕</m:t>
                      </m:r>
                      <m:r>
                        <a:rPr lang="en-US" altLang="zh-CN" i="1" dirty="0" err="1" smtClean="0">
                          <a:latin typeface="Cambria Math"/>
                        </a:rPr>
                        <m:t>𝑇</m:t>
                      </m:r>
                      <m:r>
                        <a:rPr lang="en-US" altLang="zh-CN" i="1" dirty="0" smtClean="0">
                          <a:latin typeface="Cambria Math"/>
                        </a:rPr>
                        <m:t>’(</m:t>
                      </m:r>
                      <m:sSub>
                        <m:sSubPr>
                          <m:ctrlPr>
                            <a:rPr lang="en-US" altLang="zh-CN" i="1" dirty="0">
                              <a:latin typeface="Cambria Math" panose="02040503050406030204" pitchFamily="18" charset="0"/>
                            </a:rPr>
                          </m:ctrlPr>
                        </m:sSubPr>
                        <m:e>
                          <m:r>
                            <a:rPr lang="en-US" altLang="zh-CN" i="1" dirty="0">
                              <a:latin typeface="Cambria Math"/>
                            </a:rPr>
                            <m:t>𝐾</m:t>
                          </m:r>
                        </m:e>
                        <m:sub>
                          <m:r>
                            <a:rPr lang="en-US" altLang="zh-CN" i="1" dirty="0">
                              <a:latin typeface="Cambria Math"/>
                            </a:rPr>
                            <m:t>𝑖</m:t>
                          </m:r>
                          <m:r>
                            <a:rPr lang="en-US" altLang="zh-CN" i="1" dirty="0">
                              <a:latin typeface="Cambria Math"/>
                            </a:rPr>
                            <m:t>+1</m:t>
                          </m:r>
                        </m:sub>
                      </m:sSub>
                      <m:r>
                        <a:rPr lang="en-US" altLang="zh-CN" i="1" dirty="0" smtClean="0">
                          <a:latin typeface="Cambria Math"/>
                        </a:rPr>
                        <m:t>⊕</m:t>
                      </m:r>
                      <m:sSub>
                        <m:sSubPr>
                          <m:ctrlPr>
                            <a:rPr lang="en-US" altLang="zh-CN" i="1" dirty="0">
                              <a:latin typeface="Cambria Math" panose="02040503050406030204" pitchFamily="18" charset="0"/>
                            </a:rPr>
                          </m:ctrlPr>
                        </m:sSubPr>
                        <m:e>
                          <m:r>
                            <a:rPr lang="en-US" altLang="zh-CN" i="1" dirty="0">
                              <a:latin typeface="Cambria Math"/>
                            </a:rPr>
                            <m:t>𝐾</m:t>
                          </m:r>
                        </m:e>
                        <m:sub>
                          <m:r>
                            <a:rPr lang="en-US" altLang="zh-CN" i="1" dirty="0">
                              <a:latin typeface="Cambria Math"/>
                            </a:rPr>
                            <m:t>𝑖</m:t>
                          </m:r>
                          <m:r>
                            <a:rPr lang="en-US" altLang="zh-CN" i="1" dirty="0">
                              <a:latin typeface="Cambria Math"/>
                            </a:rPr>
                            <m:t>+2</m:t>
                          </m:r>
                        </m:sub>
                      </m:sSub>
                      <m:r>
                        <a:rPr lang="en-US" altLang="zh-CN" i="1" dirty="0" smtClean="0">
                          <a:latin typeface="Cambria Math"/>
                        </a:rPr>
                        <m:t>⊕</m:t>
                      </m:r>
                      <m:sSub>
                        <m:sSubPr>
                          <m:ctrlPr>
                            <a:rPr lang="en-US" altLang="zh-CN" i="1" dirty="0">
                              <a:latin typeface="Cambria Math" panose="02040503050406030204" pitchFamily="18" charset="0"/>
                            </a:rPr>
                          </m:ctrlPr>
                        </m:sSubPr>
                        <m:e>
                          <m:r>
                            <a:rPr lang="en-US" altLang="zh-CN" i="1" dirty="0">
                              <a:latin typeface="Cambria Math"/>
                            </a:rPr>
                            <m:t>𝐾</m:t>
                          </m:r>
                        </m:e>
                        <m:sub>
                          <m:r>
                            <a:rPr lang="en-US" altLang="zh-CN" i="1" dirty="0">
                              <a:latin typeface="Cambria Math"/>
                            </a:rPr>
                            <m:t>𝑖</m:t>
                          </m:r>
                          <m:r>
                            <a:rPr lang="en-US" altLang="zh-CN" i="1" dirty="0">
                              <a:latin typeface="Cambria Math"/>
                            </a:rPr>
                            <m:t>+3</m:t>
                          </m:r>
                        </m:sub>
                      </m:sSub>
                      <m:r>
                        <a:rPr lang="en-US" altLang="zh-CN" i="1" dirty="0" smtClean="0">
                          <a:latin typeface="Cambria Math"/>
                        </a:rPr>
                        <m:t>⊕</m:t>
                      </m:r>
                      <m:r>
                        <a:rPr lang="en-US" altLang="zh-CN" i="1" dirty="0" err="1" smtClean="0">
                          <a:solidFill>
                            <a:srgbClr val="FF00FF"/>
                          </a:solidFill>
                          <a:latin typeface="Cambria Math"/>
                        </a:rPr>
                        <m:t>𝐶𝐾</m:t>
                      </m:r>
                      <m:r>
                        <a:rPr lang="en-US" altLang="zh-CN" i="1" baseline="-25000" dirty="0" err="1" smtClean="0">
                          <a:solidFill>
                            <a:srgbClr val="FF00FF"/>
                          </a:solidFill>
                          <a:latin typeface="Cambria Math"/>
                        </a:rPr>
                        <m:t>𝑖</m:t>
                      </m:r>
                      <m:r>
                        <a:rPr lang="en-US" altLang="zh-CN" i="1" dirty="0" smtClean="0">
                          <a:latin typeface="Cambria Math"/>
                        </a:rPr>
                        <m:t>)</m:t>
                      </m:r>
                    </m:oMath>
                  </m:oMathPara>
                </a14:m>
                <a:endParaRPr lang="en-US" altLang="zh-CN" dirty="0" smtClean="0">
                  <a:latin typeface="Times New Roman" pitchFamily="18"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481" t="-365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96</a:t>
            </a:fld>
            <a:endParaRPr lang="en-US" altLang="zh-CN"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Clr>
                    <a:schemeClr val="accent2"/>
                  </a:buClr>
                  <a:buFontTx/>
                  <a:buNone/>
                </a:pPr>
                <a:r>
                  <a:rPr lang="zh-CN" altLang="en-US" sz="3200" b="1" dirty="0" smtClean="0">
                    <a:solidFill>
                      <a:srgbClr val="FF0000"/>
                    </a:solidFill>
                    <a:latin typeface="Times New Roman" pitchFamily="18" charset="0"/>
                  </a:rPr>
                  <a:t>常数</a:t>
                </a:r>
                <a14:m>
                  <m:oMath xmlns:m="http://schemas.openxmlformats.org/officeDocument/2006/math">
                    <m:r>
                      <a:rPr lang="en-US" altLang="zh-CN" sz="3200" b="1" i="1" dirty="0" smtClean="0">
                        <a:solidFill>
                          <a:srgbClr val="FF0000"/>
                        </a:solidFill>
                        <a:latin typeface="Cambria Math"/>
                      </a:rPr>
                      <m:t>𝑭𝑲</m:t>
                    </m:r>
                  </m:oMath>
                </a14:m>
                <a:r>
                  <a:rPr lang="zh-CN" altLang="en-US" sz="3200" b="1" dirty="0" smtClean="0">
                    <a:solidFill>
                      <a:srgbClr val="FF0000"/>
                    </a:solidFill>
                    <a:latin typeface="Times New Roman" pitchFamily="18" charset="0"/>
                  </a:rPr>
                  <a:t>：</a:t>
                </a:r>
                <a:r>
                  <a:rPr lang="zh-CN" altLang="en-US" dirty="0" smtClean="0">
                    <a:latin typeface="Times New Roman" pitchFamily="18" charset="0"/>
                  </a:rPr>
                  <a:t>在密钥扩展中使用一些常数</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852" t="-216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97</a:t>
            </a:fld>
            <a:endParaRPr lang="en-US" altLang="zh-CN" dirty="0"/>
          </a:p>
        </p:txBody>
      </p:sp>
      <mc:AlternateContent xmlns:mc="http://schemas.openxmlformats.org/markup-compatibility/2006" xmlns:a14="http://schemas.microsoft.com/office/drawing/2010/main">
        <mc:Choice Requires="a14">
          <p:graphicFrame>
            <p:nvGraphicFramePr>
              <p:cNvPr id="7" name="Group 55"/>
              <p:cNvGraphicFramePr>
                <a:graphicFrameLocks/>
              </p:cNvGraphicFramePr>
              <p:nvPr>
                <p:extLst>
                  <p:ext uri="{D42A27DB-BD31-4B8C-83A1-F6EECF244321}">
                    <p14:modId xmlns:p14="http://schemas.microsoft.com/office/powerpoint/2010/main" val="2621638668"/>
                  </p:ext>
                </p:extLst>
              </p:nvPr>
            </p:nvGraphicFramePr>
            <p:xfrm>
              <a:off x="3048000" y="2590800"/>
              <a:ext cx="3048000" cy="2438400"/>
            </p:xfrm>
            <a:graphic>
              <a:graphicData uri="http://schemas.openxmlformats.org/drawingml/2006/table">
                <a:tbl>
                  <a:tblPr>
                    <a:tableStyleId>{775DCB02-9BB8-47FD-8907-85C794F793BA}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tblGrid>
                  <a:tr h="6096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2000" i="1" u="none" strike="noStrike" cap="none" normalizeH="0" baseline="0" dirty="0" smtClean="0">
                                    <a:ln>
                                      <a:noFill/>
                                    </a:ln>
                                    <a:effectLst/>
                                    <a:latin typeface="Cambria Math"/>
                                  </a:rPr>
                                  <m:t>𝐹𝐾</m:t>
                                </m:r>
                                <m:r>
                                  <a:rPr kumimoji="0" lang="en-US" altLang="zh-CN" sz="2000" i="1" u="none" strike="noStrike" cap="none" normalizeH="0" baseline="-30000" dirty="0" smtClean="0">
                                    <a:ln>
                                      <a:noFill/>
                                    </a:ln>
                                    <a:effectLst/>
                                    <a:latin typeface="Cambria Math"/>
                                  </a:rPr>
                                  <m:t>0</m:t>
                                </m:r>
                              </m:oMath>
                            </m:oMathPara>
                          </a14:m>
                          <a:endParaRPr kumimoji="0" lang="en-US" altLang="zh-CN" sz="20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rPr>
                            <a:t>A3B1BAC6</a:t>
                          </a:r>
                          <a:endParaRPr kumimoji="0" lang="en-US" altLang="zh-CN" sz="20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0"/>
                      </a:ext>
                    </a:extLst>
                  </a:tr>
                  <a:tr h="6096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2000" i="1" u="none" strike="noStrike" cap="none" normalizeH="0" baseline="0" dirty="0" smtClean="0">
                                    <a:ln>
                                      <a:noFill/>
                                    </a:ln>
                                    <a:effectLst/>
                                    <a:latin typeface="Cambria Math"/>
                                  </a:rPr>
                                  <m:t>𝐹𝐾</m:t>
                                </m:r>
                                <m:r>
                                  <a:rPr kumimoji="0" lang="en-US" altLang="zh-CN" sz="2000" i="1" u="none" strike="noStrike" cap="none" normalizeH="0" baseline="-30000" dirty="0" smtClean="0">
                                    <a:ln>
                                      <a:noFill/>
                                    </a:ln>
                                    <a:effectLst/>
                                    <a:latin typeface="Cambria Math"/>
                                  </a:rPr>
                                  <m:t>1</m:t>
                                </m:r>
                              </m:oMath>
                            </m:oMathPara>
                          </a14:m>
                          <a:endParaRPr kumimoji="0" lang="en-US" altLang="zh-CN" sz="20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rPr>
                            <a:t>56AA3350</a:t>
                          </a:r>
                          <a:endParaRPr kumimoji="0" lang="en-US" altLang="zh-CN" sz="20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1"/>
                      </a:ext>
                    </a:extLst>
                  </a:tr>
                  <a:tr h="6096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2000" i="1" u="none" strike="noStrike" cap="none" normalizeH="0" baseline="0" dirty="0" smtClean="0">
                                    <a:ln>
                                      <a:noFill/>
                                    </a:ln>
                                    <a:effectLst/>
                                    <a:latin typeface="Cambria Math"/>
                                  </a:rPr>
                                  <m:t>𝐹𝐾</m:t>
                                </m:r>
                                <m:r>
                                  <a:rPr kumimoji="0" lang="en-US" altLang="zh-CN" sz="2000" i="1" u="none" strike="noStrike" cap="none" normalizeH="0" baseline="-30000" dirty="0" smtClean="0">
                                    <a:ln>
                                      <a:noFill/>
                                    </a:ln>
                                    <a:effectLst/>
                                    <a:latin typeface="Cambria Math"/>
                                  </a:rPr>
                                  <m:t>2</m:t>
                                </m:r>
                              </m:oMath>
                            </m:oMathPara>
                          </a14:m>
                          <a:endParaRPr kumimoji="0" lang="en-US" altLang="zh-CN" sz="20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rPr>
                            <a:t>677D9197</a:t>
                          </a:r>
                          <a:endParaRPr kumimoji="0" lang="en-US" altLang="zh-CN" sz="20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2"/>
                      </a:ext>
                    </a:extLst>
                  </a:tr>
                  <a:tr h="6096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2000" i="1" u="none" strike="noStrike" cap="none" normalizeH="0" baseline="0" dirty="0" smtClean="0">
                                    <a:ln>
                                      <a:noFill/>
                                    </a:ln>
                                    <a:effectLst/>
                                    <a:latin typeface="Cambria Math"/>
                                  </a:rPr>
                                  <m:t>𝐹𝐾</m:t>
                                </m:r>
                                <m:r>
                                  <a:rPr kumimoji="0" lang="en-US" altLang="zh-CN" sz="2000" i="1" u="none" strike="noStrike" cap="none" normalizeH="0" baseline="-30000" dirty="0" smtClean="0">
                                    <a:ln>
                                      <a:noFill/>
                                    </a:ln>
                                    <a:effectLst/>
                                    <a:latin typeface="Cambria Math"/>
                                  </a:rPr>
                                  <m:t>3</m:t>
                                </m:r>
                              </m:oMath>
                            </m:oMathPara>
                          </a14:m>
                          <a:endParaRPr kumimoji="0" lang="en-US" altLang="zh-CN" sz="20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rPr>
                            <a:t>B27022DC</a:t>
                          </a:r>
                          <a:endParaRPr kumimoji="0" lang="en-US" altLang="zh-CN" sz="20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3"/>
                      </a:ext>
                    </a:extLst>
                  </a:tr>
                </a:tbl>
              </a:graphicData>
            </a:graphic>
          </p:graphicFrame>
        </mc:Choice>
        <mc:Fallback xmlns="">
          <p:graphicFrame>
            <p:nvGraphicFramePr>
              <p:cNvPr id="7" name="Group 55"/>
              <p:cNvGraphicFramePr>
                <a:graphicFrameLocks/>
              </p:cNvGraphicFramePr>
              <p:nvPr>
                <p:extLst>
                  <p:ext uri="{D42A27DB-BD31-4B8C-83A1-F6EECF244321}">
                    <p14:modId xmlns:p14="http://schemas.microsoft.com/office/powerpoint/2010/main" val="2621638668"/>
                  </p:ext>
                </p:extLst>
              </p:nvPr>
            </p:nvGraphicFramePr>
            <p:xfrm>
              <a:off x="3048000" y="2590800"/>
              <a:ext cx="3048000" cy="2438400"/>
            </p:xfrm>
            <a:graphic>
              <a:graphicData uri="http://schemas.openxmlformats.org/drawingml/2006/table">
                <a:tbl>
                  <a:tblPr>
                    <a:tableStyleId>{775DCB02-9BB8-47FD-8907-85C794F793BA}</a:tableStyleId>
                  </a:tblPr>
                  <a:tblGrid>
                    <a:gridCol w="1524000"/>
                    <a:gridCol w="1524000"/>
                  </a:tblGrid>
                  <a:tr h="609600">
                    <a:tc>
                      <a:txBody>
                        <a:bodyPr/>
                        <a:lstStyle/>
                        <a:p>
                          <a:endParaRPr lang="zh-CN"/>
                        </a:p>
                      </a:txBody>
                      <a:tcPr anchor="ctr" horzOverflow="overflow">
                        <a:blipFill rotWithShape="1">
                          <a:blip r:embed="rId3"/>
                          <a:stretch>
                            <a:fillRect l="-2800" t="-4000" r="-102800" b="-310000"/>
                          </a:stretch>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rPr>
                            <a:t>A3B1BAC6</a:t>
                          </a:r>
                          <a:endParaRPr kumimoji="0" lang="en-US" altLang="zh-CN" sz="20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r>
                  <a:tr h="609600">
                    <a:tc>
                      <a:txBody>
                        <a:bodyPr/>
                        <a:lstStyle/>
                        <a:p>
                          <a:endParaRPr lang="zh-CN"/>
                        </a:p>
                      </a:txBody>
                      <a:tcPr anchor="ctr" horzOverflow="overflow">
                        <a:blipFill rotWithShape="1">
                          <a:blip r:embed="rId3"/>
                          <a:stretch>
                            <a:fillRect l="-2800" t="-104000" r="-102800" b="-210000"/>
                          </a:stretch>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rPr>
                            <a:t>56AA3350</a:t>
                          </a:r>
                          <a:endParaRPr kumimoji="0" lang="en-US" altLang="zh-CN" sz="20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r>
                  <a:tr h="609600">
                    <a:tc>
                      <a:txBody>
                        <a:bodyPr/>
                        <a:lstStyle/>
                        <a:p>
                          <a:endParaRPr lang="zh-CN"/>
                        </a:p>
                      </a:txBody>
                      <a:tcPr anchor="ctr" horzOverflow="overflow">
                        <a:blipFill rotWithShape="1">
                          <a:blip r:embed="rId3"/>
                          <a:stretch>
                            <a:fillRect l="-2800" t="-204000" r="-102800" b="-110000"/>
                          </a:stretch>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rPr>
                            <a:t>677D9197</a:t>
                          </a:r>
                          <a:endParaRPr kumimoji="0" lang="en-US" altLang="zh-CN" sz="20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r>
                  <a:tr h="609600">
                    <a:tc>
                      <a:txBody>
                        <a:bodyPr/>
                        <a:lstStyle/>
                        <a:p>
                          <a:endParaRPr lang="zh-CN"/>
                        </a:p>
                      </a:txBody>
                      <a:tcPr anchor="ctr" horzOverflow="overflow">
                        <a:blipFill rotWithShape="1">
                          <a:blip r:embed="rId3"/>
                          <a:stretch>
                            <a:fillRect l="-2800" t="-304000" r="-102800" b="-10000"/>
                          </a:stretch>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rPr>
                            <a:t>B27022DC</a:t>
                          </a:r>
                          <a:endParaRPr kumimoji="0" lang="en-US" altLang="zh-CN" sz="20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r>
                </a:tbl>
              </a:graphicData>
            </a:graphic>
          </p:graphicFrame>
        </mc:Fallback>
      </mc:AlternateContent>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524000"/>
                <a:ext cx="8229600" cy="4800600"/>
              </a:xfrm>
            </p:spPr>
            <p:txBody>
              <a:bodyPr/>
              <a:lstStyle/>
              <a:p>
                <a:pPr>
                  <a:lnSpc>
                    <a:spcPct val="90000"/>
                  </a:lnSpc>
                  <a:buFontTx/>
                  <a:buNone/>
                </a:pPr>
                <a:r>
                  <a:rPr lang="zh-CN" altLang="en-US" b="1" dirty="0" smtClean="0">
                    <a:solidFill>
                      <a:srgbClr val="FF0000"/>
                    </a:solidFill>
                    <a:latin typeface="Times New Roman" pitchFamily="18" charset="0"/>
                  </a:rPr>
                  <a:t>固定参数</a:t>
                </a:r>
                <a:r>
                  <a:rPr lang="en-US" altLang="zh-CN" b="1" dirty="0" smtClean="0">
                    <a:solidFill>
                      <a:srgbClr val="FF0000"/>
                    </a:solidFill>
                    <a:latin typeface="Times New Roman" pitchFamily="18" charset="0"/>
                  </a:rPr>
                  <a:t>CK </a:t>
                </a:r>
                <a:r>
                  <a:rPr lang="zh-CN" altLang="en-US" b="1" dirty="0" smtClean="0">
                    <a:solidFill>
                      <a:srgbClr val="FF0000"/>
                    </a:solidFill>
                    <a:latin typeface="Times New Roman" pitchFamily="18" charset="0"/>
                  </a:rPr>
                  <a:t>：</a:t>
                </a:r>
                <a:r>
                  <a:rPr lang="en-US" altLang="zh-CN" dirty="0" smtClean="0">
                    <a:latin typeface="Times New Roman" pitchFamily="18" charset="0"/>
                  </a:rPr>
                  <a:t>32 </a:t>
                </a:r>
                <a:r>
                  <a:rPr lang="zh-CN" altLang="en-US" dirty="0" smtClean="0">
                    <a:latin typeface="Times New Roman" pitchFamily="18" charset="0"/>
                  </a:rPr>
                  <a:t>个固定参数</a:t>
                </a:r>
                <a14:m>
                  <m:oMath xmlns:m="http://schemas.openxmlformats.org/officeDocument/2006/math">
                    <m:r>
                      <a:rPr lang="en-US" altLang="zh-CN" i="1" dirty="0" smtClean="0">
                        <a:latin typeface="Cambria Math"/>
                      </a:rPr>
                      <m:t>𝐶</m:t>
                    </m:r>
                    <m:r>
                      <a:rPr lang="en-US" altLang="zh-CN" b="0" i="1" dirty="0" smtClean="0">
                        <a:latin typeface="Cambria Math"/>
                      </a:rPr>
                      <m:t>𝐾</m:t>
                    </m:r>
                    <m:r>
                      <a:rPr lang="en-US" altLang="zh-CN" i="1" baseline="-25000" dirty="0" err="1" smtClean="0">
                        <a:latin typeface="Cambria Math"/>
                      </a:rPr>
                      <m:t>𝑖</m:t>
                    </m:r>
                    <m:r>
                      <a:rPr lang="zh-CN" altLang="en-US" i="1" dirty="0" smtClean="0">
                        <a:latin typeface="Cambria Math"/>
                      </a:rPr>
                      <m:t>，</m:t>
                    </m:r>
                    <m:r>
                      <a:rPr lang="en-US" altLang="zh-CN" i="1" dirty="0" err="1" smtClean="0">
                        <a:latin typeface="Cambria Math"/>
                      </a:rPr>
                      <m:t>𝑖</m:t>
                    </m:r>
                    <m:r>
                      <a:rPr lang="en-US" altLang="zh-CN" i="1" dirty="0" smtClean="0">
                        <a:latin typeface="Cambria Math"/>
                      </a:rPr>
                      <m:t>=0,1,2…31</m:t>
                    </m:r>
                  </m:oMath>
                </a14:m>
                <a:endParaRPr lang="en-US" altLang="zh-CN" baseline="-25000" dirty="0" smtClean="0">
                  <a:latin typeface="Times New Roman" pitchFamily="18"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524000"/>
                <a:ext cx="8229600" cy="4800600"/>
              </a:xfrm>
              <a:blipFill rotWithShape="1">
                <a:blip r:embed="rId2"/>
                <a:stretch>
                  <a:fillRect l="-1481" t="-253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98</a:t>
            </a:fld>
            <a:endParaRPr lang="en-US" altLang="zh-CN" dirty="0"/>
          </a:p>
        </p:txBody>
      </p:sp>
      <p:graphicFrame>
        <p:nvGraphicFramePr>
          <p:cNvPr id="7" name="Group 218"/>
          <p:cNvGraphicFramePr>
            <a:graphicFrameLocks/>
          </p:cNvGraphicFramePr>
          <p:nvPr>
            <p:extLst>
              <p:ext uri="{D42A27DB-BD31-4B8C-83A1-F6EECF244321}">
                <p14:modId xmlns:p14="http://schemas.microsoft.com/office/powerpoint/2010/main" val="2588796420"/>
              </p:ext>
            </p:extLst>
          </p:nvPr>
        </p:nvGraphicFramePr>
        <p:xfrm>
          <a:off x="2667000" y="2082536"/>
          <a:ext cx="5486400" cy="3657600"/>
        </p:xfrm>
        <a:graphic>
          <a:graphicData uri="http://schemas.openxmlformats.org/drawingml/2006/table">
            <a:tbl>
              <a:tblPr>
                <a:tableStyleId>{69CF1AB2-1976-4502-BF36-3FF5EA218861}</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effectLst/>
                        </a:rPr>
                        <a:t>00070e15</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effectLst/>
                        </a:rPr>
                        <a:t>1c232a31</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383f464d</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545b6269</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0"/>
                  </a:ext>
                </a:extLst>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70777e85</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8c939aa1</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a8afb6bd</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effectLst/>
                        </a:rPr>
                        <a:t>c4cbd2d9</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1"/>
                  </a:ext>
                </a:extLst>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e0e7eef5</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fc030a11</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181f262d</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343b4249</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2"/>
                  </a:ext>
                </a:extLst>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effectLst/>
                        </a:rPr>
                        <a:t>50575e65</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6c737a81</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888f969d</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a4abb2b9</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3"/>
                  </a:ext>
                </a:extLst>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c0c7ced5</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effectLst/>
                        </a:rPr>
                        <a:t>dce3eaf1</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f8ff060d</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effectLst/>
                        </a:rPr>
                        <a:t>141b2229</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4"/>
                  </a:ext>
                </a:extLst>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30373e45</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effectLst/>
                        </a:rPr>
                        <a:t>4c535a61</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686f767d</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848b9299</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5"/>
                  </a:ext>
                </a:extLst>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a0a7aeb5</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bcc3cad1</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d8dfe6ed</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f4fb0209</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6"/>
                  </a:ext>
                </a:extLst>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10171e25</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effectLst/>
                        </a:rPr>
                        <a:t>2c333a41</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484f565d</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effectLst/>
                        </a:rPr>
                        <a:t>646b7279</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7"/>
                  </a:ext>
                </a:extLst>
              </a:tr>
            </a:tbl>
          </a:graphicData>
        </a:graphic>
      </p:graphicFrame>
      <mc:AlternateContent xmlns:mc="http://schemas.openxmlformats.org/markup-compatibility/2006" xmlns:a14="http://schemas.microsoft.com/office/drawing/2010/main">
        <mc:Choice Requires="a14">
          <p:sp>
            <p:nvSpPr>
              <p:cNvPr id="8" name="Rectangle 4"/>
              <p:cNvSpPr>
                <a:spLocks noChangeArrowheads="1"/>
              </p:cNvSpPr>
              <p:nvPr/>
            </p:nvSpPr>
            <p:spPr bwMode="auto">
              <a:xfrm>
                <a:off x="533400" y="5341203"/>
                <a:ext cx="8229600" cy="830997"/>
              </a:xfrm>
              <a:prstGeom prst="rect">
                <a:avLst/>
              </a:prstGeom>
              <a:noFill/>
              <a:ln w="9525">
                <a:noFill/>
                <a:miter lim="800000"/>
                <a:headEnd/>
                <a:tailEnd/>
              </a:ln>
              <a:effectLst/>
            </p:spPr>
            <p:txBody>
              <a:bodyPr>
                <a:spAutoFit/>
              </a:bodyPr>
              <a:lstStyle/>
              <a:p>
                <a:r>
                  <a:rPr lang="zh-CN" altLang="en-US" sz="2400" b="1" dirty="0" smtClean="0">
                    <a:solidFill>
                      <a:srgbClr val="FF0000"/>
                    </a:solidFill>
                    <a:latin typeface="Times New Roman" pitchFamily="18" charset="0"/>
                  </a:rPr>
                  <a:t>产生规则</a:t>
                </a:r>
                <a:r>
                  <a:rPr lang="zh-CN" altLang="en-US" sz="2400" dirty="0">
                    <a:latin typeface="Times New Roman" pitchFamily="18" charset="0"/>
                  </a:rPr>
                  <a:t>：</a:t>
                </a:r>
                <a:endParaRPr lang="en-US" altLang="zh-CN" sz="2400" i="1" dirty="0" smtClean="0">
                  <a:latin typeface="Cambria Math"/>
                </a:endParaRPr>
              </a:p>
              <a:p>
                <a:pPr/>
                <a14:m>
                  <m:oMathPara xmlns:m="http://schemas.openxmlformats.org/officeDocument/2006/math">
                    <m:oMathParaPr>
                      <m:jc m:val="centerGroup"/>
                    </m:oMathParaPr>
                    <m:oMath xmlns:m="http://schemas.openxmlformats.org/officeDocument/2006/math">
                      <m:r>
                        <a:rPr lang="en-US" altLang="zh-CN" sz="2400" i="1" dirty="0" smtClean="0">
                          <a:latin typeface="Cambria Math"/>
                        </a:rPr>
                        <m:t>𝐶</m:t>
                      </m:r>
                      <m:r>
                        <a:rPr lang="en-US" altLang="zh-CN" sz="2400" b="0" i="1" dirty="0" smtClean="0">
                          <a:latin typeface="Cambria Math"/>
                        </a:rPr>
                        <m:t>𝐾</m:t>
                      </m:r>
                      <m:r>
                        <a:rPr lang="en-US" altLang="zh-CN" sz="2400" i="1" baseline="-25000" dirty="0" err="1">
                          <a:latin typeface="Cambria Math"/>
                        </a:rPr>
                        <m:t>𝑖𝑗</m:t>
                      </m:r>
                      <m:r>
                        <a:rPr lang="en-US" altLang="zh-CN" sz="2400" i="1" dirty="0">
                          <a:latin typeface="Cambria Math"/>
                        </a:rPr>
                        <m:t>= </m:t>
                      </m:r>
                      <m:r>
                        <a:rPr lang="en-US" altLang="zh-CN" sz="2400" i="1" dirty="0" smtClean="0">
                          <a:latin typeface="Cambria Math"/>
                        </a:rPr>
                        <m:t>(4</m:t>
                      </m:r>
                      <m:r>
                        <a:rPr lang="en-US" altLang="zh-CN" sz="2400" i="1" dirty="0" smtClean="0">
                          <a:latin typeface="Cambria Math"/>
                        </a:rPr>
                        <m:t>𝑖</m:t>
                      </m:r>
                      <m:r>
                        <a:rPr lang="en-US" altLang="zh-CN" sz="2400" i="1" dirty="0" smtClean="0">
                          <a:latin typeface="Cambria Math"/>
                        </a:rPr>
                        <m:t>+</m:t>
                      </m:r>
                      <m:r>
                        <a:rPr lang="en-US" altLang="zh-CN" sz="2400" i="1" dirty="0" smtClean="0">
                          <a:latin typeface="Cambria Math"/>
                        </a:rPr>
                        <m:t>𝑗</m:t>
                      </m:r>
                      <m:r>
                        <a:rPr lang="en-US" altLang="zh-CN" sz="2400" i="1" dirty="0" smtClean="0">
                          <a:latin typeface="Cambria Math"/>
                        </a:rPr>
                        <m:t>)×7(</m:t>
                      </m:r>
                      <m:r>
                        <a:rPr lang="en-US" altLang="zh-CN" sz="2400" i="1" dirty="0" smtClean="0">
                          <a:latin typeface="Cambria Math"/>
                        </a:rPr>
                        <m:t>𝑚𝑜𝑑</m:t>
                      </m:r>
                      <m:r>
                        <a:rPr lang="en-US" altLang="zh-CN" sz="2400" i="1" dirty="0" smtClean="0">
                          <a:latin typeface="Cambria Math"/>
                        </a:rPr>
                        <m:t> 256) </m:t>
                      </m:r>
                      <m:r>
                        <a:rPr lang="en-US" altLang="zh-CN" sz="2400" i="1" dirty="0" err="1">
                          <a:latin typeface="Cambria Math"/>
                        </a:rPr>
                        <m:t>𝑖</m:t>
                      </m:r>
                      <m:r>
                        <a:rPr lang="en-US" altLang="zh-CN" sz="2400" i="1" dirty="0">
                          <a:latin typeface="Cambria Math"/>
                        </a:rPr>
                        <m:t>=0,1,2…31,</m:t>
                      </m:r>
                      <m:r>
                        <a:rPr lang="en-US" altLang="zh-CN" sz="2400" i="1" dirty="0">
                          <a:latin typeface="Cambria Math"/>
                        </a:rPr>
                        <m:t>𝑗</m:t>
                      </m:r>
                      <m:r>
                        <a:rPr lang="en-US" altLang="zh-CN" sz="2400" i="1" dirty="0">
                          <a:latin typeface="Cambria Math"/>
                        </a:rPr>
                        <m:t>=0,1,…3</m:t>
                      </m:r>
                    </m:oMath>
                  </m:oMathPara>
                </a14:m>
                <a:endParaRPr lang="en-US" altLang="zh-CN" sz="2400" dirty="0">
                  <a:latin typeface="Times New Roman" pitchFamily="18" charset="0"/>
                </a:endParaRPr>
              </a:p>
            </p:txBody>
          </p:sp>
        </mc:Choice>
        <mc:Fallback xmlns="">
          <p:sp>
            <p:nvSpPr>
              <p:cNvPr id="8" name="Rectangle 4"/>
              <p:cNvSpPr>
                <a:spLocks noRot="1" noChangeAspect="1" noMove="1" noResize="1" noEditPoints="1" noAdjustHandles="1" noChangeArrowheads="1" noChangeShapeType="1" noTextEdit="1"/>
              </p:cNvSpPr>
              <p:nvPr/>
            </p:nvSpPr>
            <p:spPr bwMode="auto">
              <a:xfrm>
                <a:off x="533400" y="5341203"/>
                <a:ext cx="8229600" cy="830997"/>
              </a:xfrm>
              <a:prstGeom prst="rect">
                <a:avLst/>
              </a:prstGeom>
              <a:blipFill rotWithShape="1">
                <a:blip r:embed="rId3"/>
                <a:stretch>
                  <a:fillRect l="-1185" t="-8029" b="-9489"/>
                </a:stretch>
              </a:blipFill>
              <a:ln w="9525">
                <a:noFill/>
                <a:miter lim="800000"/>
                <a:headEnd/>
                <a:tailEnd/>
              </a:ln>
              <a:effectLst/>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2018/11/21</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99</a:t>
            </a:fld>
            <a:endParaRPr lang="en-US" altLang="zh-CN" dirty="0"/>
          </a:p>
        </p:txBody>
      </p:sp>
      <p:grpSp>
        <p:nvGrpSpPr>
          <p:cNvPr id="7" name="Group 4"/>
          <p:cNvGrpSpPr>
            <a:grpSpLocks/>
          </p:cNvGrpSpPr>
          <p:nvPr/>
        </p:nvGrpSpPr>
        <p:grpSpPr bwMode="auto">
          <a:xfrm>
            <a:off x="1447800" y="1752600"/>
            <a:ext cx="5791200" cy="3962400"/>
            <a:chOff x="0" y="0"/>
            <a:chExt cx="5940" cy="3328"/>
          </a:xfrm>
        </p:grpSpPr>
        <p:sp>
          <p:nvSpPr>
            <p:cNvPr id="8" name="AutoShape 5"/>
            <p:cNvSpPr>
              <a:spLocks noChangeAspect="1" noChangeArrowheads="1"/>
            </p:cNvSpPr>
            <p:nvPr/>
          </p:nvSpPr>
          <p:spPr bwMode="auto">
            <a:xfrm>
              <a:off x="0" y="0"/>
              <a:ext cx="5940" cy="3328"/>
            </a:xfrm>
            <a:prstGeom prst="rect">
              <a:avLst/>
            </a:prstGeom>
            <a:noFill/>
            <a:ln w="9525">
              <a:noFill/>
              <a:miter lim="800000"/>
              <a:headEnd/>
              <a:tailEnd/>
            </a:ln>
          </p:spPr>
          <p:txBody>
            <a:bodyPr/>
            <a:lstStyle/>
            <a:p>
              <a:endParaRPr lang="zh-CN" altLang="en-US"/>
            </a:p>
          </p:txBody>
        </p:sp>
        <p:sp>
          <p:nvSpPr>
            <p:cNvPr id="9" name="Text Box 6"/>
            <p:cNvSpPr txBox="1">
              <a:spLocks noChangeArrowheads="1"/>
            </p:cNvSpPr>
            <p:nvPr/>
          </p:nvSpPr>
          <p:spPr bwMode="auto">
            <a:xfrm>
              <a:off x="1440" y="0"/>
              <a:ext cx="866"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a:latin typeface="Times New Roman" pitchFamily="18" charset="0"/>
                </a:rPr>
                <a:t>    K</a:t>
              </a:r>
              <a:r>
                <a:rPr lang="en-US" altLang="zh-CN" sz="1600" baseline="-25000">
                  <a:latin typeface="Times New Roman" pitchFamily="18" charset="0"/>
                </a:rPr>
                <a:t>i+1</a:t>
              </a:r>
              <a:endParaRPr lang="en-US" altLang="zh-CN" sz="1600"/>
            </a:p>
          </p:txBody>
        </p:sp>
        <p:sp>
          <p:nvSpPr>
            <p:cNvPr id="10" name="Text Box 7"/>
            <p:cNvSpPr txBox="1">
              <a:spLocks noChangeArrowheads="1"/>
            </p:cNvSpPr>
            <p:nvPr/>
          </p:nvSpPr>
          <p:spPr bwMode="auto">
            <a:xfrm>
              <a:off x="2386" y="0"/>
              <a:ext cx="865" cy="31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a:latin typeface="Times New Roman" pitchFamily="18" charset="0"/>
                </a:rPr>
                <a:t>K</a:t>
              </a:r>
              <a:r>
                <a:rPr lang="en-US" altLang="zh-CN" sz="1600" baseline="-25000">
                  <a:latin typeface="Times New Roman" pitchFamily="18" charset="0"/>
                </a:rPr>
                <a:t>i+2</a:t>
              </a:r>
              <a:endParaRPr lang="en-US" altLang="zh-CN" sz="1600"/>
            </a:p>
          </p:txBody>
        </p:sp>
        <p:sp>
          <p:nvSpPr>
            <p:cNvPr id="11" name="Text Box 8"/>
            <p:cNvSpPr txBox="1">
              <a:spLocks noChangeArrowheads="1"/>
            </p:cNvSpPr>
            <p:nvPr/>
          </p:nvSpPr>
          <p:spPr bwMode="auto">
            <a:xfrm>
              <a:off x="3420" y="0"/>
              <a:ext cx="865" cy="31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a:latin typeface="Times New Roman" pitchFamily="18" charset="0"/>
                </a:rPr>
                <a:t>K</a:t>
              </a:r>
              <a:r>
                <a:rPr lang="en-US" altLang="zh-CN" sz="1600" baseline="-25000">
                  <a:latin typeface="Times New Roman" pitchFamily="18" charset="0"/>
                </a:rPr>
                <a:t>i+3</a:t>
              </a:r>
              <a:endParaRPr lang="en-US" altLang="zh-CN" sz="1600"/>
            </a:p>
          </p:txBody>
        </p:sp>
        <p:sp>
          <p:nvSpPr>
            <p:cNvPr id="12" name="Text Box 9"/>
            <p:cNvSpPr txBox="1">
              <a:spLocks noChangeArrowheads="1"/>
            </p:cNvSpPr>
            <p:nvPr/>
          </p:nvSpPr>
          <p:spPr bwMode="auto">
            <a:xfrm>
              <a:off x="3600" y="780"/>
              <a:ext cx="1220"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1600" dirty="0">
                  <a:latin typeface="Times New Roman" pitchFamily="18" charset="0"/>
                </a:rPr>
                <a:t>固定参数</a:t>
              </a:r>
              <a:r>
                <a:rPr lang="en-US" altLang="zh-CN" sz="1600" dirty="0" err="1">
                  <a:latin typeface="Times New Roman" pitchFamily="18" charset="0"/>
                </a:rPr>
                <a:t>CK</a:t>
              </a:r>
              <a:r>
                <a:rPr lang="en-US" altLang="zh-CN" sz="1600" baseline="-25000" dirty="0" err="1">
                  <a:latin typeface="Times New Roman" pitchFamily="18" charset="0"/>
                </a:rPr>
                <a:t>i</a:t>
              </a:r>
              <a:endParaRPr lang="en-US" altLang="zh-CN" sz="1600" dirty="0"/>
            </a:p>
          </p:txBody>
        </p:sp>
        <p:sp>
          <p:nvSpPr>
            <p:cNvPr id="13" name="AutoShape 10"/>
            <p:cNvSpPr>
              <a:spLocks noChangeArrowheads="1"/>
            </p:cNvSpPr>
            <p:nvPr/>
          </p:nvSpPr>
          <p:spPr bwMode="auto">
            <a:xfrm>
              <a:off x="2700" y="624"/>
              <a:ext cx="232" cy="312"/>
            </a:xfrm>
            <a:prstGeom prst="flowChartOr">
              <a:avLst/>
            </a:prstGeom>
            <a:solidFill>
              <a:srgbClr val="FFFFFF"/>
            </a:solidFill>
            <a:ln w="28575">
              <a:solidFill>
                <a:srgbClr val="C6062F"/>
              </a:solidFill>
              <a:round/>
              <a:headEnd/>
              <a:tailEnd/>
            </a:ln>
          </p:spPr>
          <p:txBody>
            <a:bodyPr/>
            <a:lstStyle/>
            <a:p>
              <a:endParaRPr lang="zh-CN" altLang="en-US"/>
            </a:p>
          </p:txBody>
        </p:sp>
        <p:sp>
          <p:nvSpPr>
            <p:cNvPr id="14" name="AutoShape 11"/>
            <p:cNvSpPr>
              <a:spLocks noChangeArrowheads="1"/>
            </p:cNvSpPr>
            <p:nvPr/>
          </p:nvSpPr>
          <p:spPr bwMode="auto">
            <a:xfrm>
              <a:off x="2739" y="2457"/>
              <a:ext cx="220" cy="312"/>
            </a:xfrm>
            <a:prstGeom prst="flowChartOr">
              <a:avLst/>
            </a:prstGeom>
            <a:solidFill>
              <a:srgbClr val="FFFFFF"/>
            </a:solidFill>
            <a:ln w="28575">
              <a:solidFill>
                <a:srgbClr val="C6062F"/>
              </a:solidFill>
              <a:round/>
              <a:headEnd/>
              <a:tailEnd/>
            </a:ln>
          </p:spPr>
          <p:txBody>
            <a:bodyPr/>
            <a:lstStyle/>
            <a:p>
              <a:endParaRPr lang="zh-CN" altLang="en-US"/>
            </a:p>
          </p:txBody>
        </p:sp>
        <p:sp>
          <p:nvSpPr>
            <p:cNvPr id="15" name="Text Box 12"/>
            <p:cNvSpPr txBox="1">
              <a:spLocks noChangeArrowheads="1"/>
            </p:cNvSpPr>
            <p:nvPr/>
          </p:nvSpPr>
          <p:spPr bwMode="auto">
            <a:xfrm>
              <a:off x="2335" y="1366"/>
              <a:ext cx="970" cy="312"/>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lIns="18000" tIns="10800" rIns="18000" bIns="10800"/>
            <a:lstStyle/>
            <a:p>
              <a:pPr algn="ctr"/>
              <a:r>
                <a:rPr lang="en-US" altLang="zh-CN" sz="1600">
                  <a:latin typeface="Times New Roman" pitchFamily="18" charset="0"/>
                </a:rPr>
                <a:t>   S</a:t>
              </a:r>
              <a:r>
                <a:rPr lang="zh-CN" altLang="en-US" sz="1600">
                  <a:latin typeface="Times New Roman" pitchFamily="18" charset="0"/>
                </a:rPr>
                <a:t>变换 </a:t>
              </a:r>
              <a:endParaRPr lang="zh-CN" altLang="en-US" sz="1600"/>
            </a:p>
          </p:txBody>
        </p:sp>
        <p:sp>
          <p:nvSpPr>
            <p:cNvPr id="16" name="Text Box 13"/>
            <p:cNvSpPr txBox="1">
              <a:spLocks noChangeArrowheads="1"/>
            </p:cNvSpPr>
            <p:nvPr/>
          </p:nvSpPr>
          <p:spPr bwMode="auto">
            <a:xfrm>
              <a:off x="2340" y="1989"/>
              <a:ext cx="970" cy="312"/>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lIns="18000" tIns="10800" rIns="18000" bIns="10800"/>
            <a:lstStyle/>
            <a:p>
              <a:pPr algn="ctr"/>
              <a:r>
                <a:rPr lang="en-US" altLang="zh-CN" sz="1600" dirty="0">
                  <a:latin typeface="Times New Roman" pitchFamily="18" charset="0"/>
                </a:rPr>
                <a:t>   L</a:t>
              </a:r>
              <a:r>
                <a:rPr lang="zh-CN" altLang="en-US" sz="1600" dirty="0">
                  <a:latin typeface="Times New Roman" pitchFamily="18" charset="0"/>
                </a:rPr>
                <a:t>变换</a:t>
              </a:r>
              <a:endParaRPr lang="zh-CN" altLang="en-US" sz="1600" dirty="0"/>
            </a:p>
          </p:txBody>
        </p:sp>
        <p:sp>
          <p:nvSpPr>
            <p:cNvPr id="17" name="Text Box 14"/>
            <p:cNvSpPr txBox="1">
              <a:spLocks noChangeArrowheads="1"/>
            </p:cNvSpPr>
            <p:nvPr/>
          </p:nvSpPr>
          <p:spPr bwMode="auto">
            <a:xfrm>
              <a:off x="1299" y="2457"/>
              <a:ext cx="866" cy="31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dirty="0" err="1">
                  <a:latin typeface="Times New Roman" pitchFamily="18" charset="0"/>
                </a:rPr>
                <a:t>K</a:t>
              </a:r>
              <a:r>
                <a:rPr lang="en-US" altLang="zh-CN" sz="1600" baseline="-25000" dirty="0" err="1">
                  <a:latin typeface="Times New Roman" pitchFamily="18" charset="0"/>
                </a:rPr>
                <a:t>i</a:t>
              </a:r>
              <a:endParaRPr lang="en-US" altLang="zh-CN" sz="1600" dirty="0"/>
            </a:p>
          </p:txBody>
        </p:sp>
        <p:sp>
          <p:nvSpPr>
            <p:cNvPr id="18" name="Text Box 15"/>
            <p:cNvSpPr txBox="1">
              <a:spLocks noChangeArrowheads="1"/>
            </p:cNvSpPr>
            <p:nvPr/>
          </p:nvSpPr>
          <p:spPr bwMode="auto">
            <a:xfrm>
              <a:off x="2303" y="3016"/>
              <a:ext cx="1080" cy="312"/>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lIns="18000" tIns="10800" rIns="18000" bIns="10800"/>
            <a:lstStyle/>
            <a:p>
              <a:pPr algn="ctr"/>
              <a:r>
                <a:rPr lang="en-US" altLang="zh-CN" sz="1600" dirty="0" smtClean="0">
                  <a:latin typeface="Times New Roman" pitchFamily="18" charset="0"/>
                </a:rPr>
                <a:t>K</a:t>
              </a:r>
              <a:r>
                <a:rPr lang="en-US" altLang="zh-CN" sz="1600" baseline="-25000" dirty="0" smtClean="0">
                  <a:latin typeface="Times New Roman" pitchFamily="18" charset="0"/>
                </a:rPr>
                <a:t>i+4</a:t>
              </a:r>
              <a:r>
                <a:rPr lang="en-US" altLang="zh-CN" sz="1600" dirty="0" smtClean="0">
                  <a:latin typeface="Times New Roman" pitchFamily="18" charset="0"/>
                </a:rPr>
                <a:t>(</a:t>
              </a:r>
              <a:r>
                <a:rPr lang="en-US" altLang="zh-CN" sz="1600" dirty="0" err="1" smtClean="0">
                  <a:latin typeface="Times New Roman" pitchFamily="18" charset="0"/>
                </a:rPr>
                <a:t>rK</a:t>
              </a:r>
              <a:r>
                <a:rPr lang="en-US" altLang="zh-CN" sz="1600" baseline="-25000" dirty="0" err="1" smtClean="0">
                  <a:latin typeface="Times New Roman" pitchFamily="18" charset="0"/>
                </a:rPr>
                <a:t>i</a:t>
              </a:r>
              <a:r>
                <a:rPr lang="en-US" altLang="zh-CN" sz="1600" dirty="0" smtClean="0">
                  <a:latin typeface="Times New Roman" pitchFamily="18" charset="0"/>
                </a:rPr>
                <a:t>)</a:t>
              </a:r>
              <a:endParaRPr lang="en-US" altLang="zh-CN" sz="1600" dirty="0"/>
            </a:p>
          </p:txBody>
        </p:sp>
        <p:cxnSp>
          <p:nvCxnSpPr>
            <p:cNvPr id="19" name="AutoShape 16"/>
            <p:cNvCxnSpPr>
              <a:cxnSpLocks noChangeShapeType="1"/>
              <a:stCxn id="9" idx="2"/>
              <a:endCxn id="13" idx="1"/>
            </p:cNvCxnSpPr>
            <p:nvPr/>
          </p:nvCxnSpPr>
          <p:spPr bwMode="auto">
            <a:xfrm>
              <a:off x="1873" y="312"/>
              <a:ext cx="861" cy="358"/>
            </a:xfrm>
            <a:prstGeom prst="straightConnector1">
              <a:avLst/>
            </a:prstGeom>
            <a:noFill/>
            <a:ln w="9525">
              <a:solidFill>
                <a:srgbClr val="333333"/>
              </a:solidFill>
              <a:round/>
              <a:headEnd/>
              <a:tailEnd type="stealth" w="sm" len="med"/>
            </a:ln>
            <a:effectLst/>
          </p:spPr>
        </p:cxnSp>
        <p:cxnSp>
          <p:nvCxnSpPr>
            <p:cNvPr id="20" name="AutoShape 17"/>
            <p:cNvCxnSpPr>
              <a:cxnSpLocks noChangeShapeType="1"/>
              <a:stCxn id="10" idx="2"/>
              <a:endCxn id="13" idx="0"/>
            </p:cNvCxnSpPr>
            <p:nvPr/>
          </p:nvCxnSpPr>
          <p:spPr bwMode="auto">
            <a:xfrm flipH="1">
              <a:off x="2816" y="313"/>
              <a:ext cx="3" cy="311"/>
            </a:xfrm>
            <a:prstGeom prst="straightConnector1">
              <a:avLst/>
            </a:prstGeom>
            <a:noFill/>
            <a:ln w="9525">
              <a:solidFill>
                <a:srgbClr val="333333"/>
              </a:solidFill>
              <a:round/>
              <a:headEnd/>
              <a:tailEnd type="stealth" w="sm" len="med"/>
            </a:ln>
            <a:effectLst/>
          </p:spPr>
        </p:cxnSp>
        <p:cxnSp>
          <p:nvCxnSpPr>
            <p:cNvPr id="21" name="AutoShape 18"/>
            <p:cNvCxnSpPr>
              <a:cxnSpLocks noChangeShapeType="1"/>
              <a:stCxn id="11" idx="2"/>
              <a:endCxn id="13" idx="7"/>
            </p:cNvCxnSpPr>
            <p:nvPr/>
          </p:nvCxnSpPr>
          <p:spPr bwMode="auto">
            <a:xfrm flipH="1">
              <a:off x="2898" y="313"/>
              <a:ext cx="955" cy="357"/>
            </a:xfrm>
            <a:prstGeom prst="straightConnector1">
              <a:avLst/>
            </a:prstGeom>
            <a:noFill/>
            <a:ln w="9525">
              <a:solidFill>
                <a:srgbClr val="333333"/>
              </a:solidFill>
              <a:round/>
              <a:headEnd/>
              <a:tailEnd type="stealth" w="sm" len="med"/>
            </a:ln>
            <a:effectLst/>
          </p:spPr>
        </p:cxnSp>
        <p:cxnSp>
          <p:nvCxnSpPr>
            <p:cNvPr id="22" name="AutoShape 19"/>
            <p:cNvCxnSpPr>
              <a:cxnSpLocks noChangeShapeType="1"/>
              <a:stCxn id="12" idx="1"/>
              <a:endCxn id="13" idx="6"/>
            </p:cNvCxnSpPr>
            <p:nvPr/>
          </p:nvCxnSpPr>
          <p:spPr bwMode="auto">
            <a:xfrm flipH="1" flipV="1">
              <a:off x="2932" y="780"/>
              <a:ext cx="668" cy="156"/>
            </a:xfrm>
            <a:prstGeom prst="straightConnector1">
              <a:avLst/>
            </a:prstGeom>
            <a:noFill/>
            <a:ln w="9525">
              <a:solidFill>
                <a:srgbClr val="333333"/>
              </a:solidFill>
              <a:round/>
              <a:headEnd/>
              <a:tailEnd type="stealth" w="sm" len="med"/>
            </a:ln>
            <a:effectLst/>
          </p:spPr>
        </p:cxnSp>
        <p:cxnSp>
          <p:nvCxnSpPr>
            <p:cNvPr id="23" name="AutoShape 20"/>
            <p:cNvCxnSpPr>
              <a:cxnSpLocks noChangeShapeType="1"/>
              <a:stCxn id="13" idx="4"/>
              <a:endCxn id="15" idx="0"/>
            </p:cNvCxnSpPr>
            <p:nvPr/>
          </p:nvCxnSpPr>
          <p:spPr bwMode="auto">
            <a:xfrm>
              <a:off x="2816" y="936"/>
              <a:ext cx="4" cy="430"/>
            </a:xfrm>
            <a:prstGeom prst="straightConnector1">
              <a:avLst/>
            </a:prstGeom>
            <a:noFill/>
            <a:ln w="9525">
              <a:solidFill>
                <a:srgbClr val="333333"/>
              </a:solidFill>
              <a:round/>
              <a:headEnd/>
              <a:tailEnd type="stealth" w="sm" len="med"/>
            </a:ln>
            <a:effectLst/>
          </p:spPr>
        </p:cxnSp>
        <p:cxnSp>
          <p:nvCxnSpPr>
            <p:cNvPr id="24" name="AutoShape 21"/>
            <p:cNvCxnSpPr>
              <a:cxnSpLocks noChangeShapeType="1"/>
              <a:stCxn id="15" idx="2"/>
              <a:endCxn id="16" idx="0"/>
            </p:cNvCxnSpPr>
            <p:nvPr/>
          </p:nvCxnSpPr>
          <p:spPr bwMode="auto">
            <a:xfrm>
              <a:off x="2820" y="1678"/>
              <a:ext cx="5" cy="311"/>
            </a:xfrm>
            <a:prstGeom prst="straightConnector1">
              <a:avLst/>
            </a:prstGeom>
            <a:noFill/>
            <a:ln w="9525">
              <a:solidFill>
                <a:srgbClr val="333333"/>
              </a:solidFill>
              <a:round/>
              <a:headEnd/>
              <a:tailEnd type="stealth" w="sm" len="med"/>
            </a:ln>
            <a:effectLst/>
          </p:spPr>
        </p:cxnSp>
        <p:cxnSp>
          <p:nvCxnSpPr>
            <p:cNvPr id="25" name="AutoShape 22"/>
            <p:cNvCxnSpPr>
              <a:cxnSpLocks noChangeShapeType="1"/>
              <a:stCxn id="16" idx="2"/>
              <a:endCxn id="14" idx="0"/>
            </p:cNvCxnSpPr>
            <p:nvPr/>
          </p:nvCxnSpPr>
          <p:spPr bwMode="auto">
            <a:xfrm>
              <a:off x="2825" y="2301"/>
              <a:ext cx="24" cy="156"/>
            </a:xfrm>
            <a:prstGeom prst="straightConnector1">
              <a:avLst/>
            </a:prstGeom>
            <a:noFill/>
            <a:ln w="9525">
              <a:solidFill>
                <a:srgbClr val="333333"/>
              </a:solidFill>
              <a:round/>
              <a:headEnd/>
              <a:tailEnd type="stealth" w="sm" len="med"/>
            </a:ln>
            <a:effectLst/>
          </p:spPr>
        </p:cxnSp>
        <p:cxnSp>
          <p:nvCxnSpPr>
            <p:cNvPr id="26" name="AutoShape 23"/>
            <p:cNvCxnSpPr>
              <a:cxnSpLocks noChangeShapeType="1"/>
              <a:stCxn id="17" idx="3"/>
              <a:endCxn id="14" idx="2"/>
            </p:cNvCxnSpPr>
            <p:nvPr/>
          </p:nvCxnSpPr>
          <p:spPr bwMode="auto">
            <a:xfrm flipV="1">
              <a:off x="2165" y="2613"/>
              <a:ext cx="574" cy="2"/>
            </a:xfrm>
            <a:prstGeom prst="straightConnector1">
              <a:avLst/>
            </a:prstGeom>
            <a:noFill/>
            <a:ln w="9525">
              <a:solidFill>
                <a:srgbClr val="333333"/>
              </a:solidFill>
              <a:round/>
              <a:headEnd/>
              <a:tailEnd type="stealth" w="sm" len="med"/>
            </a:ln>
            <a:effectLst/>
          </p:spPr>
        </p:cxnSp>
        <p:cxnSp>
          <p:nvCxnSpPr>
            <p:cNvPr id="27" name="AutoShape 24"/>
            <p:cNvCxnSpPr>
              <a:cxnSpLocks noChangeShapeType="1"/>
              <a:stCxn id="14" idx="4"/>
              <a:endCxn id="18" idx="0"/>
            </p:cNvCxnSpPr>
            <p:nvPr/>
          </p:nvCxnSpPr>
          <p:spPr bwMode="auto">
            <a:xfrm flipH="1">
              <a:off x="2843" y="2769"/>
              <a:ext cx="6" cy="247"/>
            </a:xfrm>
            <a:prstGeom prst="straightConnector1">
              <a:avLst/>
            </a:prstGeom>
            <a:noFill/>
            <a:ln w="9525">
              <a:solidFill>
                <a:srgbClr val="333333"/>
              </a:solidFill>
              <a:round/>
              <a:headEnd/>
              <a:tailEnd type="stealth" w="sm" len="med"/>
            </a:ln>
            <a:effectLst/>
          </p:spPr>
        </p:cxnSp>
      </p:grpSp>
      <p:sp>
        <p:nvSpPr>
          <p:cNvPr id="28" name="Rectangle 25"/>
          <p:cNvSpPr>
            <a:spLocks noChangeArrowheads="1"/>
          </p:cNvSpPr>
          <p:nvPr/>
        </p:nvSpPr>
        <p:spPr bwMode="auto">
          <a:xfrm>
            <a:off x="2743200" y="5867400"/>
            <a:ext cx="3449638" cy="4572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spAutoFit/>
          </a:bodyPr>
          <a:lstStyle/>
          <a:p>
            <a:r>
              <a:rPr lang="en-US" altLang="zh-CN" sz="2400" dirty="0">
                <a:latin typeface="Times New Roman" pitchFamily="18" charset="0"/>
              </a:rPr>
              <a:t>SMS4</a:t>
            </a:r>
            <a:r>
              <a:rPr lang="zh-CN" altLang="en-US" sz="2400" dirty="0">
                <a:latin typeface="Times New Roman" pitchFamily="18" charset="0"/>
              </a:rPr>
              <a:t>算法轮密钥的生成</a:t>
            </a:r>
            <a:r>
              <a:rPr lang="zh-CN" altLang="en-US" dirty="0"/>
              <a:t>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默认设计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solidFill>
            <a:srgbClr val="00B050"/>
          </a:solidFill>
          <a:round/>
          <a:headEnd/>
          <a:tailEnd type="triangle" w="med" len="med"/>
        </a:ln>
        <a:effectLst/>
      </a:spPr>
      <a:bodyPr/>
      <a:lstStyle>
        <a:defPPr>
          <a:defRPr/>
        </a:defPPr>
      </a:lstStyle>
    </a:spDef>
    <a:lnDef>
      <a:spPr bwMode="auto">
        <a:ln>
          <a:solidFill>
            <a:srgbClr val="FF0000"/>
          </a:solidFill>
          <a:headEnd type="none" w="med" len="med"/>
          <a:tailEnd type="arrow"/>
        </a:ln>
      </a:spPr>
      <a:bodyPr/>
      <a:lstStyle/>
      <a:style>
        <a:lnRef idx="3">
          <a:schemeClr val="accent4"/>
        </a:lnRef>
        <a:fillRef idx="0">
          <a:schemeClr val="accent4"/>
        </a:fillRef>
        <a:effectRef idx="2">
          <a:schemeClr val="accent4"/>
        </a:effectRef>
        <a:fontRef idx="minor">
          <a:schemeClr val="tx1"/>
        </a:fontRef>
      </a:style>
    </a:lnDef>
  </a:objectDefaults>
  <a:extraClrSchemeLst>
    <a:extraClrScheme>
      <a:clrScheme name="默认设计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2234</TotalTime>
  <Words>9972</Words>
  <Application>Microsoft Office PowerPoint</Application>
  <PresentationFormat>全屏显示(4:3)</PresentationFormat>
  <Paragraphs>2649</Paragraphs>
  <Slides>147</Slides>
  <Notes>0</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6</vt:i4>
      </vt:variant>
      <vt:variant>
        <vt:lpstr>幻灯片标题</vt:lpstr>
      </vt:variant>
      <vt:variant>
        <vt:i4>147</vt:i4>
      </vt:variant>
    </vt:vector>
  </HeadingPairs>
  <TitlesOfParts>
    <vt:vector size="172" baseType="lpstr">
      <vt:lpstr>Arial Unicode MS</vt:lpstr>
      <vt:lpstr>GungsuhChe</vt:lpstr>
      <vt:lpstr>SymbolMT</vt:lpstr>
      <vt:lpstr>黑体</vt:lpstr>
      <vt:lpstr>华文楷体</vt:lpstr>
      <vt:lpstr>华文隶书</vt:lpstr>
      <vt:lpstr>华文中宋</vt:lpstr>
      <vt:lpstr>隶书</vt:lpstr>
      <vt:lpstr>宋体</vt:lpstr>
      <vt:lpstr>幼圆</vt:lpstr>
      <vt:lpstr>Arial</vt:lpstr>
      <vt:lpstr>Arial Black</vt:lpstr>
      <vt:lpstr>Cambria Math</vt:lpstr>
      <vt:lpstr>Symbol</vt:lpstr>
      <vt:lpstr>Tahoma</vt:lpstr>
      <vt:lpstr>Times New Roman</vt:lpstr>
      <vt:lpstr>Wingdings</vt:lpstr>
      <vt:lpstr>Wingdings 2</vt:lpstr>
      <vt:lpstr>默认设计模板</vt:lpstr>
      <vt:lpstr>Image</vt:lpstr>
      <vt:lpstr>Visio</vt:lpstr>
      <vt:lpstr>Picture</vt:lpstr>
      <vt:lpstr>Equation</vt:lpstr>
      <vt:lpstr>公式</vt:lpstr>
      <vt:lpstr>文档</vt:lpstr>
      <vt:lpstr>信息安全与密码学 第5章：分组密码 </vt:lpstr>
      <vt:lpstr>主要内容</vt:lpstr>
      <vt:lpstr> 分组密码概述</vt:lpstr>
      <vt:lpstr>PowerPoint 演示文稿</vt:lpstr>
      <vt:lpstr>分组密码的设计要求</vt:lpstr>
      <vt:lpstr>分组密码的设计思想</vt:lpstr>
      <vt:lpstr>扩散举例</vt:lpstr>
      <vt:lpstr>混乱举例</vt:lpstr>
      <vt:lpstr>分组密码的原理—乘积密码</vt:lpstr>
      <vt:lpstr>乘积密码的实现—SPN网络</vt:lpstr>
      <vt:lpstr>乘积密码的实现—SPN网络</vt:lpstr>
      <vt:lpstr>SPN结构的性质</vt:lpstr>
      <vt:lpstr>PowerPoint 演示文稿</vt:lpstr>
      <vt:lpstr>5.2 分组密码算法介绍</vt:lpstr>
      <vt:lpstr>数据加密标准DES</vt:lpstr>
      <vt:lpstr>PowerPoint 演示文稿</vt:lpstr>
      <vt:lpstr>算法描述</vt:lpstr>
      <vt:lpstr>PowerPoint 演示文稿</vt:lpstr>
      <vt:lpstr>初始置换IP和初始逆置换IP-1 </vt:lpstr>
      <vt:lpstr>16轮迭代</vt:lpstr>
      <vt:lpstr>加密函数F </vt:lpstr>
      <vt:lpstr>E扩展置换 </vt:lpstr>
      <vt:lpstr>PowerPoint 演示文稿</vt:lpstr>
      <vt:lpstr>PowerPoint 演示文稿</vt:lpstr>
      <vt:lpstr>S-盒的构造</vt:lpstr>
      <vt:lpstr>S-盒设计准则</vt:lpstr>
      <vt:lpstr>PowerPoint 演示文稿</vt:lpstr>
      <vt:lpstr>DES的解密过程</vt:lpstr>
      <vt:lpstr>DES子密钥生成</vt:lpstr>
      <vt:lpstr>PowerPoint 演示文稿</vt:lpstr>
      <vt:lpstr>DES的安全性</vt:lpstr>
      <vt:lpstr>弱密钥</vt:lpstr>
      <vt:lpstr>半弱密钥</vt:lpstr>
      <vt:lpstr>半弱密钥表</vt:lpstr>
      <vt:lpstr>互补性</vt:lpstr>
      <vt:lpstr>密钥搜索</vt:lpstr>
      <vt:lpstr>多重DES</vt:lpstr>
      <vt:lpstr>PowerPoint 演示文稿</vt:lpstr>
      <vt:lpstr>高级加密标准AES</vt:lpstr>
      <vt:lpstr>AES的评估准则</vt:lpstr>
      <vt:lpstr>AES的设计者</vt:lpstr>
      <vt:lpstr>AES算法的数学基础</vt:lpstr>
      <vt:lpstr>PowerPoint 演示文稿</vt:lpstr>
      <vt:lpstr>PowerPoint 演示文稿</vt:lpstr>
      <vt:lpstr>PowerPoint 演示文稿</vt:lpstr>
      <vt:lpstr>x乘法</vt:lpstr>
      <vt:lpstr>算法描述</vt:lpstr>
      <vt:lpstr>AES分组长度、密钥长度和轮数的关系</vt:lpstr>
      <vt:lpstr>AES的加解密流程</vt:lpstr>
      <vt:lpstr>AES的结构</vt:lpstr>
      <vt:lpstr>AES的一轮加密过程</vt:lpstr>
      <vt:lpstr>AES的分组</vt:lpstr>
      <vt:lpstr>PowerPoint 演示文稿</vt:lpstr>
      <vt:lpstr>字节代换(SubBytes)</vt:lpstr>
      <vt:lpstr>PowerPoint 演示文稿</vt:lpstr>
      <vt:lpstr>字节代换的等价操作</vt:lpstr>
      <vt:lpstr>PowerPoint 演示文稿</vt:lpstr>
      <vt:lpstr>AES的逆字节代换</vt:lpstr>
      <vt:lpstr>逆字节代换的等价操作--AES的逆S盒</vt:lpstr>
      <vt:lpstr>行移位变换 ShiftRows()</vt:lpstr>
      <vt:lpstr>列混合变换 MixColumns()</vt:lpstr>
      <vt:lpstr>PowerPoint 演示文稿</vt:lpstr>
      <vt:lpstr>PowerPoint 演示文稿</vt:lpstr>
      <vt:lpstr>轮密钥加AddRoundKey()</vt:lpstr>
      <vt:lpstr>子密钥生成算法</vt:lpstr>
      <vt:lpstr>密钥扩展</vt:lpstr>
      <vt:lpstr>T函数</vt:lpstr>
      <vt:lpstr>PowerPoint 演示文稿</vt:lpstr>
      <vt:lpstr>PowerPoint 演示文稿</vt:lpstr>
      <vt:lpstr>AES的等价解密</vt:lpstr>
      <vt:lpstr>等价的解密过程</vt:lpstr>
      <vt:lpstr>例子</vt:lpstr>
      <vt:lpstr>等价操作</vt:lpstr>
      <vt:lpstr>等价的解密操作</vt:lpstr>
      <vt:lpstr>AES的应用</vt:lpstr>
      <vt:lpstr>国际数据加密标准IDEA</vt:lpstr>
      <vt:lpstr>PowerPoint 演示文稿</vt:lpstr>
      <vt:lpstr>来学嘉</vt:lpstr>
      <vt:lpstr>IDEA的三种基本操作</vt:lpstr>
      <vt:lpstr>IDEA加密</vt:lpstr>
      <vt:lpstr>IDEA单个循环</vt:lpstr>
      <vt:lpstr>在每一轮中，执行的过程如下</vt:lpstr>
      <vt:lpstr>IDEA最终输出变换</vt:lpstr>
      <vt:lpstr>IDEA算法的解密</vt:lpstr>
      <vt:lpstr>IDEA密钥生成</vt:lpstr>
      <vt:lpstr>PowerPoint 演示文稿</vt:lpstr>
      <vt:lpstr>SMS4密码算法</vt:lpstr>
      <vt:lpstr>SMS4密码算法结构</vt:lpstr>
      <vt:lpstr>SMS4的算法描述</vt:lpstr>
      <vt:lpstr>PowerPoint 演示文稿</vt:lpstr>
      <vt:lpstr>轮函数F(以第一轮为例)</vt:lpstr>
      <vt:lpstr>PowerPoint 演示文稿</vt:lpstr>
      <vt:lpstr>PowerPoint 演示文稿</vt:lpstr>
      <vt:lpstr>S盒</vt:lpstr>
      <vt:lpstr>PowerPoint 演示文稿</vt:lpstr>
      <vt:lpstr>SMS4密钥扩展算法</vt:lpstr>
      <vt:lpstr>PowerPoint 演示文稿</vt:lpstr>
      <vt:lpstr>PowerPoint 演示文稿</vt:lpstr>
      <vt:lpstr>PowerPoint 演示文稿</vt:lpstr>
      <vt:lpstr>PowerPoint 演示文稿</vt:lpstr>
      <vt:lpstr>分组密码的工作模式</vt:lpstr>
      <vt:lpstr>电码本模式(ECB)</vt:lpstr>
      <vt:lpstr>PowerPoint 演示文稿</vt:lpstr>
      <vt:lpstr>PowerPoint 演示文稿</vt:lpstr>
      <vt:lpstr>密码分组链接模式(CBC)</vt:lpstr>
      <vt:lpstr>PowerPoint 演示文稿</vt:lpstr>
      <vt:lpstr>PowerPoint 演示文稿</vt:lpstr>
      <vt:lpstr>密码反馈模式(CFB)</vt:lpstr>
      <vt:lpstr>PowerPoint 演示文稿</vt:lpstr>
      <vt:lpstr>PowerPoint 演示文稿</vt:lpstr>
      <vt:lpstr>PowerPoint 演示文稿</vt:lpstr>
      <vt:lpstr>输出反馈模式(OFB)</vt:lpstr>
      <vt:lpstr>PowerPoint 演示文稿</vt:lpstr>
      <vt:lpstr>PowerPoint 演示文稿</vt:lpstr>
      <vt:lpstr>PowerPoint 演示文稿</vt:lpstr>
      <vt:lpstr>计数器模式(CTR)</vt:lpstr>
      <vt:lpstr>PowerPoint 演示文稿</vt:lpstr>
      <vt:lpstr>CTR模式的加密/解密</vt:lpstr>
      <vt:lpstr>PowerPoint 演示文稿</vt:lpstr>
      <vt:lpstr>模式的比较和选用</vt:lpstr>
      <vt:lpstr>PowerPoint 演示文稿</vt:lpstr>
      <vt:lpstr>分组密码的分析方法</vt:lpstr>
      <vt:lpstr>差分分析</vt:lpstr>
      <vt:lpstr>Prof. Eli Biham</vt:lpstr>
      <vt:lpstr>Adi Shamir</vt:lpstr>
      <vt:lpstr>PowerPoint 演示文稿</vt:lpstr>
      <vt:lpstr>PowerPoint 演示文稿</vt:lpstr>
      <vt:lpstr>PowerPoint 演示文稿</vt:lpstr>
      <vt:lpstr>差分分析</vt:lpstr>
      <vt:lpstr>差分分析</vt:lpstr>
      <vt:lpstr>例子</vt:lpstr>
      <vt:lpstr>PowerPoint 演示文稿</vt:lpstr>
      <vt:lpstr>差分分析</vt:lpstr>
      <vt:lpstr>差分分析</vt:lpstr>
      <vt:lpstr>差分分析</vt:lpstr>
      <vt:lpstr>差分分析</vt:lpstr>
      <vt:lpstr>PowerPoint 演示文稿</vt:lpstr>
      <vt:lpstr>攻击3-轮DES</vt:lpstr>
      <vt:lpstr>攻击3-轮DES</vt:lpstr>
      <vt:lpstr>PowerPoint 演示文稿</vt:lpstr>
      <vt:lpstr>PowerPoint 演示文稿</vt:lpstr>
      <vt:lpstr>PowerPoint 演示文稿</vt:lpstr>
      <vt:lpstr>PowerPoint 演示文稿</vt:lpstr>
      <vt:lpstr>PowerPoint 演示文稿</vt:lpstr>
      <vt:lpstr>PowerPoint 演示文稿</vt:lpstr>
      <vt:lpstr>线性密码分析</vt:lpstr>
      <vt:lpstr>本章小结</vt:lpstr>
    </vt:vector>
  </TitlesOfParts>
  <Company>Guilddesign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ThemeGallery</dc:creator>
  <cp:lastModifiedBy>zhfl203</cp:lastModifiedBy>
  <cp:revision>411</cp:revision>
  <dcterms:created xsi:type="dcterms:W3CDTF">2004-07-21T02:43:03Z</dcterms:created>
  <dcterms:modified xsi:type="dcterms:W3CDTF">2018-11-21T14:00:05Z</dcterms:modified>
</cp:coreProperties>
</file>